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9144000" cy="5143500" type="screen16x9"/>
  <p:notesSz cx="6858000" cy="9144000"/>
  <p:embeddedFontLst>
    <p:embeddedFont>
      <p:font typeface="Roboto Black" panose="020B0604020202020204" charset="0"/>
      <p:bold r:id="rId52"/>
      <p:boldItalic r:id="rId53"/>
    </p:embeddedFont>
    <p:embeddedFont>
      <p:font typeface="Nunito" panose="020B0604020202020204" charset="0"/>
      <p:regular r:id="rId54"/>
      <p:bold r:id="rId55"/>
      <p:italic r:id="rId56"/>
      <p:boldItalic r:id="rId57"/>
    </p:embeddedFont>
    <p:embeddedFont>
      <p:font typeface="Roboto" panose="020B0604020202020204" charset="0"/>
      <p:regular r:id="rId58"/>
      <p:bold r:id="rId59"/>
      <p:italic r:id="rId60"/>
      <p:boldItalic r:id="rId61"/>
    </p:embeddedFont>
    <p:embeddedFont>
      <p:font typeface="Roboto Medium" panose="020B0604020202020204" charset="0"/>
      <p:regular r:id="rId62"/>
      <p:bold r:id="rId63"/>
      <p:italic r:id="rId64"/>
      <p:boldItalic r:id="rId65"/>
    </p:embeddedFont>
    <p:embeddedFont>
      <p:font typeface="Roboto Thin" panose="020B0604020202020204" charset="0"/>
      <p:regular r:id="rId66"/>
      <p:bold r:id="rId67"/>
      <p:italic r:id="rId68"/>
      <p:boldItalic r:id="rId69"/>
    </p:embeddedFont>
    <p:embeddedFont>
      <p:font typeface="Maven Pro" panose="020B0604020202020204" charset="0"/>
      <p:regular r:id="rId70"/>
      <p:bold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67"/>
      </p:cViewPr>
      <p:guideLst>
        <p:guide orient="horz" pos="162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42bad31f92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42bad31f92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423b86fd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423b86fd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achieve our project goal, we came up with 4 objectives: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46c43ce86e_4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46c43ce86e_4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our 4th objective, we had to submit 5 deliverables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430e7fdf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430e7fdf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42d13925ed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42d13925ed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42d57abe6b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42d57abe6b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42d57abe6b_0_1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42d57abe6b_0_1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46c43ce86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46c43ce8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444152f268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444152f268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By reviewing the franchising business model, we came to the conclusion that a franchise is:</a:t>
            </a:r>
            <a:endParaRPr sz="1200"/>
          </a:p>
          <a:p>
            <a:pPr marL="457200" lvl="0" indent="-304800" algn="l" rtl="0">
              <a:spcBef>
                <a:spcPts val="0"/>
              </a:spcBef>
              <a:spcAft>
                <a:spcPts val="0"/>
              </a:spcAft>
              <a:buSzPts val="1200"/>
              <a:buChar char="-"/>
            </a:pPr>
            <a:r>
              <a:rPr lang="en" sz="1200"/>
              <a:t>A distribution model to reach more people in more locations</a:t>
            </a:r>
            <a:endParaRPr sz="1200"/>
          </a:p>
          <a:p>
            <a:pPr marL="457200" lvl="0" indent="-304800" algn="l" rtl="0">
              <a:spcBef>
                <a:spcPts val="0"/>
              </a:spcBef>
              <a:spcAft>
                <a:spcPts val="0"/>
              </a:spcAft>
              <a:buSzPts val="1200"/>
              <a:buChar char="-"/>
            </a:pPr>
            <a:r>
              <a:rPr lang="en" sz="1200"/>
              <a:t>A path to business expansion</a:t>
            </a:r>
            <a:endParaRPr sz="1200"/>
          </a:p>
          <a:p>
            <a:pPr marL="457200" lvl="0" indent="-304800" algn="l" rtl="0">
              <a:spcBef>
                <a:spcPts val="0"/>
              </a:spcBef>
              <a:spcAft>
                <a:spcPts val="0"/>
              </a:spcAft>
              <a:buSzPts val="1200"/>
              <a:buChar char="-"/>
            </a:pPr>
            <a:r>
              <a:rPr lang="en" sz="1200"/>
              <a:t>A licence for use of a name and business concept</a:t>
            </a:r>
            <a:endParaRPr sz="1200"/>
          </a:p>
          <a:p>
            <a:pPr marL="457200" lvl="0" indent="-304800" algn="l" rtl="0">
              <a:spcBef>
                <a:spcPts val="0"/>
              </a:spcBef>
              <a:spcAft>
                <a:spcPts val="0"/>
              </a:spcAft>
              <a:buSzPts val="1200"/>
              <a:buChar char="-"/>
            </a:pPr>
            <a:r>
              <a:rPr lang="en" sz="1200"/>
              <a:t>Regulated by federal and state laws</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444152f268_0_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444152f268_0_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Zhidong - Franchisor side provide these documents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444152f268_0_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444152f268_0_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Zhidong - A franchisee should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4331a27bc3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4331a27bc3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Through our background research we found that… In 2017, the Physical Activity Council found that 216 million americans participated in sports.. 50 million of those american participated in team sports like baseball and basketball.</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4331a27bc3_0_2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4331a27bc3_0_2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46c43ce86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46c43ce86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4395dfe5d5_0_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4395dfe5d5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Moving on to our methodology, we conducted background research. 5 exec interviews and 3 player interviews and a survey of the mailing list, which yielded 235 respondents. Users Tests on our deliverables.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423b86fd2e_0_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423b86fd2e_0_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480711fc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480711fc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444152f268_0_1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444152f268_0_1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addition to the background research on the best marketing practices, we learned about 3 other rec sports leagues that have successfully franchised - the longer they have been franchising - the more franchises they have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480711fc7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480711fc7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help you where to concentrate your marketing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423b86fd2e_0_9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423b86fd2e_0_9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462f301341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462f301341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480711fc77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480711fc7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Angelos</a:t>
            </a:r>
            <a:endParaRPr/>
          </a:p>
          <a:p>
            <a:pPr marL="0" lvl="0" indent="0" algn="l" rtl="0">
              <a:spcBef>
                <a:spcPts val="0"/>
              </a:spcBef>
              <a:spcAft>
                <a:spcPts val="0"/>
              </a:spcAft>
              <a:buNone/>
            </a:pPr>
            <a:r>
              <a:rPr lang="en"/>
              <a:t>What was noteworthy from our findings is that people who play golf &amp; pickleball found out mainly through email which suggests that this is the main method of recruitment for these sports who were introduced later (compared to the other 2 sports)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423b86fd2e_0_9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423b86fd2e_0_9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Physical: Helps with disease, Mental Health: Cope with depression; Social: Sense of community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461628de2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461628de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Angelos</a:t>
            </a:r>
            <a:endParaRPr/>
          </a:p>
          <a:p>
            <a:pPr marL="0" lvl="0" indent="0" algn="l" rtl="0">
              <a:spcBef>
                <a:spcPts val="0"/>
              </a:spcBef>
              <a:spcAft>
                <a:spcPts val="0"/>
              </a:spcAft>
              <a:buNone/>
            </a:pPr>
            <a:r>
              <a:rPr lang="en"/>
              <a:t>The most information is available through email, website and word of mouth, that comes to agreement with how players first found out about Legends</a:t>
            </a:r>
            <a:endParaRPr/>
          </a:p>
          <a:p>
            <a:pPr marL="0" lvl="0" indent="0" algn="l" rtl="0">
              <a:spcBef>
                <a:spcPts val="0"/>
              </a:spcBef>
              <a:spcAft>
                <a:spcPts val="0"/>
              </a:spcAft>
              <a:buNone/>
            </a:pPr>
            <a:r>
              <a:rPr lang="en"/>
              <a:t>They are not used because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494d188cdd_3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494d188cdd_3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Angelos</a:t>
            </a:r>
            <a:endParaRPr/>
          </a:p>
          <a:p>
            <a:pPr marL="0" lvl="0" indent="0" algn="l" rtl="0">
              <a:spcBef>
                <a:spcPts val="0"/>
              </a:spcBef>
              <a:spcAft>
                <a:spcPts val="0"/>
              </a:spcAft>
              <a:buNone/>
            </a:pPr>
            <a:r>
              <a:rPr lang="en"/>
              <a:t>In addition, we found out that most players are really satisfied with the email and website in contrast to the other online content that is not extensively used for informational purposes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461628de27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461628de27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494d188cdd_3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494d188cdd_3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494d188cdd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494d188cdd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430e7fdf8f_0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430e7fdf8f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4395dfe5d5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4395dfe5d5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Zhidong - The other new legends logos are recognizable by people</a:t>
            </a:r>
            <a:endParaRPr/>
          </a:p>
          <a:p>
            <a:pPr marL="457200" lvl="0" indent="-298450" algn="l" rtl="0">
              <a:lnSpc>
                <a:spcPct val="115000"/>
              </a:lnSpc>
              <a:spcBef>
                <a:spcPts val="1600"/>
              </a:spcBef>
              <a:spcAft>
                <a:spcPts val="0"/>
              </a:spcAft>
              <a:buSzPts val="1100"/>
              <a:buChar char="-"/>
            </a:pPr>
            <a:r>
              <a:rPr lang="en"/>
              <a:t>Based on that, we developed a new set of logos for the pickleball league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480711fc77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480711fc77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Zhidong - Created a opening, took footages from Legends pickleball games, </a:t>
            </a:r>
            <a:endParaRPr/>
          </a:p>
          <a:p>
            <a:pPr marL="0" lvl="0" indent="0" algn="l" rtl="0">
              <a:lnSpc>
                <a:spcPct val="115000"/>
              </a:lnSpc>
              <a:spcBef>
                <a:spcPts val="1600"/>
              </a:spcBef>
              <a:spcAft>
                <a:spcPts val="1600"/>
              </a:spcAft>
              <a:buNone/>
            </a:pPr>
            <a:r>
              <a:rPr lang="en"/>
              <a:t>Testimonials, additional feature compared to other promotional videos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33b05108cb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33b05108cb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Zhidong -  Annual party</a:t>
            </a:r>
            <a:endParaRPr/>
          </a:p>
          <a:p>
            <a:pPr marL="0" lvl="0" indent="0" algn="l" rtl="0">
              <a:lnSpc>
                <a:spcPct val="115000"/>
              </a:lnSpc>
              <a:spcBef>
                <a:spcPts val="1600"/>
              </a:spcBef>
              <a:spcAft>
                <a:spcPts val="1600"/>
              </a:spcAft>
              <a:buNone/>
            </a:pPr>
            <a:r>
              <a:rPr lang="en"/>
              <a:t>                 Hashtag for all social media platform, both Legends and Legends players can upload photos on there with the hashtag</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432b81beec_0_1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432b81beec_0_18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t>Using the information we found from objective 1, we developed a franchisee training manual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41f34e60eb_3_2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41f34e60eb_3_2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Because of the growth of rec sports leagues…. Here are examples of rec sports franchises who have already had success expanding</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33b05108c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33b05108c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33b05108cb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33b05108cb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480711fc7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480711fc7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t>Marketing Assistant &amp; Hashtag for what?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33b05108cb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33b05108cb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400"/>
              <a:t>Marketing Assistant &amp; Hashtag - Requires minimum effort to be implemented by legends as they will only have to inform the players/participants about it in order for them to use it in their social media posts and start creating an online legends’ community</a:t>
            </a:r>
            <a:endParaRPr sz="14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49bd2802d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49bd2802d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49bd2802d1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49bd2802d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49bd2802d1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49bd2802d1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Zhidong - Which we heard from our interview</a:t>
            </a:r>
            <a:endParaRPr/>
          </a:p>
          <a:p>
            <a:pPr marL="0" lvl="0" indent="0" algn="l" rtl="0">
              <a:lnSpc>
                <a:spcPct val="115000"/>
              </a:lnSpc>
              <a:spcBef>
                <a:spcPts val="1600"/>
              </a:spcBef>
              <a:spcAft>
                <a:spcPts val="160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49bd2802d1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0" name="Google Shape;1130;g49bd2802d1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And implement anything that they can right now</a:t>
            </a:r>
            <a:endParaRPr/>
          </a:p>
          <a:p>
            <a:pPr marL="0" lvl="0" indent="0" algn="l" rtl="0">
              <a:lnSpc>
                <a:spcPct val="115000"/>
              </a:lnSpc>
              <a:spcBef>
                <a:spcPts val="1600"/>
              </a:spcBef>
              <a:spcAft>
                <a:spcPts val="1600"/>
              </a:spcAft>
              <a:buNone/>
            </a:pPr>
            <a:r>
              <a:rPr lang="en"/>
              <a:t>Once they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49bf4fb66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49bf4fb66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conclude our presentation, this is the pickleball promotional video that we developed</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4331a27bc3_0_2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4331a27bc3_0_2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5ea52e55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5ea52e55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Legends capitalizes on this growth, here’s what they could look like in a few years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423b86fd2e_0_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423b86fd2e_0_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Zhidong - in order for Legends franchise to be successful</a:t>
            </a:r>
            <a:endParaRPr/>
          </a:p>
          <a:p>
            <a:pPr marL="0" lvl="0" indent="0" algn="l" rtl="0">
              <a:spcBef>
                <a:spcPts val="0"/>
              </a:spcBef>
              <a:spcAft>
                <a:spcPts val="0"/>
              </a:spcAft>
              <a:buNone/>
            </a:pPr>
            <a:r>
              <a:rPr lang="en"/>
              <a:t>Franchise manual, a guide for franchisees to run the business.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423b86fd2e_0_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423b86fd2e_0_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Zhidong - In addition to franchising, we were also asked to look into the Legends Golf and Pickleball leagues</a:t>
            </a:r>
            <a:endParaRPr/>
          </a:p>
          <a:p>
            <a:pPr marL="0" lvl="0" indent="0" algn="l" rtl="0">
              <a:spcBef>
                <a:spcPts val="0"/>
              </a:spcBef>
              <a:spcAft>
                <a:spcPts val="0"/>
              </a:spcAft>
              <a:buNone/>
            </a:pPr>
            <a:r>
              <a:rPr lang="en"/>
              <a:t>Started 2016</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45ea52e55d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45ea52e55d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Zhidong - Legends had a great start because they recruited members from outside the league</a:t>
            </a:r>
            <a:endParaRPr/>
          </a:p>
          <a:p>
            <a:pPr marL="0" lvl="0" indent="0" algn="l" rtl="0">
              <a:spcBef>
                <a:spcPts val="0"/>
              </a:spcBef>
              <a:spcAft>
                <a:spcPts val="0"/>
              </a:spcAft>
              <a:buNone/>
            </a:pPr>
            <a:r>
              <a:rPr lang="en"/>
              <a:t>In the second season, Legends didnt have the opportunity and time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4293952764_1_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4293952764_1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2"/>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txBox="1">
            <a:spLocks noGrp="1"/>
          </p:cNvSpPr>
          <p:nvPr>
            <p:ph type="ctrTitle"/>
          </p:nvPr>
        </p:nvSpPr>
        <p:spPr>
          <a:xfrm>
            <a:off x="824000" y="1613813"/>
            <a:ext cx="4255500" cy="18729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47" name="Google Shape;47;p2"/>
          <p:cNvSpPr txBox="1">
            <a:spLocks noGrp="1"/>
          </p:cNvSpPr>
          <p:nvPr>
            <p:ph type="subTitle" idx="1"/>
          </p:nvPr>
        </p:nvSpPr>
        <p:spPr>
          <a:xfrm>
            <a:off x="824000" y="3596300"/>
            <a:ext cx="4255500" cy="6954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48" name="Google Shape;48;p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1"/>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1"/>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8" name="Google Shape;268;p11"/>
          <p:cNvSpPr txBox="1">
            <a:spLocks noGrp="1"/>
          </p:cNvSpPr>
          <p:nvPr>
            <p:ph type="title" hasCustomPrompt="1"/>
          </p:nvPr>
        </p:nvSpPr>
        <p:spPr>
          <a:xfrm>
            <a:off x="1388625" y="772725"/>
            <a:ext cx="6366900" cy="1863300"/>
          </a:xfrm>
          <a:prstGeom prst="rect">
            <a:avLst/>
          </a:prstGeom>
        </p:spPr>
        <p:txBody>
          <a:bodyPr spcFirstLastPara="1" wrap="square" lIns="91425" tIns="91425" rIns="91425" bIns="91425" anchor="ctr" anchorCtr="0"/>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lstStyle>
            <a:lvl1pPr marL="457200" lvl="0" indent="-311150" algn="ctr">
              <a:spcBef>
                <a:spcPts val="0"/>
              </a:spcBef>
              <a:spcAft>
                <a:spcPts val="0"/>
              </a:spcAft>
              <a:buClr>
                <a:schemeClr val="lt1"/>
              </a:buClr>
              <a:buSzPts val="1300"/>
              <a:buChar char="●"/>
              <a:defRPr>
                <a:solidFill>
                  <a:schemeClr val="lt1"/>
                </a:solidFill>
              </a:defRPr>
            </a:lvl1pPr>
            <a:lvl2pPr marL="914400" lvl="1" indent="-298450" algn="ctr">
              <a:spcBef>
                <a:spcPts val="1600"/>
              </a:spcBef>
              <a:spcAft>
                <a:spcPts val="0"/>
              </a:spcAft>
              <a:buClr>
                <a:schemeClr val="lt1"/>
              </a:buClr>
              <a:buSzPts val="1100"/>
              <a:buChar char="○"/>
              <a:defRPr>
                <a:solidFill>
                  <a:schemeClr val="lt1"/>
                </a:solidFill>
              </a:defRPr>
            </a:lvl2pPr>
            <a:lvl3pPr marL="1371600" lvl="2" indent="-298450" algn="ctr">
              <a:spcBef>
                <a:spcPts val="1600"/>
              </a:spcBef>
              <a:spcAft>
                <a:spcPts val="0"/>
              </a:spcAft>
              <a:buClr>
                <a:schemeClr val="lt1"/>
              </a:buClr>
              <a:buSzPts val="1100"/>
              <a:buChar char="■"/>
              <a:defRPr>
                <a:solidFill>
                  <a:schemeClr val="lt1"/>
                </a:solidFill>
              </a:defRPr>
            </a:lvl3pPr>
            <a:lvl4pPr marL="1828800" lvl="3" indent="-298450" algn="ctr">
              <a:spcBef>
                <a:spcPts val="1600"/>
              </a:spcBef>
              <a:spcAft>
                <a:spcPts val="0"/>
              </a:spcAft>
              <a:buClr>
                <a:schemeClr val="lt1"/>
              </a:buClr>
              <a:buSzPts val="1100"/>
              <a:buChar char="●"/>
              <a:defRPr>
                <a:solidFill>
                  <a:schemeClr val="lt1"/>
                </a:solidFill>
              </a:defRPr>
            </a:lvl4pPr>
            <a:lvl5pPr marL="2286000" lvl="4" indent="-298450" algn="ctr">
              <a:spcBef>
                <a:spcPts val="1600"/>
              </a:spcBef>
              <a:spcAft>
                <a:spcPts val="0"/>
              </a:spcAft>
              <a:buClr>
                <a:schemeClr val="lt1"/>
              </a:buClr>
              <a:buSzPts val="1100"/>
              <a:buChar char="○"/>
              <a:defRPr>
                <a:solidFill>
                  <a:schemeClr val="lt1"/>
                </a:solidFill>
              </a:defRPr>
            </a:lvl5pPr>
            <a:lvl6pPr marL="2743200" lvl="5" indent="-298450" algn="ctr">
              <a:spcBef>
                <a:spcPts val="1600"/>
              </a:spcBef>
              <a:spcAft>
                <a:spcPts val="0"/>
              </a:spcAft>
              <a:buClr>
                <a:schemeClr val="lt1"/>
              </a:buClr>
              <a:buSzPts val="1100"/>
              <a:buChar char="■"/>
              <a:defRPr>
                <a:solidFill>
                  <a:schemeClr val="lt1"/>
                </a:solidFill>
              </a:defRPr>
            </a:lvl6pPr>
            <a:lvl7pPr marL="3200400" lvl="6" indent="-298450" algn="ctr">
              <a:spcBef>
                <a:spcPts val="1600"/>
              </a:spcBef>
              <a:spcAft>
                <a:spcPts val="0"/>
              </a:spcAft>
              <a:buClr>
                <a:schemeClr val="lt1"/>
              </a:buClr>
              <a:buSzPts val="1100"/>
              <a:buChar char="●"/>
              <a:defRPr>
                <a:solidFill>
                  <a:schemeClr val="lt1"/>
                </a:solidFill>
              </a:defRPr>
            </a:lvl7pPr>
            <a:lvl8pPr marL="3657600" lvl="7" indent="-298450" algn="ctr">
              <a:spcBef>
                <a:spcPts val="1600"/>
              </a:spcBef>
              <a:spcAft>
                <a:spcPts val="0"/>
              </a:spcAft>
              <a:buClr>
                <a:schemeClr val="lt1"/>
              </a:buClr>
              <a:buSzPts val="1100"/>
              <a:buChar char="○"/>
              <a:defRPr>
                <a:solidFill>
                  <a:schemeClr val="lt1"/>
                </a:solidFill>
              </a:defRPr>
            </a:lvl8pPr>
            <a:lvl9pPr marL="4114800" lvl="8" indent="-298450" algn="ctr">
              <a:spcBef>
                <a:spcPts val="1600"/>
              </a:spcBef>
              <a:spcAft>
                <a:spcPts val="1600"/>
              </a:spcAft>
              <a:buClr>
                <a:schemeClr val="lt1"/>
              </a:buClr>
              <a:buSzPts val="1100"/>
              <a:buChar char="■"/>
              <a:defRPr>
                <a:solidFill>
                  <a:schemeClr val="lt1"/>
                </a:solidFill>
              </a:defRPr>
            </a:lvl9pPr>
          </a:lstStyle>
          <a:p>
            <a:endParaRPr/>
          </a:p>
        </p:txBody>
      </p:sp>
      <p:sp>
        <p:nvSpPr>
          <p:cNvPr id="270" name="Google Shape;270;p1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
        <p:cNvGrpSpPr/>
        <p:nvPr/>
      </p:nvGrpSpPr>
      <p:grpSpPr>
        <a:xfrm>
          <a:off x="0" y="0"/>
          <a:ext cx="0" cy="0"/>
          <a:chOff x="0" y="0"/>
          <a:chExt cx="0" cy="0"/>
        </a:xfrm>
      </p:grpSpPr>
      <p:sp>
        <p:nvSpPr>
          <p:cNvPr id="272" name="Google Shape;272;p1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 name="Google Shape;82;p3"/>
          <p:cNvSpPr txBox="1">
            <a:spLocks noGrp="1"/>
          </p:cNvSpPr>
          <p:nvPr>
            <p:ph type="title"/>
          </p:nvPr>
        </p:nvSpPr>
        <p:spPr>
          <a:xfrm>
            <a:off x="824000" y="1613825"/>
            <a:ext cx="5857800" cy="18729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83" name="Google Shape;83;p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4"/>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0" name="Google Shape;90;p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1"/>
        <p:cNvGrpSpPr/>
        <p:nvPr/>
      </p:nvGrpSpPr>
      <p:grpSpPr>
        <a:xfrm>
          <a:off x="0" y="0"/>
          <a:ext cx="0" cy="0"/>
          <a:chOff x="0" y="0"/>
          <a:chExt cx="0" cy="0"/>
        </a:xfrm>
      </p:grpSpPr>
      <p:grpSp>
        <p:nvGrpSpPr>
          <p:cNvPr id="92" name="Google Shape;92;p5"/>
          <p:cNvGrpSpPr/>
          <p:nvPr/>
        </p:nvGrpSpPr>
        <p:grpSpPr>
          <a:xfrm>
            <a:off x="625966" y="299376"/>
            <a:ext cx="999312" cy="999312"/>
            <a:chOff x="348199" y="179450"/>
            <a:chExt cx="1116300" cy="1116300"/>
          </a:xfrm>
        </p:grpSpPr>
        <p:sp>
          <p:nvSpPr>
            <p:cNvPr id="93" name="Google Shape;93;p5"/>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 name="Google Shape;96;p5"/>
          <p:cNvSpPr txBox="1">
            <a:spLocks noGrp="1"/>
          </p:cNvSpPr>
          <p:nvPr>
            <p:ph type="body" idx="1"/>
          </p:nvPr>
        </p:nvSpPr>
        <p:spPr>
          <a:xfrm>
            <a:off x="1303800" y="1990050"/>
            <a:ext cx="3430500" cy="2541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7" name="Google Shape;97;p5"/>
          <p:cNvSpPr txBox="1">
            <a:spLocks noGrp="1"/>
          </p:cNvSpPr>
          <p:nvPr>
            <p:ph type="body" idx="2"/>
          </p:nvPr>
        </p:nvSpPr>
        <p:spPr>
          <a:xfrm>
            <a:off x="4903650" y="1990050"/>
            <a:ext cx="3430500" cy="2541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8" name="Google Shape;98;p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7"/>
          <p:cNvSpPr txBox="1">
            <a:spLocks noGrp="1"/>
          </p:cNvSpPr>
          <p:nvPr>
            <p:ph type="title"/>
          </p:nvPr>
        </p:nvSpPr>
        <p:spPr>
          <a:xfrm>
            <a:off x="1303800" y="598575"/>
            <a:ext cx="3312000" cy="15900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0" name="Google Shape;110;p7"/>
          <p:cNvSpPr txBox="1">
            <a:spLocks noGrp="1"/>
          </p:cNvSpPr>
          <p:nvPr>
            <p:ph type="body" idx="1"/>
          </p:nvPr>
        </p:nvSpPr>
        <p:spPr>
          <a:xfrm>
            <a:off x="1303800" y="2309675"/>
            <a:ext cx="3312000" cy="22218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1" name="Google Shape;111;p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112"/>
        <p:cNvGrpSpPr/>
        <p:nvPr/>
      </p:nvGrpSpPr>
      <p:grpSpPr>
        <a:xfrm>
          <a:off x="0" y="0"/>
          <a:ext cx="0" cy="0"/>
          <a:chOff x="0" y="0"/>
          <a:chExt cx="0" cy="0"/>
        </a:xfrm>
      </p:grpSpPr>
      <p:grpSp>
        <p:nvGrpSpPr>
          <p:cNvPr id="113" name="Google Shape;113;p8"/>
          <p:cNvGrpSpPr/>
          <p:nvPr/>
        </p:nvGrpSpPr>
        <p:grpSpPr>
          <a:xfrm>
            <a:off x="6866714" y="1306"/>
            <a:ext cx="2267451"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 name="Google Shape;125;p8"/>
          <p:cNvSpPr txBox="1">
            <a:spLocks noGrp="1"/>
          </p:cNvSpPr>
          <p:nvPr>
            <p:ph type="title"/>
          </p:nvPr>
        </p:nvSpPr>
        <p:spPr>
          <a:xfrm>
            <a:off x="824000" y="763600"/>
            <a:ext cx="5857800" cy="35733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26" name="Google Shape;126;p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9"/>
          <p:cNvSpPr txBox="1">
            <a:spLocks noGrp="1"/>
          </p:cNvSpPr>
          <p:nvPr>
            <p:ph type="title"/>
          </p:nvPr>
        </p:nvSpPr>
        <p:spPr>
          <a:xfrm>
            <a:off x="1303800" y="598575"/>
            <a:ext cx="3430500" cy="1990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9"/>
          <p:cNvSpPr txBox="1">
            <a:spLocks noGrp="1"/>
          </p:cNvSpPr>
          <p:nvPr>
            <p:ph type="subTitle" idx="1"/>
          </p:nvPr>
        </p:nvSpPr>
        <p:spPr>
          <a:xfrm>
            <a:off x="1303800" y="2743203"/>
            <a:ext cx="3430500" cy="726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33" name="Google Shape;133;p9"/>
          <p:cNvSpPr txBox="1">
            <a:spLocks noGrp="1"/>
          </p:cNvSpPr>
          <p:nvPr>
            <p:ph type="body" idx="2"/>
          </p:nvPr>
        </p:nvSpPr>
        <p:spPr>
          <a:xfrm>
            <a:off x="4903700" y="661000"/>
            <a:ext cx="3430500" cy="3870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34" name="Google Shape;134;p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10"/>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lstStyle>
            <a:lvl1pPr marL="457200" lvl="0" indent="-228600">
              <a:lnSpc>
                <a:spcPct val="100000"/>
              </a:lnSpc>
              <a:spcBef>
                <a:spcPts val="0"/>
              </a:spcBef>
              <a:spcAft>
                <a:spcPts val="0"/>
              </a:spcAft>
              <a:buSzPts val="1300"/>
              <a:buNone/>
              <a:defRPr/>
            </a:lvl1pPr>
          </a:lstStyle>
          <a:p>
            <a:endParaRPr/>
          </a:p>
        </p:txBody>
      </p:sp>
      <p:sp>
        <p:nvSpPr>
          <p:cNvPr id="140" name="Google Shape;140;p1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png"/><Relationship Id="rId7"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25.jpe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9.png"/><Relationship Id="rId7"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7.jpg"/><Relationship Id="rId7"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11.xml"/><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hyperlink" Target="http://drive.google.com/file/d/1YX5YW58Le0RzryxmYrczs_LloumO0ikz/view" TargetMode="External"/><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71.jpg"/></Relationships>
</file>

<file path=ppt/slides/_rels/slide49.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2.png"/><Relationship Id="rId7"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12.png"/><Relationship Id="rId9" Type="http://schemas.openxmlformats.org/officeDocument/2006/relationships/image" Target="../media/image77.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44000">
              <a:srgbClr val="628989"/>
            </a:gs>
            <a:gs pos="62000">
              <a:srgbClr val="547676"/>
            </a:gs>
            <a:gs pos="100000">
              <a:srgbClr val="466363"/>
            </a:gs>
          </a:gsLst>
          <a:path path="circle">
            <a:fillToRect l="100000" b="100000"/>
          </a:path>
          <a:tileRect t="-100000" r="-100000"/>
        </a:gradFill>
        <a:effectLst/>
      </p:bgPr>
    </p:bg>
    <p:spTree>
      <p:nvGrpSpPr>
        <p:cNvPr id="1" name="Shape 276"/>
        <p:cNvGrpSpPr/>
        <p:nvPr/>
      </p:nvGrpSpPr>
      <p:grpSpPr>
        <a:xfrm>
          <a:off x="0" y="0"/>
          <a:ext cx="0" cy="0"/>
          <a:chOff x="0" y="0"/>
          <a:chExt cx="0" cy="0"/>
        </a:xfrm>
      </p:grpSpPr>
      <p:sp>
        <p:nvSpPr>
          <p:cNvPr id="277" name="Google Shape;277;p13"/>
          <p:cNvSpPr txBox="1">
            <a:spLocks noGrp="1"/>
          </p:cNvSpPr>
          <p:nvPr>
            <p:ph type="ctrTitle"/>
          </p:nvPr>
        </p:nvSpPr>
        <p:spPr>
          <a:xfrm>
            <a:off x="538700" y="1454700"/>
            <a:ext cx="5113800" cy="2234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t>Developing Marketing Materials for Legends Sports Leagues</a:t>
            </a:r>
            <a:endParaRPr sz="4000"/>
          </a:p>
        </p:txBody>
      </p:sp>
      <p:sp>
        <p:nvSpPr>
          <p:cNvPr id="278" name="Google Shape;278;p13"/>
          <p:cNvSpPr txBox="1">
            <a:spLocks noGrp="1"/>
          </p:cNvSpPr>
          <p:nvPr>
            <p:ph type="subTitle" idx="1"/>
          </p:nvPr>
        </p:nvSpPr>
        <p:spPr>
          <a:xfrm>
            <a:off x="538700" y="3800025"/>
            <a:ext cx="5113800" cy="69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Interactive Qualifying Project By: Zhidong Ju, Evangelos Spanos, Trevor Weiler, and Nick Wright</a:t>
            </a:r>
            <a:endParaRPr/>
          </a:p>
        </p:txBody>
      </p:sp>
      <p:sp>
        <p:nvSpPr>
          <p:cNvPr id="279" name="Google Shape;279;p1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200"/>
              <a:t>1</a:t>
            </a:fld>
            <a:endParaRPr sz="12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455" name="Google Shape;455;p22"/>
          <p:cNvSpPr txBox="1">
            <a:spLocks noGrp="1"/>
          </p:cNvSpPr>
          <p:nvPr>
            <p:ph type="title"/>
          </p:nvPr>
        </p:nvSpPr>
        <p:spPr>
          <a:xfrm>
            <a:off x="1097250" y="214963"/>
            <a:ext cx="5857800" cy="9729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t>Objectives</a:t>
            </a:r>
            <a:endParaRPr/>
          </a:p>
        </p:txBody>
      </p:sp>
      <p:grpSp>
        <p:nvGrpSpPr>
          <p:cNvPr id="456" name="Google Shape;456;p22"/>
          <p:cNvGrpSpPr/>
          <p:nvPr/>
        </p:nvGrpSpPr>
        <p:grpSpPr>
          <a:xfrm>
            <a:off x="1097246" y="3845991"/>
            <a:ext cx="6949525" cy="820214"/>
            <a:chOff x="1593000" y="2322548"/>
            <a:chExt cx="4686758" cy="643356"/>
          </a:xfrm>
        </p:grpSpPr>
        <p:sp>
          <p:nvSpPr>
            <p:cNvPr id="457" name="Google Shape;457;p22"/>
            <p:cNvSpPr/>
            <p:nvPr/>
          </p:nvSpPr>
          <p:spPr>
            <a:xfrm flipH="1">
              <a:off x="2283231" y="2322568"/>
              <a:ext cx="26898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2"/>
            <p:cNvSpPr/>
            <p:nvPr/>
          </p:nvSpPr>
          <p:spPr>
            <a:xfrm rot="-5400000">
              <a:off x="5248506" y="193465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2"/>
            <p:cNvSpPr/>
            <p:nvPr/>
          </p:nvSpPr>
          <p:spPr>
            <a:xfrm>
              <a:off x="2342633" y="2399946"/>
              <a:ext cx="36390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000">
                  <a:solidFill>
                    <a:schemeClr val="lt1"/>
                  </a:solidFill>
                  <a:latin typeface="Roboto Medium"/>
                  <a:ea typeface="Roboto Medium"/>
                  <a:cs typeface="Roboto Medium"/>
                  <a:sym typeface="Roboto Medium"/>
                </a:rPr>
                <a:t>Develop Marketing and Franchising Materials for Legends Sports Leagues</a:t>
              </a:r>
              <a:endParaRPr sz="2000">
                <a:solidFill>
                  <a:srgbClr val="FFFFFF"/>
                </a:solidFill>
                <a:latin typeface="Roboto Medium"/>
                <a:ea typeface="Roboto Medium"/>
                <a:cs typeface="Roboto Medium"/>
                <a:sym typeface="Roboto Medium"/>
              </a:endParaRPr>
            </a:p>
          </p:txBody>
        </p:sp>
        <p:sp>
          <p:nvSpPr>
            <p:cNvPr id="460" name="Google Shape;460;p22"/>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2"/>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04</a:t>
              </a:r>
              <a:endParaRPr sz="2600">
                <a:solidFill>
                  <a:srgbClr val="FFFFFF"/>
                </a:solidFill>
                <a:latin typeface="Roboto Thin"/>
                <a:ea typeface="Roboto Thin"/>
                <a:cs typeface="Roboto Thin"/>
                <a:sym typeface="Roboto Thin"/>
              </a:endParaRPr>
            </a:p>
          </p:txBody>
        </p:sp>
      </p:grpSp>
      <p:grpSp>
        <p:nvGrpSpPr>
          <p:cNvPr id="462" name="Google Shape;462;p22"/>
          <p:cNvGrpSpPr/>
          <p:nvPr/>
        </p:nvGrpSpPr>
        <p:grpSpPr>
          <a:xfrm>
            <a:off x="1097246" y="3011089"/>
            <a:ext cx="6093548" cy="820214"/>
            <a:chOff x="1593000" y="2322558"/>
            <a:chExt cx="4109487" cy="643356"/>
          </a:xfrm>
        </p:grpSpPr>
        <p:sp>
          <p:nvSpPr>
            <p:cNvPr id="463" name="Google Shape;463;p22"/>
            <p:cNvSpPr/>
            <p:nvPr/>
          </p:nvSpPr>
          <p:spPr>
            <a:xfrm flipH="1">
              <a:off x="2282971" y="2322576"/>
              <a:ext cx="24480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2"/>
            <p:cNvSpPr/>
            <p:nvPr/>
          </p:nvSpPr>
          <p:spPr>
            <a:xfrm rot="-5400000">
              <a:off x="4671235" y="193466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2"/>
            <p:cNvSpPr/>
            <p:nvPr/>
          </p:nvSpPr>
          <p:spPr>
            <a:xfrm>
              <a:off x="2342630" y="2399955"/>
              <a:ext cx="30660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000">
                  <a:solidFill>
                    <a:srgbClr val="FFFFFF"/>
                  </a:solidFill>
                  <a:latin typeface="Roboto Medium"/>
                  <a:ea typeface="Roboto Medium"/>
                  <a:cs typeface="Roboto Medium"/>
                  <a:sym typeface="Roboto Medium"/>
                </a:rPr>
                <a:t>Evaluate Legends’ Growth, Marketing, and Operation</a:t>
              </a:r>
              <a:endParaRPr sz="2000">
                <a:solidFill>
                  <a:srgbClr val="FFFFFF"/>
                </a:solidFill>
                <a:latin typeface="Roboto"/>
                <a:ea typeface="Roboto"/>
                <a:cs typeface="Roboto"/>
                <a:sym typeface="Roboto"/>
              </a:endParaRPr>
            </a:p>
          </p:txBody>
        </p:sp>
        <p:sp>
          <p:nvSpPr>
            <p:cNvPr id="466" name="Google Shape;466;p22"/>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2"/>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grpSp>
      <p:grpSp>
        <p:nvGrpSpPr>
          <p:cNvPr id="468" name="Google Shape;468;p22"/>
          <p:cNvGrpSpPr/>
          <p:nvPr/>
        </p:nvGrpSpPr>
        <p:grpSpPr>
          <a:xfrm>
            <a:off x="1097246" y="2176179"/>
            <a:ext cx="5232584" cy="820214"/>
            <a:chOff x="1593000" y="2322568"/>
            <a:chExt cx="3528854" cy="643356"/>
          </a:xfrm>
        </p:grpSpPr>
        <p:sp>
          <p:nvSpPr>
            <p:cNvPr id="469" name="Google Shape;469;p22"/>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2"/>
            <p:cNvSpPr/>
            <p:nvPr/>
          </p:nvSpPr>
          <p:spPr>
            <a:xfrm rot="-5400000">
              <a:off x="4090601"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2"/>
            <p:cNvSpPr/>
            <p:nvPr/>
          </p:nvSpPr>
          <p:spPr>
            <a:xfrm>
              <a:off x="2342632" y="2399953"/>
              <a:ext cx="26838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000">
                  <a:solidFill>
                    <a:srgbClr val="FFFFFF"/>
                  </a:solidFill>
                  <a:latin typeface="Roboto Medium"/>
                  <a:ea typeface="Roboto Medium"/>
                  <a:cs typeface="Roboto Medium"/>
                  <a:sym typeface="Roboto Medium"/>
                </a:rPr>
                <a:t>Identify Best Practices in Rec Sports Leagues’ Marketing</a:t>
              </a:r>
              <a:endParaRPr sz="2000">
                <a:solidFill>
                  <a:srgbClr val="FFFFFF"/>
                </a:solidFill>
                <a:latin typeface="Roboto"/>
                <a:ea typeface="Roboto"/>
                <a:cs typeface="Roboto"/>
                <a:sym typeface="Roboto"/>
              </a:endParaRPr>
            </a:p>
          </p:txBody>
        </p:sp>
        <p:sp>
          <p:nvSpPr>
            <p:cNvPr id="472" name="Google Shape;472;p22"/>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2"/>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02</a:t>
              </a:r>
              <a:endParaRPr sz="2600">
                <a:solidFill>
                  <a:srgbClr val="FFFFFF"/>
                </a:solidFill>
                <a:latin typeface="Roboto Thin"/>
                <a:ea typeface="Roboto Thin"/>
                <a:cs typeface="Roboto Thin"/>
                <a:sym typeface="Roboto Thin"/>
              </a:endParaRPr>
            </a:p>
          </p:txBody>
        </p:sp>
      </p:grpSp>
      <p:grpSp>
        <p:nvGrpSpPr>
          <p:cNvPr id="474" name="Google Shape;474;p22"/>
          <p:cNvGrpSpPr/>
          <p:nvPr/>
        </p:nvGrpSpPr>
        <p:grpSpPr>
          <a:xfrm>
            <a:off x="1097246" y="1341262"/>
            <a:ext cx="4359175" cy="820214"/>
            <a:chOff x="1593000" y="2322568"/>
            <a:chExt cx="2939827" cy="643356"/>
          </a:xfrm>
        </p:grpSpPr>
        <p:sp>
          <p:nvSpPr>
            <p:cNvPr id="475" name="Google Shape;475;p22"/>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2"/>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2"/>
            <p:cNvSpPr/>
            <p:nvPr/>
          </p:nvSpPr>
          <p:spPr>
            <a:xfrm>
              <a:off x="2342629" y="2399958"/>
              <a:ext cx="19848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000">
                  <a:solidFill>
                    <a:srgbClr val="FFFFFF"/>
                  </a:solidFill>
                  <a:latin typeface="Roboto Medium"/>
                  <a:ea typeface="Roboto Medium"/>
                  <a:cs typeface="Roboto Medium"/>
                  <a:sym typeface="Roboto Medium"/>
                </a:rPr>
                <a:t>Examine How Legends Currently Operates</a:t>
              </a:r>
              <a:endParaRPr sz="2000">
                <a:solidFill>
                  <a:srgbClr val="FFFFFF"/>
                </a:solidFill>
                <a:latin typeface="Roboto"/>
                <a:ea typeface="Roboto"/>
                <a:cs typeface="Roboto"/>
                <a:sym typeface="Roboto"/>
              </a:endParaRPr>
            </a:p>
          </p:txBody>
        </p:sp>
        <p:sp>
          <p:nvSpPr>
            <p:cNvPr id="478" name="Google Shape;478;p22"/>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2"/>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01</a:t>
              </a:r>
              <a:endParaRPr sz="2600">
                <a:solidFill>
                  <a:srgbClr val="FFFFFF"/>
                </a:solidFill>
                <a:latin typeface="Roboto Thin"/>
                <a:ea typeface="Roboto Thin"/>
                <a:cs typeface="Roboto Thin"/>
                <a:sym typeface="Roboto Thin"/>
              </a:endParaRPr>
            </a:p>
          </p:txBody>
        </p:sp>
      </p:grpSp>
      <p:sp>
        <p:nvSpPr>
          <p:cNvPr id="480" name="Google Shape;480;p2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anim calcmode="lin" valueType="num">
                                      <p:cBhvr additive="base">
                                        <p:cTn id="7" dur="1000"/>
                                        <p:tgtEl>
                                          <p:spTgt spid="47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68"/>
                                        </p:tgtEl>
                                        <p:attrNameLst>
                                          <p:attrName>style.visibility</p:attrName>
                                        </p:attrNameLst>
                                      </p:cBhvr>
                                      <p:to>
                                        <p:strVal val="visible"/>
                                      </p:to>
                                    </p:set>
                                    <p:anim calcmode="lin" valueType="num">
                                      <p:cBhvr additive="base">
                                        <p:cTn id="12" dur="1000"/>
                                        <p:tgtEl>
                                          <p:spTgt spid="468"/>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62"/>
                                        </p:tgtEl>
                                        <p:attrNameLst>
                                          <p:attrName>style.visibility</p:attrName>
                                        </p:attrNameLst>
                                      </p:cBhvr>
                                      <p:to>
                                        <p:strVal val="visible"/>
                                      </p:to>
                                    </p:set>
                                    <p:anim calcmode="lin" valueType="num">
                                      <p:cBhvr additive="base">
                                        <p:cTn id="17" dur="1000"/>
                                        <p:tgtEl>
                                          <p:spTgt spid="462"/>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456"/>
                                        </p:tgtEl>
                                        <p:attrNameLst>
                                          <p:attrName>style.visibility</p:attrName>
                                        </p:attrNameLst>
                                      </p:cBhvr>
                                      <p:to>
                                        <p:strVal val="visible"/>
                                      </p:to>
                                    </p:set>
                                    <p:anim calcmode="lin" valueType="num">
                                      <p:cBhvr additive="base">
                                        <p:cTn id="22" dur="1000"/>
                                        <p:tgtEl>
                                          <p:spTgt spid="45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44000">
              <a:srgbClr val="628989"/>
            </a:gs>
            <a:gs pos="62000">
              <a:srgbClr val="547676"/>
            </a:gs>
            <a:gs pos="100000">
              <a:srgbClr val="466363"/>
            </a:gs>
          </a:gsLst>
          <a:path path="circle">
            <a:fillToRect l="100000" b="100000"/>
          </a:path>
          <a:tileRect t="-100000" r="-100000"/>
        </a:gradFill>
        <a:effectLst/>
      </p:bgPr>
    </p:bg>
    <p:spTree>
      <p:nvGrpSpPr>
        <p:cNvPr id="1" name="Shape 484"/>
        <p:cNvGrpSpPr/>
        <p:nvPr/>
      </p:nvGrpSpPr>
      <p:grpSpPr>
        <a:xfrm>
          <a:off x="0" y="0"/>
          <a:ext cx="0" cy="0"/>
          <a:chOff x="0" y="0"/>
          <a:chExt cx="0" cy="0"/>
        </a:xfrm>
      </p:grpSpPr>
      <p:sp>
        <p:nvSpPr>
          <p:cNvPr id="485" name="Google Shape;485;p2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solidFill>
                  <a:srgbClr val="FFFFFF"/>
                </a:solidFill>
              </a:rPr>
              <a:t>11</a:t>
            </a:fld>
            <a:endParaRPr>
              <a:solidFill>
                <a:srgbClr val="FFFFFF"/>
              </a:solidFill>
            </a:endParaRPr>
          </a:p>
        </p:txBody>
      </p:sp>
      <p:grpSp>
        <p:nvGrpSpPr>
          <p:cNvPr id="486" name="Google Shape;486;p23"/>
          <p:cNvGrpSpPr/>
          <p:nvPr/>
        </p:nvGrpSpPr>
        <p:grpSpPr>
          <a:xfrm>
            <a:off x="-38913" y="1176800"/>
            <a:ext cx="7424969" cy="586311"/>
            <a:chOff x="444182" y="438791"/>
            <a:chExt cx="7405714" cy="731700"/>
          </a:xfrm>
        </p:grpSpPr>
        <p:sp>
          <p:nvSpPr>
            <p:cNvPr id="487" name="Google Shape;487;p23"/>
            <p:cNvSpPr txBox="1"/>
            <p:nvPr/>
          </p:nvSpPr>
          <p:spPr>
            <a:xfrm>
              <a:off x="444182" y="488975"/>
              <a:ext cx="22710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sz="4200">
                  <a:solidFill>
                    <a:srgbClr val="802017"/>
                  </a:solidFill>
                  <a:latin typeface="Roboto Medium"/>
                  <a:ea typeface="Roboto Medium"/>
                  <a:cs typeface="Roboto Medium"/>
                  <a:sym typeface="Roboto Medium"/>
                </a:rPr>
                <a:t>1.</a:t>
              </a:r>
              <a:endParaRPr sz="4200">
                <a:solidFill>
                  <a:srgbClr val="802017"/>
                </a:solidFill>
                <a:latin typeface="Roboto Medium"/>
                <a:ea typeface="Roboto Medium"/>
                <a:cs typeface="Roboto Medium"/>
                <a:sym typeface="Roboto Medium"/>
              </a:endParaRPr>
            </a:p>
          </p:txBody>
        </p:sp>
        <p:sp>
          <p:nvSpPr>
            <p:cNvPr id="488" name="Google Shape;488;p23"/>
            <p:cNvSpPr/>
            <p:nvPr/>
          </p:nvSpPr>
          <p:spPr>
            <a:xfrm>
              <a:off x="2789796" y="438791"/>
              <a:ext cx="5060100" cy="731700"/>
            </a:xfrm>
            <a:prstGeom prst="rect">
              <a:avLst/>
            </a:prstGeom>
            <a:solidFill>
              <a:srgbClr val="802017"/>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489" name="Google Shape;489;p23"/>
            <p:cNvSpPr txBox="1"/>
            <p:nvPr/>
          </p:nvSpPr>
          <p:spPr>
            <a:xfrm>
              <a:off x="2789776" y="516134"/>
              <a:ext cx="2730900" cy="5754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2400" b="1">
                  <a:solidFill>
                    <a:schemeClr val="lt1"/>
                  </a:solidFill>
                  <a:latin typeface="Roboto"/>
                  <a:ea typeface="Roboto"/>
                  <a:cs typeface="Roboto"/>
                  <a:sym typeface="Roboto"/>
                </a:rPr>
                <a:t>Pickleball Logo</a:t>
              </a:r>
              <a:endParaRPr sz="2400" b="1">
                <a:solidFill>
                  <a:srgbClr val="FFFFFF"/>
                </a:solidFill>
                <a:latin typeface="Roboto"/>
                <a:ea typeface="Roboto"/>
                <a:cs typeface="Roboto"/>
                <a:sym typeface="Roboto"/>
              </a:endParaRPr>
            </a:p>
          </p:txBody>
        </p:sp>
      </p:grpSp>
      <p:sp>
        <p:nvSpPr>
          <p:cNvPr id="490" name="Google Shape;490;p23"/>
          <p:cNvSpPr txBox="1"/>
          <p:nvPr/>
        </p:nvSpPr>
        <p:spPr>
          <a:xfrm>
            <a:off x="175918" y="3707072"/>
            <a:ext cx="2107500" cy="9405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sz="4200">
                <a:solidFill>
                  <a:srgbClr val="B02C20"/>
                </a:solidFill>
                <a:latin typeface="Roboto Medium"/>
                <a:ea typeface="Roboto Medium"/>
                <a:cs typeface="Roboto Medium"/>
                <a:sym typeface="Roboto Medium"/>
              </a:rPr>
              <a:t>5.</a:t>
            </a:r>
            <a:endParaRPr sz="4200">
              <a:solidFill>
                <a:srgbClr val="B02C20"/>
              </a:solidFill>
              <a:latin typeface="Roboto Medium"/>
              <a:ea typeface="Roboto Medium"/>
              <a:cs typeface="Roboto Medium"/>
              <a:sym typeface="Roboto Medium"/>
            </a:endParaRPr>
          </a:p>
        </p:txBody>
      </p:sp>
      <p:sp>
        <p:nvSpPr>
          <p:cNvPr id="491" name="Google Shape;491;p23"/>
          <p:cNvSpPr/>
          <p:nvPr/>
        </p:nvSpPr>
        <p:spPr>
          <a:xfrm>
            <a:off x="2303188" y="3893006"/>
            <a:ext cx="4185000" cy="565800"/>
          </a:xfrm>
          <a:prstGeom prst="rect">
            <a:avLst/>
          </a:prstGeom>
          <a:solidFill>
            <a:srgbClr val="B02C20"/>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492" name="Google Shape;492;p23"/>
          <p:cNvSpPr txBox="1"/>
          <p:nvPr/>
        </p:nvSpPr>
        <p:spPr>
          <a:xfrm>
            <a:off x="2303210" y="3930466"/>
            <a:ext cx="3225600" cy="4938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2400" b="1">
                <a:solidFill>
                  <a:srgbClr val="FFFFFF"/>
                </a:solidFill>
                <a:latin typeface="Roboto"/>
                <a:ea typeface="Roboto"/>
                <a:cs typeface="Roboto"/>
                <a:sym typeface="Roboto"/>
              </a:rPr>
              <a:t>Marketing Brochure</a:t>
            </a:r>
            <a:endParaRPr sz="2400" b="1">
              <a:solidFill>
                <a:srgbClr val="FFFFFF"/>
              </a:solidFill>
              <a:latin typeface="Roboto"/>
              <a:ea typeface="Roboto"/>
              <a:cs typeface="Roboto"/>
              <a:sym typeface="Roboto"/>
            </a:endParaRPr>
          </a:p>
        </p:txBody>
      </p:sp>
      <p:sp>
        <p:nvSpPr>
          <p:cNvPr id="493" name="Google Shape;493;p23"/>
          <p:cNvSpPr txBox="1">
            <a:spLocks noGrp="1"/>
          </p:cNvSpPr>
          <p:nvPr>
            <p:ph type="title" idx="4294967295"/>
          </p:nvPr>
        </p:nvSpPr>
        <p:spPr>
          <a:xfrm>
            <a:off x="1746400" y="379200"/>
            <a:ext cx="5649600" cy="49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rgbClr val="FFFFFF"/>
                </a:solidFill>
              </a:rPr>
              <a:t>Deliverables</a:t>
            </a:r>
            <a:endParaRPr sz="3600">
              <a:solidFill>
                <a:srgbClr val="FFFFFF"/>
              </a:solidFill>
            </a:endParaRPr>
          </a:p>
        </p:txBody>
      </p:sp>
      <p:grpSp>
        <p:nvGrpSpPr>
          <p:cNvPr id="494" name="Google Shape;494;p23"/>
          <p:cNvGrpSpPr/>
          <p:nvPr/>
        </p:nvGrpSpPr>
        <p:grpSpPr>
          <a:xfrm>
            <a:off x="95584" y="1904891"/>
            <a:ext cx="7290457" cy="568824"/>
            <a:chOff x="378615" y="1471488"/>
            <a:chExt cx="7271551" cy="731700"/>
          </a:xfrm>
        </p:grpSpPr>
        <p:sp>
          <p:nvSpPr>
            <p:cNvPr id="495" name="Google Shape;495;p23"/>
            <p:cNvSpPr txBox="1"/>
            <p:nvPr/>
          </p:nvSpPr>
          <p:spPr>
            <a:xfrm>
              <a:off x="378615" y="1473427"/>
              <a:ext cx="21645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sz="4200">
                  <a:solidFill>
                    <a:srgbClr val="A72A1E"/>
                  </a:solidFill>
                  <a:latin typeface="Roboto Medium"/>
                  <a:ea typeface="Roboto Medium"/>
                  <a:cs typeface="Roboto Medium"/>
                  <a:sym typeface="Roboto Medium"/>
                </a:rPr>
                <a:t>2.</a:t>
              </a:r>
              <a:endParaRPr sz="4200">
                <a:solidFill>
                  <a:srgbClr val="A72A1E"/>
                </a:solidFill>
                <a:latin typeface="Roboto Medium"/>
                <a:ea typeface="Roboto Medium"/>
                <a:cs typeface="Roboto Medium"/>
                <a:sym typeface="Roboto Medium"/>
              </a:endParaRPr>
            </a:p>
          </p:txBody>
        </p:sp>
        <p:sp>
          <p:nvSpPr>
            <p:cNvPr id="496" name="Google Shape;496;p23"/>
            <p:cNvSpPr txBox="1"/>
            <p:nvPr/>
          </p:nvSpPr>
          <p:spPr>
            <a:xfrm>
              <a:off x="2789866" y="1529714"/>
              <a:ext cx="4860300" cy="3306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 sz="2000" b="1">
                  <a:solidFill>
                    <a:srgbClr val="FFFFFF"/>
                  </a:solidFill>
                  <a:latin typeface="Roboto"/>
                  <a:ea typeface="Roboto"/>
                  <a:cs typeface="Roboto"/>
                  <a:sym typeface="Roboto"/>
                </a:rPr>
                <a:t>Marketing Materials (McGrow)</a:t>
              </a:r>
              <a:endParaRPr sz="2000" b="1">
                <a:solidFill>
                  <a:srgbClr val="FFFFFF"/>
                </a:solidFill>
                <a:latin typeface="Roboto"/>
                <a:ea typeface="Roboto"/>
                <a:cs typeface="Roboto"/>
                <a:sym typeface="Roboto"/>
              </a:endParaRPr>
            </a:p>
          </p:txBody>
        </p:sp>
        <p:sp>
          <p:nvSpPr>
            <p:cNvPr id="497" name="Google Shape;497;p23"/>
            <p:cNvSpPr/>
            <p:nvPr/>
          </p:nvSpPr>
          <p:spPr>
            <a:xfrm>
              <a:off x="2580303" y="1471488"/>
              <a:ext cx="4860300" cy="731700"/>
            </a:xfrm>
            <a:prstGeom prst="rect">
              <a:avLst/>
            </a:prstGeom>
            <a:solidFill>
              <a:srgbClr val="A72A1E"/>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grpSp>
      <p:sp>
        <p:nvSpPr>
          <p:cNvPr id="498" name="Google Shape;498;p23"/>
          <p:cNvSpPr txBox="1"/>
          <p:nvPr/>
        </p:nvSpPr>
        <p:spPr>
          <a:xfrm>
            <a:off x="2303426" y="1989049"/>
            <a:ext cx="4854000" cy="4005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rgbClr val="000000"/>
              </a:buClr>
              <a:buSzPts val="1100"/>
              <a:buFont typeface="Arial"/>
              <a:buNone/>
            </a:pPr>
            <a:r>
              <a:rPr lang="en" sz="2400" b="1">
                <a:solidFill>
                  <a:schemeClr val="lt1"/>
                </a:solidFill>
                <a:latin typeface="Roboto"/>
                <a:ea typeface="Roboto"/>
                <a:cs typeface="Roboto"/>
                <a:sym typeface="Roboto"/>
              </a:rPr>
              <a:t>Pickleball Promotional Video</a:t>
            </a:r>
            <a:endParaRPr sz="2400" b="1">
              <a:solidFill>
                <a:srgbClr val="FFFFFF"/>
              </a:solidFill>
              <a:latin typeface="Roboto"/>
              <a:ea typeface="Roboto"/>
              <a:cs typeface="Roboto"/>
              <a:sym typeface="Roboto"/>
            </a:endParaRPr>
          </a:p>
        </p:txBody>
      </p:sp>
      <p:sp>
        <p:nvSpPr>
          <p:cNvPr id="499" name="Google Shape;499;p23"/>
          <p:cNvSpPr/>
          <p:nvPr/>
        </p:nvSpPr>
        <p:spPr>
          <a:xfrm>
            <a:off x="2303425" y="2571751"/>
            <a:ext cx="4584000" cy="568500"/>
          </a:xfrm>
          <a:prstGeom prst="rect">
            <a:avLst/>
          </a:prstGeom>
          <a:solidFill>
            <a:srgbClr val="B02C20"/>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00" name="Google Shape;500;p23"/>
          <p:cNvSpPr txBox="1"/>
          <p:nvPr/>
        </p:nvSpPr>
        <p:spPr>
          <a:xfrm>
            <a:off x="2303133" y="2609219"/>
            <a:ext cx="4509600" cy="4938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rgbClr val="000000"/>
              </a:buClr>
              <a:buSzPts val="1100"/>
              <a:buFont typeface="Arial"/>
              <a:buNone/>
            </a:pPr>
            <a:r>
              <a:rPr lang="en" sz="2400" b="1">
                <a:solidFill>
                  <a:srgbClr val="FFFFFF"/>
                </a:solidFill>
                <a:latin typeface="Roboto"/>
                <a:ea typeface="Roboto"/>
                <a:cs typeface="Roboto"/>
                <a:sym typeface="Roboto"/>
              </a:rPr>
              <a:t>Legends Flyer and Hashtag</a:t>
            </a:r>
            <a:endParaRPr sz="2400" b="1">
              <a:solidFill>
                <a:srgbClr val="FFFFFF"/>
              </a:solidFill>
              <a:latin typeface="Roboto"/>
              <a:ea typeface="Roboto"/>
              <a:cs typeface="Roboto"/>
              <a:sym typeface="Roboto"/>
            </a:endParaRPr>
          </a:p>
        </p:txBody>
      </p:sp>
      <p:sp>
        <p:nvSpPr>
          <p:cNvPr id="501" name="Google Shape;501;p23"/>
          <p:cNvSpPr txBox="1"/>
          <p:nvPr/>
        </p:nvSpPr>
        <p:spPr>
          <a:xfrm>
            <a:off x="195554" y="2341265"/>
            <a:ext cx="2068200" cy="9405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sz="4200">
                <a:solidFill>
                  <a:srgbClr val="B02C20"/>
                </a:solidFill>
                <a:latin typeface="Roboto Medium"/>
                <a:ea typeface="Roboto Medium"/>
                <a:cs typeface="Roboto Medium"/>
                <a:sym typeface="Roboto Medium"/>
              </a:rPr>
              <a:t>3.</a:t>
            </a:r>
            <a:endParaRPr sz="4200">
              <a:solidFill>
                <a:srgbClr val="B02C20"/>
              </a:solidFill>
              <a:latin typeface="Roboto Medium"/>
              <a:ea typeface="Roboto Medium"/>
              <a:cs typeface="Roboto Medium"/>
              <a:sym typeface="Roboto Medium"/>
            </a:endParaRPr>
          </a:p>
        </p:txBody>
      </p:sp>
      <p:grpSp>
        <p:nvGrpSpPr>
          <p:cNvPr id="502" name="Google Shape;502;p23"/>
          <p:cNvGrpSpPr/>
          <p:nvPr/>
        </p:nvGrpSpPr>
        <p:grpSpPr>
          <a:xfrm>
            <a:off x="258997" y="3233756"/>
            <a:ext cx="6435823" cy="565769"/>
            <a:chOff x="390640" y="1958329"/>
            <a:chExt cx="6715175" cy="731724"/>
          </a:xfrm>
        </p:grpSpPr>
        <p:sp>
          <p:nvSpPr>
            <p:cNvPr id="503" name="Google Shape;503;p23"/>
            <p:cNvSpPr txBox="1"/>
            <p:nvPr/>
          </p:nvSpPr>
          <p:spPr>
            <a:xfrm>
              <a:off x="390640" y="1958329"/>
              <a:ext cx="21021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sz="4200">
                  <a:solidFill>
                    <a:srgbClr val="B02C20"/>
                  </a:solidFill>
                  <a:latin typeface="Roboto Medium"/>
                  <a:ea typeface="Roboto Medium"/>
                  <a:cs typeface="Roboto Medium"/>
                  <a:sym typeface="Roboto Medium"/>
                </a:rPr>
                <a:t>4.</a:t>
              </a:r>
              <a:endParaRPr sz="4200">
                <a:solidFill>
                  <a:srgbClr val="B02C20"/>
                </a:solidFill>
                <a:latin typeface="Roboto Medium"/>
                <a:ea typeface="Roboto Medium"/>
                <a:cs typeface="Roboto Medium"/>
                <a:sym typeface="Roboto Medium"/>
              </a:endParaRPr>
            </a:p>
          </p:txBody>
        </p:sp>
        <p:sp>
          <p:nvSpPr>
            <p:cNvPr id="504" name="Google Shape;504;p23"/>
            <p:cNvSpPr/>
            <p:nvPr/>
          </p:nvSpPr>
          <p:spPr>
            <a:xfrm>
              <a:off x="2533815" y="1958353"/>
              <a:ext cx="4572000" cy="731700"/>
            </a:xfrm>
            <a:prstGeom prst="rect">
              <a:avLst/>
            </a:prstGeom>
            <a:solidFill>
              <a:srgbClr val="B02C20"/>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05" name="Google Shape;505;p23"/>
            <p:cNvSpPr txBox="1"/>
            <p:nvPr/>
          </p:nvSpPr>
          <p:spPr>
            <a:xfrm>
              <a:off x="2571015" y="2158924"/>
              <a:ext cx="4497600" cy="330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2400" b="1">
                  <a:solidFill>
                    <a:srgbClr val="FFFFFF"/>
                  </a:solidFill>
                  <a:latin typeface="Roboto"/>
                  <a:ea typeface="Roboto"/>
                  <a:cs typeface="Roboto"/>
                  <a:sym typeface="Roboto"/>
                </a:rPr>
                <a:t>Franchisee Training Manual</a:t>
              </a:r>
              <a:endParaRPr sz="2400" b="1">
                <a:solidFill>
                  <a:srgbClr val="FFFFFF"/>
                </a:solidFill>
                <a:latin typeface="Roboto"/>
                <a:ea typeface="Roboto"/>
                <a:cs typeface="Roboto"/>
                <a:sym typeface="Roboto"/>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44000">
              <a:srgbClr val="628989"/>
            </a:gs>
            <a:gs pos="62000">
              <a:srgbClr val="547676"/>
            </a:gs>
            <a:gs pos="100000">
              <a:srgbClr val="466363"/>
            </a:gs>
          </a:gsLst>
          <a:path path="circle">
            <a:fillToRect l="100000" b="100000"/>
          </a:path>
          <a:tileRect t="-100000" r="-100000"/>
        </a:gradFill>
        <a:effectLst/>
      </p:bgPr>
    </p:bg>
    <p:spTree>
      <p:nvGrpSpPr>
        <p:cNvPr id="1" name="Shape 509"/>
        <p:cNvGrpSpPr/>
        <p:nvPr/>
      </p:nvGrpSpPr>
      <p:grpSpPr>
        <a:xfrm>
          <a:off x="0" y="0"/>
          <a:ext cx="0" cy="0"/>
          <a:chOff x="0" y="0"/>
          <a:chExt cx="0" cy="0"/>
        </a:xfrm>
      </p:grpSpPr>
      <p:sp>
        <p:nvSpPr>
          <p:cNvPr id="510" name="Google Shape;510;p24"/>
          <p:cNvSpPr txBox="1">
            <a:spLocks noGrp="1"/>
          </p:cNvSpPr>
          <p:nvPr>
            <p:ph type="ctrTitle"/>
          </p:nvPr>
        </p:nvSpPr>
        <p:spPr>
          <a:xfrm>
            <a:off x="824000" y="1613813"/>
            <a:ext cx="4255500" cy="187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a:t>Background</a:t>
            </a:r>
            <a:endParaRPr sz="4800"/>
          </a:p>
        </p:txBody>
      </p:sp>
      <p:sp>
        <p:nvSpPr>
          <p:cNvPr id="511" name="Google Shape;511;p2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path path="circle">
            <a:fillToRect l="50000" t="50000" r="50000" b="50000"/>
          </a:path>
          <a:tileRect/>
        </a:gradFill>
        <a:effectLst/>
      </p:bgPr>
    </p:bg>
    <p:spTree>
      <p:nvGrpSpPr>
        <p:cNvPr id="1" name="Shape 515"/>
        <p:cNvGrpSpPr/>
        <p:nvPr/>
      </p:nvGrpSpPr>
      <p:grpSpPr>
        <a:xfrm>
          <a:off x="0" y="0"/>
          <a:ext cx="0" cy="0"/>
          <a:chOff x="0" y="0"/>
          <a:chExt cx="0" cy="0"/>
        </a:xfrm>
      </p:grpSpPr>
      <p:sp>
        <p:nvSpPr>
          <p:cNvPr id="516" name="Google Shape;516;p25"/>
          <p:cNvSpPr txBox="1">
            <a:spLocks noGrp="1"/>
          </p:cNvSpPr>
          <p:nvPr>
            <p:ph type="title" idx="4294967295"/>
          </p:nvPr>
        </p:nvSpPr>
        <p:spPr>
          <a:xfrm>
            <a:off x="773375" y="159850"/>
            <a:ext cx="7598700" cy="101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FFFFFF"/>
                </a:solidFill>
              </a:rPr>
              <a:t>Organizations should adopt the four C’s in their marketing strategy</a:t>
            </a:r>
            <a:endParaRPr sz="3000">
              <a:solidFill>
                <a:srgbClr val="FFFFFF"/>
              </a:solidFill>
            </a:endParaRPr>
          </a:p>
        </p:txBody>
      </p:sp>
      <p:grpSp>
        <p:nvGrpSpPr>
          <p:cNvPr id="517" name="Google Shape;517;p25"/>
          <p:cNvGrpSpPr/>
          <p:nvPr/>
        </p:nvGrpSpPr>
        <p:grpSpPr>
          <a:xfrm>
            <a:off x="2477075" y="3887178"/>
            <a:ext cx="4189841" cy="849809"/>
            <a:chOff x="1593000" y="2322568"/>
            <a:chExt cx="2939827" cy="643356"/>
          </a:xfrm>
        </p:grpSpPr>
        <p:sp>
          <p:nvSpPr>
            <p:cNvPr id="518" name="Google Shape;518;p25"/>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5"/>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5"/>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solidFill>
                    <a:srgbClr val="FFFFFF"/>
                  </a:solidFill>
                  <a:latin typeface="Roboto"/>
                  <a:ea typeface="Roboto"/>
                  <a:cs typeface="Roboto"/>
                  <a:sym typeface="Roboto"/>
                </a:rPr>
                <a:t>Communication</a:t>
              </a:r>
              <a:endParaRPr b="1">
                <a:solidFill>
                  <a:srgbClr val="FFFFFF"/>
                </a:solidFill>
                <a:latin typeface="Roboto"/>
                <a:ea typeface="Roboto"/>
                <a:cs typeface="Roboto"/>
                <a:sym typeface="Roboto"/>
              </a:endParaRPr>
            </a:p>
          </p:txBody>
        </p:sp>
        <p:sp>
          <p:nvSpPr>
            <p:cNvPr id="521" name="Google Shape;521;p25"/>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5"/>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04</a:t>
              </a:r>
              <a:endParaRPr sz="2600">
                <a:solidFill>
                  <a:srgbClr val="FFFFFF"/>
                </a:solidFill>
                <a:latin typeface="Roboto Thin"/>
                <a:ea typeface="Roboto Thin"/>
                <a:cs typeface="Roboto Thin"/>
                <a:sym typeface="Roboto Thin"/>
              </a:endParaRPr>
            </a:p>
          </p:txBody>
        </p:sp>
      </p:grpSp>
      <p:grpSp>
        <p:nvGrpSpPr>
          <p:cNvPr id="523" name="Google Shape;523;p25"/>
          <p:cNvGrpSpPr/>
          <p:nvPr/>
        </p:nvGrpSpPr>
        <p:grpSpPr>
          <a:xfrm>
            <a:off x="2477075" y="3022183"/>
            <a:ext cx="4189841" cy="849809"/>
            <a:chOff x="1593000" y="2322568"/>
            <a:chExt cx="2939827" cy="643356"/>
          </a:xfrm>
        </p:grpSpPr>
        <p:sp>
          <p:nvSpPr>
            <p:cNvPr id="524" name="Google Shape;524;p25"/>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5"/>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5"/>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solidFill>
                    <a:srgbClr val="FFFFFF"/>
                  </a:solidFill>
                  <a:latin typeface="Roboto"/>
                  <a:ea typeface="Roboto"/>
                  <a:cs typeface="Roboto"/>
                  <a:sym typeface="Roboto"/>
                </a:rPr>
                <a:t>Convenience</a:t>
              </a:r>
              <a:r>
                <a:rPr lang="en">
                  <a:solidFill>
                    <a:srgbClr val="FFFFFF"/>
                  </a:solidFill>
                  <a:latin typeface="Roboto Medium"/>
                  <a:ea typeface="Roboto Medium"/>
                  <a:cs typeface="Roboto Medium"/>
                  <a:sym typeface="Roboto Medium"/>
                </a:rPr>
                <a:t> of Buying</a:t>
              </a:r>
              <a:endParaRPr>
                <a:solidFill>
                  <a:srgbClr val="FFFFFF"/>
                </a:solidFill>
                <a:latin typeface="Roboto"/>
                <a:ea typeface="Roboto"/>
                <a:cs typeface="Roboto"/>
                <a:sym typeface="Roboto"/>
              </a:endParaRPr>
            </a:p>
          </p:txBody>
        </p:sp>
        <p:sp>
          <p:nvSpPr>
            <p:cNvPr id="527" name="Google Shape;527;p25"/>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5"/>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grpSp>
      <p:grpSp>
        <p:nvGrpSpPr>
          <p:cNvPr id="529" name="Google Shape;529;p25"/>
          <p:cNvGrpSpPr/>
          <p:nvPr/>
        </p:nvGrpSpPr>
        <p:grpSpPr>
          <a:xfrm>
            <a:off x="2477075" y="2157153"/>
            <a:ext cx="4189841" cy="849809"/>
            <a:chOff x="1593000" y="2322568"/>
            <a:chExt cx="2939827" cy="643356"/>
          </a:xfrm>
        </p:grpSpPr>
        <p:sp>
          <p:nvSpPr>
            <p:cNvPr id="530" name="Google Shape;530;p25"/>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5"/>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5"/>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solidFill>
                    <a:srgbClr val="FFFFFF"/>
                  </a:solidFill>
                  <a:latin typeface="Roboto"/>
                  <a:ea typeface="Roboto"/>
                  <a:cs typeface="Roboto"/>
                  <a:sym typeface="Roboto"/>
                </a:rPr>
                <a:t>Cost</a:t>
              </a:r>
              <a:r>
                <a:rPr lang="en">
                  <a:solidFill>
                    <a:srgbClr val="FFFFFF"/>
                  </a:solidFill>
                  <a:latin typeface="Roboto Medium"/>
                  <a:ea typeface="Roboto Medium"/>
                  <a:cs typeface="Roboto Medium"/>
                  <a:sym typeface="Roboto Medium"/>
                </a:rPr>
                <a:t> for the Consumer</a:t>
              </a:r>
              <a:endParaRPr>
                <a:solidFill>
                  <a:srgbClr val="FFFFFF"/>
                </a:solidFill>
                <a:latin typeface="Roboto"/>
                <a:ea typeface="Roboto"/>
                <a:cs typeface="Roboto"/>
                <a:sym typeface="Roboto"/>
              </a:endParaRPr>
            </a:p>
          </p:txBody>
        </p:sp>
        <p:sp>
          <p:nvSpPr>
            <p:cNvPr id="533" name="Google Shape;533;p25"/>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5"/>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02</a:t>
              </a:r>
              <a:endParaRPr sz="2600">
                <a:solidFill>
                  <a:srgbClr val="FFFFFF"/>
                </a:solidFill>
                <a:latin typeface="Roboto Thin"/>
                <a:ea typeface="Roboto Thin"/>
                <a:cs typeface="Roboto Thin"/>
                <a:sym typeface="Roboto Thin"/>
              </a:endParaRPr>
            </a:p>
          </p:txBody>
        </p:sp>
      </p:grpSp>
      <p:sp>
        <p:nvSpPr>
          <p:cNvPr id="535" name="Google Shape;535;p2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13</a:t>
            </a:fld>
            <a:endParaRPr>
              <a:solidFill>
                <a:srgbClr val="FFFFFF"/>
              </a:solidFill>
            </a:endParaRPr>
          </a:p>
        </p:txBody>
      </p:sp>
      <p:grpSp>
        <p:nvGrpSpPr>
          <p:cNvPr id="536" name="Google Shape;536;p25"/>
          <p:cNvGrpSpPr/>
          <p:nvPr/>
        </p:nvGrpSpPr>
        <p:grpSpPr>
          <a:xfrm>
            <a:off x="2477075" y="1292168"/>
            <a:ext cx="4189841" cy="849809"/>
            <a:chOff x="1593000" y="2322568"/>
            <a:chExt cx="2939827" cy="643356"/>
          </a:xfrm>
        </p:grpSpPr>
        <p:sp>
          <p:nvSpPr>
            <p:cNvPr id="537" name="Google Shape;537;p25"/>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5"/>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5"/>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solidFill>
                    <a:srgbClr val="FFFFFF"/>
                  </a:solidFill>
                  <a:latin typeface="Roboto"/>
                  <a:ea typeface="Roboto"/>
                  <a:cs typeface="Roboto"/>
                  <a:sym typeface="Roboto"/>
                </a:rPr>
                <a:t>Consumer</a:t>
              </a:r>
              <a:r>
                <a:rPr lang="en">
                  <a:solidFill>
                    <a:srgbClr val="FFFFFF"/>
                  </a:solidFill>
                  <a:latin typeface="Roboto Medium"/>
                  <a:ea typeface="Roboto Medium"/>
                  <a:cs typeface="Roboto Medium"/>
                  <a:sym typeface="Roboto Medium"/>
                </a:rPr>
                <a:t> Wants and Needs</a:t>
              </a:r>
              <a:endParaRPr>
                <a:solidFill>
                  <a:srgbClr val="FFFFFF"/>
                </a:solidFill>
                <a:latin typeface="Roboto"/>
                <a:ea typeface="Roboto"/>
                <a:cs typeface="Roboto"/>
                <a:sym typeface="Roboto"/>
              </a:endParaRPr>
            </a:p>
          </p:txBody>
        </p:sp>
        <p:sp>
          <p:nvSpPr>
            <p:cNvPr id="540" name="Google Shape;540;p25"/>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5"/>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01</a:t>
              </a:r>
              <a:endParaRPr sz="2600">
                <a:solidFill>
                  <a:srgbClr val="FFFFFF"/>
                </a:solidFill>
                <a:latin typeface="Roboto Thin"/>
                <a:ea typeface="Roboto Thin"/>
                <a:cs typeface="Roboto Thin"/>
                <a:sym typeface="Roboto Thi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6"/>
                                        </p:tgtEl>
                                        <p:attrNameLst>
                                          <p:attrName>style.visibility</p:attrName>
                                        </p:attrNameLst>
                                      </p:cBhvr>
                                      <p:to>
                                        <p:strVal val="visible"/>
                                      </p:to>
                                    </p:set>
                                    <p:animEffect transition="in" filter="fade">
                                      <p:cBhvr>
                                        <p:cTn id="7" dur="1000"/>
                                        <p:tgtEl>
                                          <p:spTgt spid="5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9"/>
                                        </p:tgtEl>
                                        <p:attrNameLst>
                                          <p:attrName>style.visibility</p:attrName>
                                        </p:attrNameLst>
                                      </p:cBhvr>
                                      <p:to>
                                        <p:strVal val="visible"/>
                                      </p:to>
                                    </p:set>
                                    <p:animEffect transition="in" filter="fade">
                                      <p:cBhvr>
                                        <p:cTn id="12" dur="1000"/>
                                        <p:tgtEl>
                                          <p:spTgt spid="5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3"/>
                                        </p:tgtEl>
                                        <p:attrNameLst>
                                          <p:attrName>style.visibility</p:attrName>
                                        </p:attrNameLst>
                                      </p:cBhvr>
                                      <p:to>
                                        <p:strVal val="visible"/>
                                      </p:to>
                                    </p:set>
                                    <p:animEffect transition="in" filter="fade">
                                      <p:cBhvr>
                                        <p:cTn id="17" dur="1000"/>
                                        <p:tgtEl>
                                          <p:spTgt spid="5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7"/>
                                        </p:tgtEl>
                                        <p:attrNameLst>
                                          <p:attrName>style.visibility</p:attrName>
                                        </p:attrNameLst>
                                      </p:cBhvr>
                                      <p:to>
                                        <p:strVal val="visible"/>
                                      </p:to>
                                    </p:set>
                                    <p:animEffect transition="in" filter="fade">
                                      <p:cBhvr>
                                        <p:cTn id="22" dur="10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path path="circle">
            <a:fillToRect l="50000" t="50000" r="50000" b="50000"/>
          </a:path>
          <a:tileRect/>
        </a:gradFill>
        <a:effectLst/>
      </p:bgPr>
    </p:bg>
    <p:spTree>
      <p:nvGrpSpPr>
        <p:cNvPr id="1" name="Shape 545"/>
        <p:cNvGrpSpPr/>
        <p:nvPr/>
      </p:nvGrpSpPr>
      <p:grpSpPr>
        <a:xfrm>
          <a:off x="0" y="0"/>
          <a:ext cx="0" cy="0"/>
          <a:chOff x="0" y="0"/>
          <a:chExt cx="0" cy="0"/>
        </a:xfrm>
      </p:grpSpPr>
      <p:sp>
        <p:nvSpPr>
          <p:cNvPr id="546" name="Google Shape;546;p26"/>
          <p:cNvSpPr txBox="1">
            <a:spLocks noGrp="1"/>
          </p:cNvSpPr>
          <p:nvPr>
            <p:ph type="title" idx="4294967295"/>
          </p:nvPr>
        </p:nvSpPr>
        <p:spPr>
          <a:xfrm>
            <a:off x="1305750" y="248050"/>
            <a:ext cx="6532500" cy="114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Word of mouth has become an important marketing tool</a:t>
            </a:r>
            <a:endParaRPr>
              <a:solidFill>
                <a:srgbClr val="FFFFFF"/>
              </a:solidFill>
            </a:endParaRPr>
          </a:p>
        </p:txBody>
      </p:sp>
      <p:sp>
        <p:nvSpPr>
          <p:cNvPr id="547" name="Google Shape;547;p26"/>
          <p:cNvSpPr/>
          <p:nvPr/>
        </p:nvSpPr>
        <p:spPr>
          <a:xfrm>
            <a:off x="692950" y="1391950"/>
            <a:ext cx="1998600" cy="1074600"/>
          </a:xfrm>
          <a:prstGeom prst="roundRect">
            <a:avLst>
              <a:gd name="adj" fmla="val 16667"/>
            </a:avLst>
          </a:prstGeom>
          <a:solidFill>
            <a:srgbClr val="80201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Functional Motivation</a:t>
            </a:r>
            <a:endParaRPr sz="1200">
              <a:solidFill>
                <a:srgbClr val="FFFFFF"/>
              </a:solidFill>
            </a:endParaRPr>
          </a:p>
        </p:txBody>
      </p:sp>
      <p:sp>
        <p:nvSpPr>
          <p:cNvPr id="548" name="Google Shape;548;p26"/>
          <p:cNvSpPr/>
          <p:nvPr/>
        </p:nvSpPr>
        <p:spPr>
          <a:xfrm>
            <a:off x="3572700" y="1391950"/>
            <a:ext cx="1998600" cy="1074600"/>
          </a:xfrm>
          <a:prstGeom prst="roundRect">
            <a:avLst>
              <a:gd name="adj" fmla="val 16667"/>
            </a:avLst>
          </a:prstGeom>
          <a:solidFill>
            <a:srgbClr val="80201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Social Motivation</a:t>
            </a:r>
            <a:endParaRPr sz="1200">
              <a:solidFill>
                <a:srgbClr val="FFFFFF"/>
              </a:solidFill>
              <a:latin typeface="Roboto"/>
              <a:ea typeface="Roboto"/>
              <a:cs typeface="Roboto"/>
              <a:sym typeface="Roboto"/>
            </a:endParaRPr>
          </a:p>
        </p:txBody>
      </p:sp>
      <p:sp>
        <p:nvSpPr>
          <p:cNvPr id="549" name="Google Shape;549;p26"/>
          <p:cNvSpPr/>
          <p:nvPr/>
        </p:nvSpPr>
        <p:spPr>
          <a:xfrm>
            <a:off x="6452450" y="1391950"/>
            <a:ext cx="1998600" cy="1074600"/>
          </a:xfrm>
          <a:prstGeom prst="roundRect">
            <a:avLst>
              <a:gd name="adj" fmla="val 16667"/>
            </a:avLst>
          </a:prstGeom>
          <a:solidFill>
            <a:srgbClr val="80201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Emotional Motivation</a:t>
            </a:r>
            <a:endParaRPr sz="1200">
              <a:solidFill>
                <a:srgbClr val="FFFFFF"/>
              </a:solidFill>
              <a:latin typeface="Roboto"/>
              <a:ea typeface="Roboto"/>
              <a:cs typeface="Roboto"/>
              <a:sym typeface="Roboto"/>
            </a:endParaRPr>
          </a:p>
        </p:txBody>
      </p:sp>
      <p:sp>
        <p:nvSpPr>
          <p:cNvPr id="550" name="Google Shape;550;p2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14</a:t>
            </a:fld>
            <a:endParaRPr>
              <a:solidFill>
                <a:srgbClr val="FFFFFF"/>
              </a:solidFill>
            </a:endParaRPr>
          </a:p>
        </p:txBody>
      </p:sp>
      <p:pic>
        <p:nvPicPr>
          <p:cNvPr id="551" name="Google Shape;551;p26"/>
          <p:cNvPicPr preferRelativeResize="0"/>
          <p:nvPr/>
        </p:nvPicPr>
        <p:blipFill>
          <a:blip r:embed="rId3">
            <a:alphaModFix/>
          </a:blip>
          <a:stretch>
            <a:fillRect/>
          </a:stretch>
        </p:blipFill>
        <p:spPr>
          <a:xfrm>
            <a:off x="3435424" y="2621250"/>
            <a:ext cx="2273151" cy="2273151"/>
          </a:xfrm>
          <a:prstGeom prst="rect">
            <a:avLst/>
          </a:prstGeom>
          <a:noFill/>
          <a:ln>
            <a:noFill/>
          </a:ln>
        </p:spPr>
      </p:pic>
      <p:pic>
        <p:nvPicPr>
          <p:cNvPr id="552" name="Google Shape;552;p26"/>
          <p:cNvPicPr preferRelativeResize="0"/>
          <p:nvPr/>
        </p:nvPicPr>
        <p:blipFill>
          <a:blip r:embed="rId4">
            <a:alphaModFix/>
          </a:blip>
          <a:stretch>
            <a:fillRect/>
          </a:stretch>
        </p:blipFill>
        <p:spPr>
          <a:xfrm>
            <a:off x="555675" y="2621250"/>
            <a:ext cx="2273149" cy="2273149"/>
          </a:xfrm>
          <a:prstGeom prst="rect">
            <a:avLst/>
          </a:prstGeom>
          <a:noFill/>
          <a:ln>
            <a:noFill/>
          </a:ln>
        </p:spPr>
      </p:pic>
      <p:pic>
        <p:nvPicPr>
          <p:cNvPr id="553" name="Google Shape;553;p26"/>
          <p:cNvPicPr preferRelativeResize="0"/>
          <p:nvPr/>
        </p:nvPicPr>
        <p:blipFill>
          <a:blip r:embed="rId5">
            <a:alphaModFix/>
          </a:blip>
          <a:stretch>
            <a:fillRect/>
          </a:stretch>
        </p:blipFill>
        <p:spPr>
          <a:xfrm>
            <a:off x="6523801" y="2758525"/>
            <a:ext cx="1998600" cy="1998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fade">
                                      <p:cBhvr>
                                        <p:cTn id="7" dur="1000"/>
                                        <p:tgtEl>
                                          <p:spTgt spid="547"/>
                                        </p:tgtEl>
                                      </p:cBhvr>
                                    </p:animEffect>
                                  </p:childTnLst>
                                </p:cTn>
                              </p:par>
                              <p:par>
                                <p:cTn id="8" presetID="10" presetClass="entr" presetSubtype="0" fill="hold" nodeType="withEffect">
                                  <p:stCondLst>
                                    <p:cond delay="0"/>
                                  </p:stCondLst>
                                  <p:childTnLst>
                                    <p:set>
                                      <p:cBhvr>
                                        <p:cTn id="9" dur="1" fill="hold">
                                          <p:stCondLst>
                                            <p:cond delay="0"/>
                                          </p:stCondLst>
                                        </p:cTn>
                                        <p:tgtEl>
                                          <p:spTgt spid="552"/>
                                        </p:tgtEl>
                                        <p:attrNameLst>
                                          <p:attrName>style.visibility</p:attrName>
                                        </p:attrNameLst>
                                      </p:cBhvr>
                                      <p:to>
                                        <p:strVal val="visible"/>
                                      </p:to>
                                    </p:set>
                                    <p:animEffect transition="in" filter="fade">
                                      <p:cBhvr>
                                        <p:cTn id="10" dur="1000"/>
                                        <p:tgtEl>
                                          <p:spTgt spid="5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48"/>
                                        </p:tgtEl>
                                        <p:attrNameLst>
                                          <p:attrName>style.visibility</p:attrName>
                                        </p:attrNameLst>
                                      </p:cBhvr>
                                      <p:to>
                                        <p:strVal val="visible"/>
                                      </p:to>
                                    </p:set>
                                    <p:animEffect transition="in" filter="fade">
                                      <p:cBhvr>
                                        <p:cTn id="15" dur="1000"/>
                                        <p:tgtEl>
                                          <p:spTgt spid="548"/>
                                        </p:tgtEl>
                                      </p:cBhvr>
                                    </p:animEffect>
                                  </p:childTnLst>
                                </p:cTn>
                              </p:par>
                              <p:par>
                                <p:cTn id="16" presetID="10" presetClass="entr" presetSubtype="0" fill="hold" nodeType="withEffect">
                                  <p:stCondLst>
                                    <p:cond delay="0"/>
                                  </p:stCondLst>
                                  <p:childTnLst>
                                    <p:set>
                                      <p:cBhvr>
                                        <p:cTn id="17" dur="1" fill="hold">
                                          <p:stCondLst>
                                            <p:cond delay="0"/>
                                          </p:stCondLst>
                                        </p:cTn>
                                        <p:tgtEl>
                                          <p:spTgt spid="551"/>
                                        </p:tgtEl>
                                        <p:attrNameLst>
                                          <p:attrName>style.visibility</p:attrName>
                                        </p:attrNameLst>
                                      </p:cBhvr>
                                      <p:to>
                                        <p:strVal val="visible"/>
                                      </p:to>
                                    </p:set>
                                    <p:animEffect transition="in" filter="fade">
                                      <p:cBhvr>
                                        <p:cTn id="18" dur="1000"/>
                                        <p:tgtEl>
                                          <p:spTgt spid="55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49"/>
                                        </p:tgtEl>
                                        <p:attrNameLst>
                                          <p:attrName>style.visibility</p:attrName>
                                        </p:attrNameLst>
                                      </p:cBhvr>
                                      <p:to>
                                        <p:strVal val="visible"/>
                                      </p:to>
                                    </p:set>
                                    <p:animEffect transition="in" filter="fade">
                                      <p:cBhvr>
                                        <p:cTn id="23" dur="1000"/>
                                        <p:tgtEl>
                                          <p:spTgt spid="549"/>
                                        </p:tgtEl>
                                      </p:cBhvr>
                                    </p:animEffect>
                                  </p:childTnLst>
                                </p:cTn>
                              </p:par>
                              <p:par>
                                <p:cTn id="24" presetID="10" presetClass="entr" presetSubtype="0" fill="hold" nodeType="withEffect">
                                  <p:stCondLst>
                                    <p:cond delay="0"/>
                                  </p:stCondLst>
                                  <p:childTnLst>
                                    <p:set>
                                      <p:cBhvr>
                                        <p:cTn id="25" dur="1" fill="hold">
                                          <p:stCondLst>
                                            <p:cond delay="0"/>
                                          </p:stCondLst>
                                        </p:cTn>
                                        <p:tgtEl>
                                          <p:spTgt spid="553"/>
                                        </p:tgtEl>
                                        <p:attrNameLst>
                                          <p:attrName>style.visibility</p:attrName>
                                        </p:attrNameLst>
                                      </p:cBhvr>
                                      <p:to>
                                        <p:strVal val="visible"/>
                                      </p:to>
                                    </p:set>
                                    <p:animEffect transition="in" filter="fade">
                                      <p:cBhvr>
                                        <p:cTn id="26" dur="1000"/>
                                        <p:tgtEl>
                                          <p:spTgt spid="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lin ang="5400012" scaled="0"/>
        </a:gradFill>
        <a:effectLst/>
      </p:bgPr>
    </p:bg>
    <p:spTree>
      <p:nvGrpSpPr>
        <p:cNvPr id="1" name="Shape 557"/>
        <p:cNvGrpSpPr/>
        <p:nvPr/>
      </p:nvGrpSpPr>
      <p:grpSpPr>
        <a:xfrm>
          <a:off x="0" y="0"/>
          <a:ext cx="0" cy="0"/>
          <a:chOff x="0" y="0"/>
          <a:chExt cx="0" cy="0"/>
        </a:xfrm>
      </p:grpSpPr>
      <p:sp>
        <p:nvSpPr>
          <p:cNvPr id="558" name="Google Shape;558;p27"/>
          <p:cNvSpPr txBox="1">
            <a:spLocks noGrp="1"/>
          </p:cNvSpPr>
          <p:nvPr>
            <p:ph type="title" idx="4294967295"/>
          </p:nvPr>
        </p:nvSpPr>
        <p:spPr>
          <a:xfrm>
            <a:off x="1643100" y="342225"/>
            <a:ext cx="5857800" cy="135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Customer reviews increase exposure and purchases </a:t>
            </a:r>
            <a:endParaRPr>
              <a:solidFill>
                <a:srgbClr val="FFFFFF"/>
              </a:solidFill>
            </a:endParaRPr>
          </a:p>
        </p:txBody>
      </p:sp>
      <p:sp>
        <p:nvSpPr>
          <p:cNvPr id="559" name="Google Shape;559;p2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15</a:t>
            </a:fld>
            <a:endParaRPr>
              <a:solidFill>
                <a:srgbClr val="FFFFFF"/>
              </a:solidFill>
            </a:endParaRPr>
          </a:p>
        </p:txBody>
      </p:sp>
      <p:pic>
        <p:nvPicPr>
          <p:cNvPr id="560" name="Google Shape;560;p27"/>
          <p:cNvPicPr preferRelativeResize="0"/>
          <p:nvPr/>
        </p:nvPicPr>
        <p:blipFill>
          <a:blip r:embed="rId3">
            <a:alphaModFix/>
          </a:blip>
          <a:stretch>
            <a:fillRect/>
          </a:stretch>
        </p:blipFill>
        <p:spPr>
          <a:xfrm>
            <a:off x="1626963" y="1481325"/>
            <a:ext cx="5890069" cy="3141675"/>
          </a:xfrm>
          <a:prstGeom prst="rect">
            <a:avLst/>
          </a:prstGeom>
          <a:noFill/>
          <a:ln>
            <a:noFill/>
          </a:ln>
        </p:spPr>
      </p:pic>
      <p:sp>
        <p:nvSpPr>
          <p:cNvPr id="561" name="Google Shape;561;p27"/>
          <p:cNvSpPr txBox="1"/>
          <p:nvPr/>
        </p:nvSpPr>
        <p:spPr>
          <a:xfrm>
            <a:off x="2718475" y="4693600"/>
            <a:ext cx="3865200" cy="2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FFFFFF"/>
                </a:solidFill>
                <a:latin typeface="Roboto"/>
                <a:ea typeface="Roboto"/>
                <a:cs typeface="Roboto"/>
                <a:sym typeface="Roboto"/>
              </a:rPr>
              <a:t>Source: Legends Sports League Facebook Page</a:t>
            </a:r>
            <a:endParaRPr sz="1100" b="1">
              <a:solidFill>
                <a:srgbClr val="FFFFFF"/>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lin ang="5400012" scaled="0"/>
        </a:gradFill>
        <a:effectLst/>
      </p:bgPr>
    </p:bg>
    <p:spTree>
      <p:nvGrpSpPr>
        <p:cNvPr id="1" name="Shape 565"/>
        <p:cNvGrpSpPr/>
        <p:nvPr/>
      </p:nvGrpSpPr>
      <p:grpSpPr>
        <a:xfrm>
          <a:off x="0" y="0"/>
          <a:ext cx="0" cy="0"/>
          <a:chOff x="0" y="0"/>
          <a:chExt cx="0" cy="0"/>
        </a:xfrm>
      </p:grpSpPr>
      <p:sp>
        <p:nvSpPr>
          <p:cNvPr id="566" name="Google Shape;566;p28"/>
          <p:cNvSpPr txBox="1">
            <a:spLocks noGrp="1"/>
          </p:cNvSpPr>
          <p:nvPr>
            <p:ph type="title" idx="4294967295"/>
          </p:nvPr>
        </p:nvSpPr>
        <p:spPr>
          <a:xfrm>
            <a:off x="1056750" y="239075"/>
            <a:ext cx="7030500" cy="99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Promotional videos are gaining popularity and effectiveness </a:t>
            </a:r>
            <a:endParaRPr>
              <a:solidFill>
                <a:schemeClr val="lt1"/>
              </a:solidFill>
            </a:endParaRPr>
          </a:p>
        </p:txBody>
      </p:sp>
      <p:sp>
        <p:nvSpPr>
          <p:cNvPr id="567" name="Google Shape;567;p2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solidFill>
                  <a:srgbClr val="FFFFFF"/>
                </a:solidFill>
              </a:rPr>
              <a:t>16</a:t>
            </a:fld>
            <a:endParaRPr>
              <a:solidFill>
                <a:srgbClr val="FFFFFF"/>
              </a:solidFill>
            </a:endParaRPr>
          </a:p>
        </p:txBody>
      </p:sp>
      <p:pic>
        <p:nvPicPr>
          <p:cNvPr id="568" name="Google Shape;568;p28"/>
          <p:cNvPicPr preferRelativeResize="0"/>
          <p:nvPr/>
        </p:nvPicPr>
        <p:blipFill rotWithShape="1">
          <a:blip r:embed="rId3">
            <a:alphaModFix/>
          </a:blip>
          <a:srcRect l="7549" t="22467" r="42189" b="14173"/>
          <a:stretch/>
        </p:blipFill>
        <p:spPr>
          <a:xfrm>
            <a:off x="2168550" y="1423525"/>
            <a:ext cx="4806896" cy="3408426"/>
          </a:xfrm>
          <a:prstGeom prst="rect">
            <a:avLst/>
          </a:prstGeom>
          <a:noFill/>
          <a:ln>
            <a:noFill/>
          </a:ln>
        </p:spPr>
      </p:pic>
      <p:sp>
        <p:nvSpPr>
          <p:cNvPr id="569" name="Google Shape;569;p28"/>
          <p:cNvSpPr/>
          <p:nvPr/>
        </p:nvSpPr>
        <p:spPr>
          <a:xfrm>
            <a:off x="3007650" y="3556850"/>
            <a:ext cx="852300" cy="842700"/>
          </a:xfrm>
          <a:prstGeom prst="donut">
            <a:avLst>
              <a:gd name="adj" fmla="val 12068"/>
            </a:avLst>
          </a:prstGeom>
          <a:solidFill>
            <a:srgbClr val="B02C2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9"/>
                                        </p:tgtEl>
                                        <p:attrNameLst>
                                          <p:attrName>style.visibility</p:attrName>
                                        </p:attrNameLst>
                                      </p:cBhvr>
                                      <p:to>
                                        <p:strVal val="visible"/>
                                      </p:to>
                                    </p:set>
                                    <p:animEffect transition="in" filter="fade">
                                      <p:cBhvr>
                                        <p:cTn id="7" dur="1800"/>
                                        <p:tgtEl>
                                          <p:spTgt spid="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lin ang="5400012" scaled="0"/>
        </a:gradFill>
        <a:effectLst/>
      </p:bgPr>
    </p:bg>
    <p:spTree>
      <p:nvGrpSpPr>
        <p:cNvPr id="1" name="Shape 573"/>
        <p:cNvGrpSpPr/>
        <p:nvPr/>
      </p:nvGrpSpPr>
      <p:grpSpPr>
        <a:xfrm>
          <a:off x="0" y="0"/>
          <a:ext cx="0" cy="0"/>
          <a:chOff x="0" y="0"/>
          <a:chExt cx="0" cy="0"/>
        </a:xfrm>
      </p:grpSpPr>
      <p:sp>
        <p:nvSpPr>
          <p:cNvPr id="574" name="Google Shape;574;p29"/>
          <p:cNvSpPr txBox="1">
            <a:spLocks noGrp="1"/>
          </p:cNvSpPr>
          <p:nvPr>
            <p:ph type="title" idx="4294967295"/>
          </p:nvPr>
        </p:nvSpPr>
        <p:spPr>
          <a:xfrm>
            <a:off x="1731425" y="426700"/>
            <a:ext cx="5857800" cy="69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The franchising business model </a:t>
            </a:r>
            <a:endParaRPr>
              <a:solidFill>
                <a:srgbClr val="FFFFFF"/>
              </a:solidFill>
            </a:endParaRPr>
          </a:p>
        </p:txBody>
      </p:sp>
      <p:sp>
        <p:nvSpPr>
          <p:cNvPr id="575" name="Google Shape;575;p2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17</a:t>
            </a:fld>
            <a:endParaRPr>
              <a:solidFill>
                <a:srgbClr val="FFFFFF"/>
              </a:solidFill>
            </a:endParaRPr>
          </a:p>
        </p:txBody>
      </p:sp>
      <p:sp>
        <p:nvSpPr>
          <p:cNvPr id="576" name="Google Shape;576;p29"/>
          <p:cNvSpPr/>
          <p:nvPr/>
        </p:nvSpPr>
        <p:spPr>
          <a:xfrm>
            <a:off x="1344425" y="1391875"/>
            <a:ext cx="1621200" cy="1179900"/>
          </a:xfrm>
          <a:prstGeom prst="roundRect">
            <a:avLst>
              <a:gd name="adj" fmla="val 16667"/>
            </a:avLst>
          </a:prstGeom>
          <a:solidFill>
            <a:srgbClr val="80201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a distribution model </a:t>
            </a:r>
            <a:endParaRPr b="1">
              <a:solidFill>
                <a:srgbClr val="FFFFFF"/>
              </a:solidFill>
            </a:endParaRPr>
          </a:p>
        </p:txBody>
      </p:sp>
      <p:sp>
        <p:nvSpPr>
          <p:cNvPr id="577" name="Google Shape;577;p29"/>
          <p:cNvSpPr/>
          <p:nvPr/>
        </p:nvSpPr>
        <p:spPr>
          <a:xfrm>
            <a:off x="1344425" y="3387300"/>
            <a:ext cx="1621200" cy="1179900"/>
          </a:xfrm>
          <a:prstGeom prst="roundRect">
            <a:avLst>
              <a:gd name="adj" fmla="val 16667"/>
            </a:avLst>
          </a:prstGeom>
          <a:solidFill>
            <a:srgbClr val="80201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a path </a:t>
            </a:r>
            <a:endParaRPr b="1">
              <a:solidFill>
                <a:srgbClr val="FFFFFF"/>
              </a:solidFill>
            </a:endParaRPr>
          </a:p>
        </p:txBody>
      </p:sp>
      <p:sp>
        <p:nvSpPr>
          <p:cNvPr id="578" name="Google Shape;578;p29"/>
          <p:cNvSpPr/>
          <p:nvPr/>
        </p:nvSpPr>
        <p:spPr>
          <a:xfrm>
            <a:off x="6103475" y="3387300"/>
            <a:ext cx="1621200" cy="1179900"/>
          </a:xfrm>
          <a:prstGeom prst="roundRect">
            <a:avLst>
              <a:gd name="adj" fmla="val 16667"/>
            </a:avLst>
          </a:prstGeom>
          <a:solidFill>
            <a:srgbClr val="80201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rgbClr val="FFFFFF"/>
              </a:solidFill>
            </a:endParaRPr>
          </a:p>
          <a:p>
            <a:pPr marL="0" lvl="0" indent="0" algn="ctr" rtl="0">
              <a:spcBef>
                <a:spcPts val="0"/>
              </a:spcBef>
              <a:spcAft>
                <a:spcPts val="0"/>
              </a:spcAft>
              <a:buNone/>
            </a:pPr>
            <a:r>
              <a:rPr lang="en" b="1">
                <a:solidFill>
                  <a:srgbClr val="FFFFFF"/>
                </a:solidFill>
              </a:rPr>
              <a:t> a regulated business </a:t>
            </a:r>
            <a:endParaRPr b="1">
              <a:solidFill>
                <a:srgbClr val="FFFFFF"/>
              </a:solidFill>
            </a:endParaRPr>
          </a:p>
          <a:p>
            <a:pPr marL="0" lvl="0" indent="0" algn="ctr" rtl="0">
              <a:spcBef>
                <a:spcPts val="0"/>
              </a:spcBef>
              <a:spcAft>
                <a:spcPts val="0"/>
              </a:spcAft>
              <a:buNone/>
            </a:pPr>
            <a:endParaRPr b="1">
              <a:solidFill>
                <a:srgbClr val="FFFFFF"/>
              </a:solidFill>
            </a:endParaRPr>
          </a:p>
        </p:txBody>
      </p:sp>
      <p:sp>
        <p:nvSpPr>
          <p:cNvPr id="579" name="Google Shape;579;p29"/>
          <p:cNvSpPr/>
          <p:nvPr/>
        </p:nvSpPr>
        <p:spPr>
          <a:xfrm>
            <a:off x="6103475" y="1391875"/>
            <a:ext cx="1621200" cy="1179900"/>
          </a:xfrm>
          <a:prstGeom prst="roundRect">
            <a:avLst>
              <a:gd name="adj" fmla="val 16667"/>
            </a:avLst>
          </a:prstGeom>
          <a:solidFill>
            <a:srgbClr val="80201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a licence </a:t>
            </a:r>
            <a:endParaRPr b="1">
              <a:solidFill>
                <a:srgbClr val="FFFFFF"/>
              </a:solidFill>
            </a:endParaRPr>
          </a:p>
        </p:txBody>
      </p:sp>
      <p:sp>
        <p:nvSpPr>
          <p:cNvPr id="580" name="Google Shape;580;p29"/>
          <p:cNvSpPr/>
          <p:nvPr/>
        </p:nvSpPr>
        <p:spPr>
          <a:xfrm rot="-2787652">
            <a:off x="3655835" y="1523598"/>
            <a:ext cx="549176" cy="1542280"/>
          </a:xfrm>
          <a:prstGeom prst="upArrow">
            <a:avLst>
              <a:gd name="adj1" fmla="val 50000"/>
              <a:gd name="adj2" fmla="val 50000"/>
            </a:avLst>
          </a:prstGeom>
          <a:solidFill>
            <a:srgbClr val="99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rgbClr val="FFFFFF"/>
              </a:solidFill>
            </a:endParaRPr>
          </a:p>
        </p:txBody>
      </p:sp>
      <p:sp>
        <p:nvSpPr>
          <p:cNvPr id="581" name="Google Shape;581;p29"/>
          <p:cNvSpPr/>
          <p:nvPr/>
        </p:nvSpPr>
        <p:spPr>
          <a:xfrm rot="-8041513">
            <a:off x="3640316" y="2760037"/>
            <a:ext cx="548653" cy="1578273"/>
          </a:xfrm>
          <a:prstGeom prst="upArrow">
            <a:avLst>
              <a:gd name="adj1" fmla="val 50000"/>
              <a:gd name="adj2" fmla="val 50000"/>
            </a:avLst>
          </a:prstGeom>
          <a:solidFill>
            <a:srgbClr val="99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rgbClr val="FFFFFF"/>
              </a:solidFill>
            </a:endParaRPr>
          </a:p>
        </p:txBody>
      </p:sp>
      <p:sp>
        <p:nvSpPr>
          <p:cNvPr id="582" name="Google Shape;582;p29"/>
          <p:cNvSpPr/>
          <p:nvPr/>
        </p:nvSpPr>
        <p:spPr>
          <a:xfrm rot="8061465">
            <a:off x="4939554" y="2751433"/>
            <a:ext cx="548820" cy="1536993"/>
          </a:xfrm>
          <a:prstGeom prst="upArrow">
            <a:avLst>
              <a:gd name="adj1" fmla="val 50000"/>
              <a:gd name="adj2" fmla="val 50000"/>
            </a:avLst>
          </a:prstGeom>
          <a:solidFill>
            <a:srgbClr val="99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rgbClr val="FFFFFF"/>
              </a:solidFill>
            </a:endParaRPr>
          </a:p>
        </p:txBody>
      </p:sp>
      <p:sp>
        <p:nvSpPr>
          <p:cNvPr id="583" name="Google Shape;583;p29"/>
          <p:cNvSpPr/>
          <p:nvPr/>
        </p:nvSpPr>
        <p:spPr>
          <a:xfrm rot="2682725">
            <a:off x="4927185" y="1510088"/>
            <a:ext cx="548793" cy="1522277"/>
          </a:xfrm>
          <a:prstGeom prst="upArrow">
            <a:avLst>
              <a:gd name="adj1" fmla="val 50000"/>
              <a:gd name="adj2" fmla="val 50000"/>
            </a:avLst>
          </a:prstGeom>
          <a:solidFill>
            <a:srgbClr val="99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rgbClr val="FFFFFF"/>
              </a:solidFill>
            </a:endParaRPr>
          </a:p>
        </p:txBody>
      </p:sp>
      <p:sp>
        <p:nvSpPr>
          <p:cNvPr id="584" name="Google Shape;584;p29"/>
          <p:cNvSpPr/>
          <p:nvPr/>
        </p:nvSpPr>
        <p:spPr>
          <a:xfrm>
            <a:off x="3639950" y="2075975"/>
            <a:ext cx="1789200" cy="1631100"/>
          </a:xfrm>
          <a:prstGeom prst="ellipse">
            <a:avLst/>
          </a:prstGeom>
          <a:solidFill>
            <a:srgbClr val="98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A Franchise is: </a:t>
            </a:r>
            <a:endParaRPr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6"/>
                                        </p:tgtEl>
                                        <p:attrNameLst>
                                          <p:attrName>style.visibility</p:attrName>
                                        </p:attrNameLst>
                                      </p:cBhvr>
                                      <p:to>
                                        <p:strVal val="visible"/>
                                      </p:to>
                                    </p:set>
                                    <p:animEffect transition="in" filter="fade">
                                      <p:cBhvr>
                                        <p:cTn id="7" dur="1000"/>
                                        <p:tgtEl>
                                          <p:spTgt spid="57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77"/>
                                        </p:tgtEl>
                                        <p:attrNameLst>
                                          <p:attrName>style.visibility</p:attrName>
                                        </p:attrNameLst>
                                      </p:cBhvr>
                                      <p:to>
                                        <p:strVal val="visible"/>
                                      </p:to>
                                    </p:set>
                                    <p:animEffect transition="in" filter="fade">
                                      <p:cBhvr>
                                        <p:cTn id="11" dur="1000"/>
                                        <p:tgtEl>
                                          <p:spTgt spid="57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79"/>
                                        </p:tgtEl>
                                        <p:attrNameLst>
                                          <p:attrName>style.visibility</p:attrName>
                                        </p:attrNameLst>
                                      </p:cBhvr>
                                      <p:to>
                                        <p:strVal val="visible"/>
                                      </p:to>
                                    </p:set>
                                    <p:animEffect transition="in" filter="fade">
                                      <p:cBhvr>
                                        <p:cTn id="15" dur="1000"/>
                                        <p:tgtEl>
                                          <p:spTgt spid="579"/>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78"/>
                                        </p:tgtEl>
                                        <p:attrNameLst>
                                          <p:attrName>style.visibility</p:attrName>
                                        </p:attrNameLst>
                                      </p:cBhvr>
                                      <p:to>
                                        <p:strVal val="visible"/>
                                      </p:to>
                                    </p:set>
                                    <p:animEffect transition="in" filter="fade">
                                      <p:cBhvr>
                                        <p:cTn id="19" dur="1000"/>
                                        <p:tgtEl>
                                          <p:spTgt spid="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lin ang="5400012" scaled="0"/>
        </a:gradFill>
        <a:effectLst/>
      </p:bgPr>
    </p:bg>
    <p:spTree>
      <p:nvGrpSpPr>
        <p:cNvPr id="1" name="Shape 588"/>
        <p:cNvGrpSpPr/>
        <p:nvPr/>
      </p:nvGrpSpPr>
      <p:grpSpPr>
        <a:xfrm>
          <a:off x="0" y="0"/>
          <a:ext cx="0" cy="0"/>
          <a:chOff x="0" y="0"/>
          <a:chExt cx="0" cy="0"/>
        </a:xfrm>
      </p:grpSpPr>
      <p:sp>
        <p:nvSpPr>
          <p:cNvPr id="589" name="Google Shape;589;p30"/>
          <p:cNvSpPr txBox="1">
            <a:spLocks noGrp="1"/>
          </p:cNvSpPr>
          <p:nvPr>
            <p:ph type="title" idx="4294967295"/>
          </p:nvPr>
        </p:nvSpPr>
        <p:spPr>
          <a:xfrm>
            <a:off x="1643100" y="655975"/>
            <a:ext cx="5857800" cy="55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How do franchises work</a:t>
            </a:r>
            <a:endParaRPr>
              <a:solidFill>
                <a:srgbClr val="FFFFFF"/>
              </a:solidFill>
            </a:endParaRPr>
          </a:p>
        </p:txBody>
      </p:sp>
      <p:sp>
        <p:nvSpPr>
          <p:cNvPr id="590" name="Google Shape;590;p3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18</a:t>
            </a:fld>
            <a:endParaRPr>
              <a:solidFill>
                <a:srgbClr val="FFFFFF"/>
              </a:solidFill>
            </a:endParaRPr>
          </a:p>
        </p:txBody>
      </p:sp>
      <p:sp>
        <p:nvSpPr>
          <p:cNvPr id="591" name="Google Shape;591;p30"/>
          <p:cNvSpPr/>
          <p:nvPr/>
        </p:nvSpPr>
        <p:spPr>
          <a:xfrm>
            <a:off x="3332126" y="2052975"/>
            <a:ext cx="2066100" cy="1547100"/>
          </a:xfrm>
          <a:prstGeom prst="roundRect">
            <a:avLst>
              <a:gd name="adj" fmla="val 16667"/>
            </a:avLst>
          </a:prstGeom>
          <a:solidFill>
            <a:srgbClr val="99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300" b="1">
                <a:solidFill>
                  <a:srgbClr val="FFFFFF"/>
                </a:solidFill>
                <a:latin typeface="Roboto"/>
                <a:ea typeface="Roboto"/>
                <a:cs typeface="Roboto"/>
                <a:sym typeface="Roboto"/>
              </a:rPr>
              <a:t>- Operations Manual</a:t>
            </a:r>
            <a:endParaRPr sz="1300" b="1">
              <a:solidFill>
                <a:srgbClr val="FFFFFF"/>
              </a:solidFill>
              <a:latin typeface="Roboto"/>
              <a:ea typeface="Roboto"/>
              <a:cs typeface="Roboto"/>
              <a:sym typeface="Roboto"/>
            </a:endParaRPr>
          </a:p>
          <a:p>
            <a:pPr marL="0" lvl="0" indent="0" algn="l" rtl="0">
              <a:lnSpc>
                <a:spcPct val="150000"/>
              </a:lnSpc>
              <a:spcBef>
                <a:spcPts val="0"/>
              </a:spcBef>
              <a:spcAft>
                <a:spcPts val="0"/>
              </a:spcAft>
              <a:buNone/>
            </a:pPr>
            <a:r>
              <a:rPr lang="en" sz="1300" b="1">
                <a:solidFill>
                  <a:srgbClr val="FFFFFF"/>
                </a:solidFill>
                <a:latin typeface="Roboto"/>
                <a:ea typeface="Roboto"/>
                <a:cs typeface="Roboto"/>
                <a:sym typeface="Roboto"/>
              </a:rPr>
              <a:t>- Legal Agreements</a:t>
            </a:r>
            <a:endParaRPr sz="1300" b="1">
              <a:solidFill>
                <a:srgbClr val="FFFFFF"/>
              </a:solidFill>
              <a:latin typeface="Roboto"/>
              <a:ea typeface="Roboto"/>
              <a:cs typeface="Roboto"/>
              <a:sym typeface="Roboto"/>
            </a:endParaRPr>
          </a:p>
          <a:p>
            <a:pPr marL="0" lvl="0" indent="0" algn="l" rtl="0">
              <a:lnSpc>
                <a:spcPct val="150000"/>
              </a:lnSpc>
              <a:spcBef>
                <a:spcPts val="0"/>
              </a:spcBef>
              <a:spcAft>
                <a:spcPts val="0"/>
              </a:spcAft>
              <a:buNone/>
            </a:pPr>
            <a:r>
              <a:rPr lang="en" sz="1300" b="1">
                <a:solidFill>
                  <a:srgbClr val="FFFFFF"/>
                </a:solidFill>
                <a:latin typeface="Roboto"/>
                <a:ea typeface="Roboto"/>
                <a:cs typeface="Roboto"/>
                <a:sym typeface="Roboto"/>
              </a:rPr>
              <a:t>- FDD</a:t>
            </a:r>
            <a:endParaRPr sz="1300" b="1">
              <a:solidFill>
                <a:srgbClr val="FFFFFF"/>
              </a:solidFill>
              <a:latin typeface="Roboto"/>
              <a:ea typeface="Roboto"/>
              <a:cs typeface="Roboto"/>
              <a:sym typeface="Roboto"/>
            </a:endParaRPr>
          </a:p>
          <a:p>
            <a:pPr marL="0" lvl="0" indent="0" algn="l" rtl="0">
              <a:lnSpc>
                <a:spcPct val="150000"/>
              </a:lnSpc>
              <a:spcBef>
                <a:spcPts val="0"/>
              </a:spcBef>
              <a:spcAft>
                <a:spcPts val="0"/>
              </a:spcAft>
              <a:buNone/>
            </a:pPr>
            <a:r>
              <a:rPr lang="en" sz="1300" b="1">
                <a:solidFill>
                  <a:srgbClr val="FFFFFF"/>
                </a:solidFill>
                <a:latin typeface="Roboto"/>
                <a:ea typeface="Roboto"/>
                <a:cs typeface="Roboto"/>
                <a:sym typeface="Roboto"/>
              </a:rPr>
              <a:t>- Franchise Prospectus</a:t>
            </a:r>
            <a:endParaRPr sz="1300" b="1">
              <a:solidFill>
                <a:srgbClr val="FFFFFF"/>
              </a:solidFill>
              <a:latin typeface="Roboto"/>
              <a:ea typeface="Roboto"/>
              <a:cs typeface="Roboto"/>
              <a:sym typeface="Roboto"/>
            </a:endParaRPr>
          </a:p>
          <a:p>
            <a:pPr marL="0" lvl="0" indent="0" algn="l" rtl="0">
              <a:lnSpc>
                <a:spcPct val="150000"/>
              </a:lnSpc>
              <a:spcBef>
                <a:spcPts val="0"/>
              </a:spcBef>
              <a:spcAft>
                <a:spcPts val="0"/>
              </a:spcAft>
              <a:buNone/>
            </a:pPr>
            <a:r>
              <a:rPr lang="en" sz="1300" b="1">
                <a:solidFill>
                  <a:srgbClr val="FFFFFF"/>
                </a:solidFill>
                <a:latin typeface="Roboto"/>
                <a:ea typeface="Roboto"/>
                <a:cs typeface="Roboto"/>
                <a:sym typeface="Roboto"/>
              </a:rPr>
              <a:t>- Training Program</a:t>
            </a:r>
            <a:endParaRPr sz="1300" b="1">
              <a:solidFill>
                <a:srgbClr val="FFFFFF"/>
              </a:solidFill>
              <a:latin typeface="Roboto"/>
              <a:ea typeface="Roboto"/>
              <a:cs typeface="Roboto"/>
              <a:sym typeface="Roboto"/>
            </a:endParaRPr>
          </a:p>
        </p:txBody>
      </p:sp>
      <p:sp>
        <p:nvSpPr>
          <p:cNvPr id="592" name="Google Shape;592;p30"/>
          <p:cNvSpPr/>
          <p:nvPr/>
        </p:nvSpPr>
        <p:spPr>
          <a:xfrm>
            <a:off x="910525" y="2615025"/>
            <a:ext cx="1648200" cy="423000"/>
          </a:xfrm>
          <a:prstGeom prst="roundRect">
            <a:avLst>
              <a:gd name="adj" fmla="val 16667"/>
            </a:avLst>
          </a:prstGeom>
          <a:solidFill>
            <a:srgbClr val="99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Franchisor</a:t>
            </a:r>
            <a:endParaRPr sz="1800" b="1">
              <a:solidFill>
                <a:srgbClr val="FFFFFF"/>
              </a:solidFill>
              <a:latin typeface="Roboto"/>
              <a:ea typeface="Roboto"/>
              <a:cs typeface="Roboto"/>
              <a:sym typeface="Roboto"/>
            </a:endParaRPr>
          </a:p>
        </p:txBody>
      </p:sp>
      <p:sp>
        <p:nvSpPr>
          <p:cNvPr id="593" name="Google Shape;593;p30"/>
          <p:cNvSpPr/>
          <p:nvPr/>
        </p:nvSpPr>
        <p:spPr>
          <a:xfrm>
            <a:off x="6338400" y="2980675"/>
            <a:ext cx="1648200" cy="423000"/>
          </a:xfrm>
          <a:prstGeom prst="roundRect">
            <a:avLst>
              <a:gd name="adj" fmla="val 16667"/>
            </a:avLst>
          </a:prstGeom>
          <a:solidFill>
            <a:srgbClr val="99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Franchisee</a:t>
            </a:r>
            <a:endParaRPr sz="1800" b="1">
              <a:solidFill>
                <a:srgbClr val="FFFFFF"/>
              </a:solidFill>
              <a:latin typeface="Roboto"/>
              <a:ea typeface="Roboto"/>
              <a:cs typeface="Roboto"/>
              <a:sym typeface="Roboto"/>
            </a:endParaRPr>
          </a:p>
        </p:txBody>
      </p:sp>
      <p:sp>
        <p:nvSpPr>
          <p:cNvPr id="594" name="Google Shape;594;p30"/>
          <p:cNvSpPr/>
          <p:nvPr/>
        </p:nvSpPr>
        <p:spPr>
          <a:xfrm>
            <a:off x="6338400" y="2249375"/>
            <a:ext cx="1648200" cy="423000"/>
          </a:xfrm>
          <a:prstGeom prst="roundRect">
            <a:avLst>
              <a:gd name="adj" fmla="val 16667"/>
            </a:avLst>
          </a:prstGeom>
          <a:solidFill>
            <a:srgbClr val="99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Franchisee</a:t>
            </a:r>
            <a:endParaRPr sz="1800" b="1">
              <a:solidFill>
                <a:srgbClr val="FFFFFF"/>
              </a:solidFill>
              <a:latin typeface="Roboto"/>
              <a:ea typeface="Roboto"/>
              <a:cs typeface="Roboto"/>
              <a:sym typeface="Roboto"/>
            </a:endParaRPr>
          </a:p>
        </p:txBody>
      </p:sp>
      <p:sp>
        <p:nvSpPr>
          <p:cNvPr id="595" name="Google Shape;595;p30"/>
          <p:cNvSpPr/>
          <p:nvPr/>
        </p:nvSpPr>
        <p:spPr>
          <a:xfrm>
            <a:off x="6338400" y="1518075"/>
            <a:ext cx="1648200" cy="423000"/>
          </a:xfrm>
          <a:prstGeom prst="roundRect">
            <a:avLst>
              <a:gd name="adj" fmla="val 16667"/>
            </a:avLst>
          </a:prstGeom>
          <a:solidFill>
            <a:srgbClr val="99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Franchisee</a:t>
            </a:r>
            <a:endParaRPr sz="1800" b="1">
              <a:solidFill>
                <a:srgbClr val="FFFFFF"/>
              </a:solidFill>
              <a:latin typeface="Roboto"/>
              <a:ea typeface="Roboto"/>
              <a:cs typeface="Roboto"/>
              <a:sym typeface="Roboto"/>
            </a:endParaRPr>
          </a:p>
        </p:txBody>
      </p:sp>
      <p:sp>
        <p:nvSpPr>
          <p:cNvPr id="596" name="Google Shape;596;p30"/>
          <p:cNvSpPr/>
          <p:nvPr/>
        </p:nvSpPr>
        <p:spPr>
          <a:xfrm>
            <a:off x="6338400" y="3711975"/>
            <a:ext cx="1648200" cy="423000"/>
          </a:xfrm>
          <a:prstGeom prst="roundRect">
            <a:avLst>
              <a:gd name="adj" fmla="val 16667"/>
            </a:avLst>
          </a:prstGeom>
          <a:solidFill>
            <a:srgbClr val="99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Franchisee</a:t>
            </a:r>
            <a:endParaRPr sz="1800" b="1">
              <a:solidFill>
                <a:srgbClr val="FFFFFF"/>
              </a:solidFill>
              <a:latin typeface="Roboto"/>
              <a:ea typeface="Roboto"/>
              <a:cs typeface="Roboto"/>
              <a:sym typeface="Roboto"/>
            </a:endParaRPr>
          </a:p>
        </p:txBody>
      </p:sp>
      <p:cxnSp>
        <p:nvCxnSpPr>
          <p:cNvPr id="597" name="Google Shape;597;p30"/>
          <p:cNvCxnSpPr>
            <a:stCxn id="592" idx="3"/>
            <a:endCxn id="591" idx="1"/>
          </p:cNvCxnSpPr>
          <p:nvPr/>
        </p:nvCxnSpPr>
        <p:spPr>
          <a:xfrm>
            <a:off x="2558725" y="2826525"/>
            <a:ext cx="773400" cy="0"/>
          </a:xfrm>
          <a:prstGeom prst="straightConnector1">
            <a:avLst/>
          </a:prstGeom>
          <a:noFill/>
          <a:ln w="9525" cap="flat" cmpd="sng">
            <a:solidFill>
              <a:srgbClr val="FFFFFF"/>
            </a:solidFill>
            <a:prstDash val="solid"/>
            <a:round/>
            <a:headEnd type="none" w="med" len="med"/>
            <a:tailEnd type="none" w="med" len="med"/>
          </a:ln>
        </p:spPr>
      </p:cxnSp>
      <p:cxnSp>
        <p:nvCxnSpPr>
          <p:cNvPr id="598" name="Google Shape;598;p30"/>
          <p:cNvCxnSpPr>
            <a:stCxn id="591" idx="3"/>
            <a:endCxn id="596" idx="1"/>
          </p:cNvCxnSpPr>
          <p:nvPr/>
        </p:nvCxnSpPr>
        <p:spPr>
          <a:xfrm>
            <a:off x="5398226" y="2826525"/>
            <a:ext cx="940200" cy="1097100"/>
          </a:xfrm>
          <a:prstGeom prst="curvedConnector3">
            <a:avLst>
              <a:gd name="adj1" fmla="val 49999"/>
            </a:avLst>
          </a:prstGeom>
          <a:noFill/>
          <a:ln w="9525" cap="flat" cmpd="sng">
            <a:solidFill>
              <a:srgbClr val="FFFFFF"/>
            </a:solidFill>
            <a:prstDash val="solid"/>
            <a:round/>
            <a:headEnd type="none" w="med" len="med"/>
            <a:tailEnd type="none" w="med" len="med"/>
          </a:ln>
        </p:spPr>
      </p:cxnSp>
      <p:cxnSp>
        <p:nvCxnSpPr>
          <p:cNvPr id="599" name="Google Shape;599;p30"/>
          <p:cNvCxnSpPr>
            <a:stCxn id="591" idx="3"/>
            <a:endCxn id="593" idx="1"/>
          </p:cNvCxnSpPr>
          <p:nvPr/>
        </p:nvCxnSpPr>
        <p:spPr>
          <a:xfrm>
            <a:off x="5398226" y="2826525"/>
            <a:ext cx="940200" cy="365700"/>
          </a:xfrm>
          <a:prstGeom prst="curvedConnector3">
            <a:avLst>
              <a:gd name="adj1" fmla="val 49999"/>
            </a:avLst>
          </a:prstGeom>
          <a:noFill/>
          <a:ln w="9525" cap="flat" cmpd="sng">
            <a:solidFill>
              <a:srgbClr val="FFFFFF"/>
            </a:solidFill>
            <a:prstDash val="solid"/>
            <a:round/>
            <a:headEnd type="none" w="med" len="med"/>
            <a:tailEnd type="none" w="med" len="med"/>
          </a:ln>
        </p:spPr>
      </p:cxnSp>
      <p:cxnSp>
        <p:nvCxnSpPr>
          <p:cNvPr id="600" name="Google Shape;600;p30"/>
          <p:cNvCxnSpPr>
            <a:endCxn id="594" idx="1"/>
          </p:cNvCxnSpPr>
          <p:nvPr/>
        </p:nvCxnSpPr>
        <p:spPr>
          <a:xfrm rot="10800000" flipH="1">
            <a:off x="5398200" y="2460875"/>
            <a:ext cx="940200" cy="365700"/>
          </a:xfrm>
          <a:prstGeom prst="curvedConnector3">
            <a:avLst>
              <a:gd name="adj1" fmla="val 50000"/>
            </a:avLst>
          </a:prstGeom>
          <a:noFill/>
          <a:ln w="9525" cap="flat" cmpd="sng">
            <a:solidFill>
              <a:srgbClr val="FFFFFF"/>
            </a:solidFill>
            <a:prstDash val="solid"/>
            <a:round/>
            <a:headEnd type="none" w="med" len="med"/>
            <a:tailEnd type="none" w="med" len="med"/>
          </a:ln>
        </p:spPr>
      </p:cxnSp>
      <p:cxnSp>
        <p:nvCxnSpPr>
          <p:cNvPr id="601" name="Google Shape;601;p30"/>
          <p:cNvCxnSpPr>
            <a:stCxn id="591" idx="3"/>
            <a:endCxn id="595" idx="1"/>
          </p:cNvCxnSpPr>
          <p:nvPr/>
        </p:nvCxnSpPr>
        <p:spPr>
          <a:xfrm rot="10800000" flipH="1">
            <a:off x="5398226" y="1729425"/>
            <a:ext cx="940200" cy="1097100"/>
          </a:xfrm>
          <a:prstGeom prst="curvedConnector3">
            <a:avLst>
              <a:gd name="adj1" fmla="val 49999"/>
            </a:avLst>
          </a:prstGeom>
          <a:noFill/>
          <a:ln w="9525" cap="flat" cmpd="sng">
            <a:solidFill>
              <a:srgbClr val="FFFFFF"/>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2"/>
                                        </p:tgtEl>
                                        <p:attrNameLst>
                                          <p:attrName>style.visibility</p:attrName>
                                        </p:attrNameLst>
                                      </p:cBhvr>
                                      <p:to>
                                        <p:strVal val="visible"/>
                                      </p:to>
                                    </p:set>
                                    <p:animEffect transition="in" filter="fade">
                                      <p:cBhvr>
                                        <p:cTn id="7" dur="1000"/>
                                        <p:tgtEl>
                                          <p:spTgt spid="59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97"/>
                                        </p:tgtEl>
                                        <p:attrNameLst>
                                          <p:attrName>style.visibility</p:attrName>
                                        </p:attrNameLst>
                                      </p:cBhvr>
                                      <p:to>
                                        <p:strVal val="visible"/>
                                      </p:to>
                                    </p:set>
                                    <p:animEffect transition="in" filter="fade">
                                      <p:cBhvr>
                                        <p:cTn id="11" dur="1000"/>
                                        <p:tgtEl>
                                          <p:spTgt spid="59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91"/>
                                        </p:tgtEl>
                                        <p:attrNameLst>
                                          <p:attrName>style.visibility</p:attrName>
                                        </p:attrNameLst>
                                      </p:cBhvr>
                                      <p:to>
                                        <p:strVal val="visible"/>
                                      </p:to>
                                    </p:set>
                                    <p:animEffect transition="in" filter="fade">
                                      <p:cBhvr>
                                        <p:cTn id="15" dur="1000"/>
                                        <p:tgtEl>
                                          <p:spTgt spid="591"/>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01"/>
                                        </p:tgtEl>
                                        <p:attrNameLst>
                                          <p:attrName>style.visibility</p:attrName>
                                        </p:attrNameLst>
                                      </p:cBhvr>
                                      <p:to>
                                        <p:strVal val="visible"/>
                                      </p:to>
                                    </p:set>
                                    <p:animEffect transition="in" filter="fade">
                                      <p:cBhvr>
                                        <p:cTn id="19" dur="1000"/>
                                        <p:tgtEl>
                                          <p:spTgt spid="601"/>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95"/>
                                        </p:tgtEl>
                                        <p:attrNameLst>
                                          <p:attrName>style.visibility</p:attrName>
                                        </p:attrNameLst>
                                      </p:cBhvr>
                                      <p:to>
                                        <p:strVal val="visible"/>
                                      </p:to>
                                    </p:set>
                                    <p:animEffect transition="in" filter="fade">
                                      <p:cBhvr>
                                        <p:cTn id="23" dur="1000"/>
                                        <p:tgtEl>
                                          <p:spTgt spid="595"/>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600"/>
                                        </p:tgtEl>
                                        <p:attrNameLst>
                                          <p:attrName>style.visibility</p:attrName>
                                        </p:attrNameLst>
                                      </p:cBhvr>
                                      <p:to>
                                        <p:strVal val="visible"/>
                                      </p:to>
                                    </p:set>
                                    <p:animEffect transition="in" filter="fade">
                                      <p:cBhvr>
                                        <p:cTn id="27" dur="1000"/>
                                        <p:tgtEl>
                                          <p:spTgt spid="600"/>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594"/>
                                        </p:tgtEl>
                                        <p:attrNameLst>
                                          <p:attrName>style.visibility</p:attrName>
                                        </p:attrNameLst>
                                      </p:cBhvr>
                                      <p:to>
                                        <p:strVal val="visible"/>
                                      </p:to>
                                    </p:set>
                                    <p:animEffect transition="in" filter="fade">
                                      <p:cBhvr>
                                        <p:cTn id="31" dur="1000"/>
                                        <p:tgtEl>
                                          <p:spTgt spid="594"/>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599"/>
                                        </p:tgtEl>
                                        <p:attrNameLst>
                                          <p:attrName>style.visibility</p:attrName>
                                        </p:attrNameLst>
                                      </p:cBhvr>
                                      <p:to>
                                        <p:strVal val="visible"/>
                                      </p:to>
                                    </p:set>
                                    <p:animEffect transition="in" filter="fade">
                                      <p:cBhvr>
                                        <p:cTn id="35" dur="1000"/>
                                        <p:tgtEl>
                                          <p:spTgt spid="599"/>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593"/>
                                        </p:tgtEl>
                                        <p:attrNameLst>
                                          <p:attrName>style.visibility</p:attrName>
                                        </p:attrNameLst>
                                      </p:cBhvr>
                                      <p:to>
                                        <p:strVal val="visible"/>
                                      </p:to>
                                    </p:set>
                                    <p:animEffect transition="in" filter="fade">
                                      <p:cBhvr>
                                        <p:cTn id="39" dur="1000"/>
                                        <p:tgtEl>
                                          <p:spTgt spid="593"/>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598"/>
                                        </p:tgtEl>
                                        <p:attrNameLst>
                                          <p:attrName>style.visibility</p:attrName>
                                        </p:attrNameLst>
                                      </p:cBhvr>
                                      <p:to>
                                        <p:strVal val="visible"/>
                                      </p:to>
                                    </p:set>
                                    <p:animEffect transition="in" filter="fade">
                                      <p:cBhvr>
                                        <p:cTn id="43" dur="1000"/>
                                        <p:tgtEl>
                                          <p:spTgt spid="598"/>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596"/>
                                        </p:tgtEl>
                                        <p:attrNameLst>
                                          <p:attrName>style.visibility</p:attrName>
                                        </p:attrNameLst>
                                      </p:cBhvr>
                                      <p:to>
                                        <p:strVal val="visible"/>
                                      </p:to>
                                    </p:set>
                                    <p:animEffect transition="in" filter="fade">
                                      <p:cBhvr>
                                        <p:cTn id="47" dur="1000"/>
                                        <p:tgtEl>
                                          <p:spTgt spid="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lin ang="5400012" scaled="0"/>
        </a:gradFill>
        <a:effectLst/>
      </p:bgPr>
    </p:bg>
    <p:spTree>
      <p:nvGrpSpPr>
        <p:cNvPr id="1" name="Shape 605"/>
        <p:cNvGrpSpPr/>
        <p:nvPr/>
      </p:nvGrpSpPr>
      <p:grpSpPr>
        <a:xfrm>
          <a:off x="0" y="0"/>
          <a:ext cx="0" cy="0"/>
          <a:chOff x="0" y="0"/>
          <a:chExt cx="0" cy="0"/>
        </a:xfrm>
      </p:grpSpPr>
      <p:sp>
        <p:nvSpPr>
          <p:cNvPr id="606" name="Google Shape;606;p31"/>
          <p:cNvSpPr txBox="1">
            <a:spLocks noGrp="1"/>
          </p:cNvSpPr>
          <p:nvPr>
            <p:ph type="title" idx="4294967295"/>
          </p:nvPr>
        </p:nvSpPr>
        <p:spPr>
          <a:xfrm>
            <a:off x="1978200" y="79075"/>
            <a:ext cx="5187600" cy="58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A franchisee is obligated to perform tasks</a:t>
            </a:r>
            <a:endParaRPr>
              <a:solidFill>
                <a:srgbClr val="FFFFFF"/>
              </a:solidFill>
            </a:endParaRPr>
          </a:p>
        </p:txBody>
      </p:sp>
      <p:sp>
        <p:nvSpPr>
          <p:cNvPr id="607" name="Google Shape;607;p3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19</a:t>
            </a:fld>
            <a:endParaRPr>
              <a:solidFill>
                <a:srgbClr val="FFFFFF"/>
              </a:solidFill>
            </a:endParaRPr>
          </a:p>
        </p:txBody>
      </p:sp>
      <p:grpSp>
        <p:nvGrpSpPr>
          <p:cNvPr id="608" name="Google Shape;608;p31"/>
          <p:cNvGrpSpPr/>
          <p:nvPr/>
        </p:nvGrpSpPr>
        <p:grpSpPr>
          <a:xfrm>
            <a:off x="3826245" y="2914974"/>
            <a:ext cx="1491508" cy="1496489"/>
            <a:chOff x="2702876" y="2032864"/>
            <a:chExt cx="2166000" cy="2166000"/>
          </a:xfrm>
        </p:grpSpPr>
        <p:sp>
          <p:nvSpPr>
            <p:cNvPr id="609" name="Google Shape;609;p31"/>
            <p:cNvSpPr/>
            <p:nvPr/>
          </p:nvSpPr>
          <p:spPr>
            <a:xfrm>
              <a:off x="2702876" y="2032864"/>
              <a:ext cx="2166000" cy="2166000"/>
            </a:xfrm>
            <a:prstGeom prst="ellipse">
              <a:avLst/>
            </a:prstGeom>
            <a:solidFill>
              <a:srgbClr val="D83829"/>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latin typeface="Roboto Black"/>
                <a:ea typeface="Roboto Black"/>
                <a:cs typeface="Roboto Black"/>
                <a:sym typeface="Roboto Black"/>
              </a:endParaRPr>
            </a:p>
          </p:txBody>
        </p:sp>
        <p:sp>
          <p:nvSpPr>
            <p:cNvPr id="610" name="Google Shape;610;p31"/>
            <p:cNvSpPr txBox="1"/>
            <p:nvPr/>
          </p:nvSpPr>
          <p:spPr>
            <a:xfrm>
              <a:off x="3037827" y="2764412"/>
              <a:ext cx="1496100" cy="702900"/>
            </a:xfrm>
            <a:prstGeom prst="rect">
              <a:avLst/>
            </a:prstGeom>
            <a:solidFill>
              <a:srgbClr val="D8382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Black"/>
                  <a:ea typeface="Roboto Black"/>
                  <a:cs typeface="Roboto Black"/>
                  <a:sym typeface="Roboto Black"/>
                </a:rPr>
                <a:t>Follow Business Model</a:t>
              </a:r>
              <a:endParaRPr>
                <a:solidFill>
                  <a:srgbClr val="FFFFFF"/>
                </a:solidFill>
                <a:latin typeface="Roboto Black"/>
                <a:ea typeface="Roboto Black"/>
                <a:cs typeface="Roboto Black"/>
                <a:sym typeface="Roboto Black"/>
              </a:endParaRPr>
            </a:p>
          </p:txBody>
        </p:sp>
      </p:grpSp>
      <p:sp>
        <p:nvSpPr>
          <p:cNvPr id="611" name="Google Shape;611;p31"/>
          <p:cNvSpPr/>
          <p:nvPr/>
        </p:nvSpPr>
        <p:spPr>
          <a:xfrm>
            <a:off x="3784950" y="1191250"/>
            <a:ext cx="1574100" cy="1503900"/>
          </a:xfrm>
          <a:prstGeom prst="ellipse">
            <a:avLst/>
          </a:prstGeom>
          <a:solidFill>
            <a:srgbClr val="80201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000">
                <a:solidFill>
                  <a:srgbClr val="FFFFFF"/>
                </a:solidFill>
                <a:latin typeface="Roboto Black"/>
                <a:ea typeface="Roboto Black"/>
                <a:cs typeface="Roboto Black"/>
                <a:sym typeface="Roboto Black"/>
              </a:rPr>
              <a:t>Franchisees Obligations and Responsibilities</a:t>
            </a:r>
            <a:endParaRPr sz="1000">
              <a:solidFill>
                <a:srgbClr val="FFFFFF"/>
              </a:solidFill>
              <a:latin typeface="Roboto Black"/>
              <a:ea typeface="Roboto Black"/>
              <a:cs typeface="Roboto Black"/>
              <a:sym typeface="Roboto Black"/>
            </a:endParaRPr>
          </a:p>
        </p:txBody>
      </p:sp>
      <p:grpSp>
        <p:nvGrpSpPr>
          <p:cNvPr id="612" name="Google Shape;612;p31"/>
          <p:cNvGrpSpPr/>
          <p:nvPr/>
        </p:nvGrpSpPr>
        <p:grpSpPr>
          <a:xfrm>
            <a:off x="1053495" y="2722461"/>
            <a:ext cx="1491508" cy="1496489"/>
            <a:chOff x="2702876" y="2032864"/>
            <a:chExt cx="2166000" cy="2166000"/>
          </a:xfrm>
        </p:grpSpPr>
        <p:sp>
          <p:nvSpPr>
            <p:cNvPr id="613" name="Google Shape;613;p31"/>
            <p:cNvSpPr/>
            <p:nvPr/>
          </p:nvSpPr>
          <p:spPr>
            <a:xfrm>
              <a:off x="2702876" y="2032864"/>
              <a:ext cx="2166000" cy="2166000"/>
            </a:xfrm>
            <a:prstGeom prst="ellipse">
              <a:avLst/>
            </a:prstGeom>
            <a:solidFill>
              <a:srgbClr val="A72A1E"/>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latin typeface="Roboto Black"/>
                <a:ea typeface="Roboto Black"/>
                <a:cs typeface="Roboto Black"/>
                <a:sym typeface="Roboto Black"/>
              </a:endParaRPr>
            </a:p>
          </p:txBody>
        </p:sp>
        <p:sp>
          <p:nvSpPr>
            <p:cNvPr id="614" name="Google Shape;614;p31"/>
            <p:cNvSpPr txBox="1"/>
            <p:nvPr/>
          </p:nvSpPr>
          <p:spPr>
            <a:xfrm>
              <a:off x="3037827" y="2764412"/>
              <a:ext cx="1496100" cy="702900"/>
            </a:xfrm>
            <a:prstGeom prst="rect">
              <a:avLst/>
            </a:prstGeom>
            <a:solidFill>
              <a:srgbClr val="A72A1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Black"/>
                  <a:ea typeface="Roboto Black"/>
                  <a:cs typeface="Roboto Black"/>
                  <a:sym typeface="Roboto Black"/>
                </a:rPr>
                <a:t>Pay Royalties and Fees</a:t>
              </a:r>
              <a:endParaRPr>
                <a:solidFill>
                  <a:srgbClr val="FFFFFF"/>
                </a:solidFill>
                <a:latin typeface="Roboto Black"/>
                <a:ea typeface="Roboto Black"/>
                <a:cs typeface="Roboto Black"/>
                <a:sym typeface="Roboto Black"/>
              </a:endParaRPr>
            </a:p>
          </p:txBody>
        </p:sp>
      </p:grpSp>
      <p:grpSp>
        <p:nvGrpSpPr>
          <p:cNvPr id="615" name="Google Shape;615;p31"/>
          <p:cNvGrpSpPr/>
          <p:nvPr/>
        </p:nvGrpSpPr>
        <p:grpSpPr>
          <a:xfrm>
            <a:off x="6598995" y="2722449"/>
            <a:ext cx="1491508" cy="1496489"/>
            <a:chOff x="6508206" y="2032883"/>
            <a:chExt cx="2166000" cy="2166000"/>
          </a:xfrm>
        </p:grpSpPr>
        <p:sp>
          <p:nvSpPr>
            <p:cNvPr id="616" name="Google Shape;616;p31"/>
            <p:cNvSpPr/>
            <p:nvPr/>
          </p:nvSpPr>
          <p:spPr>
            <a:xfrm>
              <a:off x="6508206" y="2032883"/>
              <a:ext cx="2166000" cy="2166000"/>
            </a:xfrm>
            <a:prstGeom prst="ellipse">
              <a:avLst/>
            </a:prstGeom>
            <a:solidFill>
              <a:srgbClr val="A72A1E"/>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latin typeface="Roboto Black"/>
                <a:ea typeface="Roboto Black"/>
                <a:cs typeface="Roboto Black"/>
                <a:sym typeface="Roboto Black"/>
              </a:endParaRPr>
            </a:p>
          </p:txBody>
        </p:sp>
        <p:sp>
          <p:nvSpPr>
            <p:cNvPr id="617" name="Google Shape;617;p31"/>
            <p:cNvSpPr txBox="1"/>
            <p:nvPr/>
          </p:nvSpPr>
          <p:spPr>
            <a:xfrm>
              <a:off x="6843156" y="2764430"/>
              <a:ext cx="1496100" cy="702900"/>
            </a:xfrm>
            <a:prstGeom prst="rect">
              <a:avLst/>
            </a:prstGeom>
            <a:solidFill>
              <a:srgbClr val="A72A1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Black"/>
                  <a:ea typeface="Roboto Black"/>
                  <a:cs typeface="Roboto Black"/>
                  <a:sym typeface="Roboto Black"/>
                </a:rPr>
                <a:t>Use Branding and Logo</a:t>
              </a:r>
              <a:endParaRPr>
                <a:solidFill>
                  <a:srgbClr val="FFFFFF"/>
                </a:solidFill>
                <a:latin typeface="Roboto Black"/>
                <a:ea typeface="Roboto Black"/>
                <a:cs typeface="Roboto Black"/>
                <a:sym typeface="Roboto Black"/>
              </a:endParaRPr>
            </a:p>
          </p:txBody>
        </p:sp>
      </p:grpSp>
      <p:cxnSp>
        <p:nvCxnSpPr>
          <p:cNvPr id="618" name="Google Shape;618;p31"/>
          <p:cNvCxnSpPr>
            <a:stCxn id="611" idx="3"/>
            <a:endCxn id="613" idx="7"/>
          </p:cNvCxnSpPr>
          <p:nvPr/>
        </p:nvCxnSpPr>
        <p:spPr>
          <a:xfrm rot="5400000">
            <a:off x="2937572" y="1863809"/>
            <a:ext cx="466800" cy="1689000"/>
          </a:xfrm>
          <a:prstGeom prst="curvedConnector3">
            <a:avLst>
              <a:gd name="adj1" fmla="val 50106"/>
            </a:avLst>
          </a:prstGeom>
          <a:noFill/>
          <a:ln w="9525" cap="flat" cmpd="sng">
            <a:solidFill>
              <a:srgbClr val="FFFFFF"/>
            </a:solidFill>
            <a:prstDash val="solid"/>
            <a:round/>
            <a:headEnd type="none" w="med" len="med"/>
            <a:tailEnd type="none" w="med" len="med"/>
          </a:ln>
        </p:spPr>
      </p:cxnSp>
      <p:cxnSp>
        <p:nvCxnSpPr>
          <p:cNvPr id="619" name="Google Shape;619;p31"/>
          <p:cNvCxnSpPr>
            <a:stCxn id="611" idx="4"/>
            <a:endCxn id="609" idx="0"/>
          </p:cNvCxnSpPr>
          <p:nvPr/>
        </p:nvCxnSpPr>
        <p:spPr>
          <a:xfrm>
            <a:off x="4572000" y="2695150"/>
            <a:ext cx="0" cy="219900"/>
          </a:xfrm>
          <a:prstGeom prst="straightConnector1">
            <a:avLst/>
          </a:prstGeom>
          <a:noFill/>
          <a:ln w="9525" cap="flat" cmpd="sng">
            <a:solidFill>
              <a:srgbClr val="FFFFFF"/>
            </a:solidFill>
            <a:prstDash val="solid"/>
            <a:round/>
            <a:headEnd type="none" w="med" len="med"/>
            <a:tailEnd type="none" w="med" len="med"/>
          </a:ln>
        </p:spPr>
      </p:cxnSp>
      <p:cxnSp>
        <p:nvCxnSpPr>
          <p:cNvPr id="620" name="Google Shape;620;p31"/>
          <p:cNvCxnSpPr>
            <a:stCxn id="611" idx="5"/>
            <a:endCxn id="616" idx="1"/>
          </p:cNvCxnSpPr>
          <p:nvPr/>
        </p:nvCxnSpPr>
        <p:spPr>
          <a:xfrm rot="-5400000" flipH="1">
            <a:off x="5739628" y="1863809"/>
            <a:ext cx="466800" cy="1689000"/>
          </a:xfrm>
          <a:prstGeom prst="curvedConnector3">
            <a:avLst>
              <a:gd name="adj1" fmla="val 50105"/>
            </a:avLst>
          </a:prstGeom>
          <a:noFill/>
          <a:ln w="9525" cap="flat" cmpd="sng">
            <a:solidFill>
              <a:srgbClr val="FFFFFF"/>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1"/>
                                        </p:tgtEl>
                                        <p:attrNameLst>
                                          <p:attrName>style.visibility</p:attrName>
                                        </p:attrNameLst>
                                      </p:cBhvr>
                                      <p:to>
                                        <p:strVal val="visible"/>
                                      </p:to>
                                    </p:set>
                                    <p:animEffect transition="in" filter="fade">
                                      <p:cBhvr>
                                        <p:cTn id="7" dur="1000"/>
                                        <p:tgtEl>
                                          <p:spTgt spid="6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18"/>
                                        </p:tgtEl>
                                        <p:attrNameLst>
                                          <p:attrName>style.visibility</p:attrName>
                                        </p:attrNameLst>
                                      </p:cBhvr>
                                      <p:to>
                                        <p:strVal val="visible"/>
                                      </p:to>
                                    </p:set>
                                    <p:animEffect transition="in" filter="fade">
                                      <p:cBhvr>
                                        <p:cTn id="11" dur="1000"/>
                                        <p:tgtEl>
                                          <p:spTgt spid="618"/>
                                        </p:tgtEl>
                                      </p:cBhvr>
                                    </p:animEffect>
                                  </p:childTnLst>
                                </p:cTn>
                              </p:par>
                              <p:par>
                                <p:cTn id="12" presetID="10" presetClass="entr" presetSubtype="0" fill="hold" nodeType="withEffect">
                                  <p:stCondLst>
                                    <p:cond delay="0"/>
                                  </p:stCondLst>
                                  <p:childTnLst>
                                    <p:set>
                                      <p:cBhvr>
                                        <p:cTn id="13" dur="1" fill="hold">
                                          <p:stCondLst>
                                            <p:cond delay="0"/>
                                          </p:stCondLst>
                                        </p:cTn>
                                        <p:tgtEl>
                                          <p:spTgt spid="612"/>
                                        </p:tgtEl>
                                        <p:attrNameLst>
                                          <p:attrName>style.visibility</p:attrName>
                                        </p:attrNameLst>
                                      </p:cBhvr>
                                      <p:to>
                                        <p:strVal val="visible"/>
                                      </p:to>
                                    </p:set>
                                    <p:animEffect transition="in" filter="fade">
                                      <p:cBhvr>
                                        <p:cTn id="14" dur="1000"/>
                                        <p:tgtEl>
                                          <p:spTgt spid="612"/>
                                        </p:tgtEl>
                                      </p:cBhvr>
                                    </p:animEffect>
                                  </p:childTnLst>
                                </p:cTn>
                              </p:par>
                              <p:par>
                                <p:cTn id="15" presetID="10" presetClass="entr" presetSubtype="0" fill="hold" nodeType="withEffect">
                                  <p:stCondLst>
                                    <p:cond delay="0"/>
                                  </p:stCondLst>
                                  <p:childTnLst>
                                    <p:set>
                                      <p:cBhvr>
                                        <p:cTn id="16" dur="1" fill="hold">
                                          <p:stCondLst>
                                            <p:cond delay="0"/>
                                          </p:stCondLst>
                                        </p:cTn>
                                        <p:tgtEl>
                                          <p:spTgt spid="619"/>
                                        </p:tgtEl>
                                        <p:attrNameLst>
                                          <p:attrName>style.visibility</p:attrName>
                                        </p:attrNameLst>
                                      </p:cBhvr>
                                      <p:to>
                                        <p:strVal val="visible"/>
                                      </p:to>
                                    </p:set>
                                    <p:animEffect transition="in" filter="fade">
                                      <p:cBhvr>
                                        <p:cTn id="17" dur="1000"/>
                                        <p:tgtEl>
                                          <p:spTgt spid="619"/>
                                        </p:tgtEl>
                                      </p:cBhvr>
                                    </p:animEffect>
                                  </p:childTnLst>
                                </p:cTn>
                              </p:par>
                              <p:par>
                                <p:cTn id="18" presetID="10" presetClass="entr" presetSubtype="0" fill="hold" nodeType="withEffect">
                                  <p:stCondLst>
                                    <p:cond delay="0"/>
                                  </p:stCondLst>
                                  <p:childTnLst>
                                    <p:set>
                                      <p:cBhvr>
                                        <p:cTn id="19" dur="1" fill="hold">
                                          <p:stCondLst>
                                            <p:cond delay="0"/>
                                          </p:stCondLst>
                                        </p:cTn>
                                        <p:tgtEl>
                                          <p:spTgt spid="608"/>
                                        </p:tgtEl>
                                        <p:attrNameLst>
                                          <p:attrName>style.visibility</p:attrName>
                                        </p:attrNameLst>
                                      </p:cBhvr>
                                      <p:to>
                                        <p:strVal val="visible"/>
                                      </p:to>
                                    </p:set>
                                    <p:animEffect transition="in" filter="fade">
                                      <p:cBhvr>
                                        <p:cTn id="20" dur="1000"/>
                                        <p:tgtEl>
                                          <p:spTgt spid="608"/>
                                        </p:tgtEl>
                                      </p:cBhvr>
                                    </p:animEffect>
                                  </p:childTnLst>
                                </p:cTn>
                              </p:par>
                              <p:par>
                                <p:cTn id="21" presetID="10" presetClass="entr" presetSubtype="0" fill="hold" nodeType="withEffect">
                                  <p:stCondLst>
                                    <p:cond delay="0"/>
                                  </p:stCondLst>
                                  <p:childTnLst>
                                    <p:set>
                                      <p:cBhvr>
                                        <p:cTn id="22" dur="1" fill="hold">
                                          <p:stCondLst>
                                            <p:cond delay="0"/>
                                          </p:stCondLst>
                                        </p:cTn>
                                        <p:tgtEl>
                                          <p:spTgt spid="620"/>
                                        </p:tgtEl>
                                        <p:attrNameLst>
                                          <p:attrName>style.visibility</p:attrName>
                                        </p:attrNameLst>
                                      </p:cBhvr>
                                      <p:to>
                                        <p:strVal val="visible"/>
                                      </p:to>
                                    </p:set>
                                    <p:animEffect transition="in" filter="fade">
                                      <p:cBhvr>
                                        <p:cTn id="23" dur="1000"/>
                                        <p:tgtEl>
                                          <p:spTgt spid="620"/>
                                        </p:tgtEl>
                                      </p:cBhvr>
                                    </p:animEffect>
                                  </p:childTnLst>
                                </p:cTn>
                              </p:par>
                              <p:par>
                                <p:cTn id="24" presetID="10" presetClass="entr" presetSubtype="0" fill="hold" nodeType="withEffect">
                                  <p:stCondLst>
                                    <p:cond delay="0"/>
                                  </p:stCondLst>
                                  <p:childTnLst>
                                    <p:set>
                                      <p:cBhvr>
                                        <p:cTn id="25" dur="1" fill="hold">
                                          <p:stCondLst>
                                            <p:cond delay="0"/>
                                          </p:stCondLst>
                                        </p:cTn>
                                        <p:tgtEl>
                                          <p:spTgt spid="615"/>
                                        </p:tgtEl>
                                        <p:attrNameLst>
                                          <p:attrName>style.visibility</p:attrName>
                                        </p:attrNameLst>
                                      </p:cBhvr>
                                      <p:to>
                                        <p:strVal val="visible"/>
                                      </p:to>
                                    </p:set>
                                    <p:animEffect transition="in" filter="fade">
                                      <p:cBhvr>
                                        <p:cTn id="26" dur="1000"/>
                                        <p:tgtEl>
                                          <p:spTgt spid="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lin ang="5400012" scaled="0"/>
        </a:gradFill>
        <a:effectLst/>
      </p:bgPr>
    </p:bg>
    <p:spTree>
      <p:nvGrpSpPr>
        <p:cNvPr id="1" name="Shape 283"/>
        <p:cNvGrpSpPr/>
        <p:nvPr/>
      </p:nvGrpSpPr>
      <p:grpSpPr>
        <a:xfrm>
          <a:off x="0" y="0"/>
          <a:ext cx="0" cy="0"/>
          <a:chOff x="0" y="0"/>
          <a:chExt cx="0" cy="0"/>
        </a:xfrm>
      </p:grpSpPr>
      <p:sp>
        <p:nvSpPr>
          <p:cNvPr id="284" name="Google Shape;284;p1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2</a:t>
            </a:fld>
            <a:endParaRPr>
              <a:solidFill>
                <a:srgbClr val="FFFFFF"/>
              </a:solidFill>
            </a:endParaRPr>
          </a:p>
        </p:txBody>
      </p:sp>
      <p:sp>
        <p:nvSpPr>
          <p:cNvPr id="285" name="Google Shape;285;p14"/>
          <p:cNvSpPr txBox="1">
            <a:spLocks noGrp="1"/>
          </p:cNvSpPr>
          <p:nvPr>
            <p:ph type="title" idx="4294967295"/>
          </p:nvPr>
        </p:nvSpPr>
        <p:spPr>
          <a:xfrm>
            <a:off x="1056750" y="184500"/>
            <a:ext cx="7030500" cy="99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Recreational sports leagues are growing throughout the United States</a:t>
            </a:r>
            <a:endParaRPr>
              <a:solidFill>
                <a:schemeClr val="lt1"/>
              </a:solidFill>
            </a:endParaRPr>
          </a:p>
        </p:txBody>
      </p:sp>
      <p:pic>
        <p:nvPicPr>
          <p:cNvPr id="286" name="Google Shape;286;p14"/>
          <p:cNvPicPr preferRelativeResize="0"/>
          <p:nvPr/>
        </p:nvPicPr>
        <p:blipFill>
          <a:blip r:embed="rId3">
            <a:alphaModFix/>
          </a:blip>
          <a:stretch>
            <a:fillRect/>
          </a:stretch>
        </p:blipFill>
        <p:spPr>
          <a:xfrm>
            <a:off x="252025" y="2254650"/>
            <a:ext cx="932249" cy="892550"/>
          </a:xfrm>
          <a:prstGeom prst="rect">
            <a:avLst/>
          </a:prstGeom>
          <a:noFill/>
          <a:ln>
            <a:noFill/>
          </a:ln>
        </p:spPr>
      </p:pic>
      <p:pic>
        <p:nvPicPr>
          <p:cNvPr id="287" name="Google Shape;287;p14"/>
          <p:cNvPicPr preferRelativeResize="0"/>
          <p:nvPr/>
        </p:nvPicPr>
        <p:blipFill>
          <a:blip r:embed="rId3">
            <a:alphaModFix/>
          </a:blip>
          <a:stretch>
            <a:fillRect/>
          </a:stretch>
        </p:blipFill>
        <p:spPr>
          <a:xfrm>
            <a:off x="1184278" y="2254650"/>
            <a:ext cx="932249" cy="892550"/>
          </a:xfrm>
          <a:prstGeom prst="rect">
            <a:avLst/>
          </a:prstGeom>
          <a:noFill/>
          <a:ln>
            <a:noFill/>
          </a:ln>
        </p:spPr>
      </p:pic>
      <p:pic>
        <p:nvPicPr>
          <p:cNvPr id="288" name="Google Shape;288;p14"/>
          <p:cNvPicPr preferRelativeResize="0"/>
          <p:nvPr/>
        </p:nvPicPr>
        <p:blipFill>
          <a:blip r:embed="rId3">
            <a:alphaModFix/>
          </a:blip>
          <a:stretch>
            <a:fillRect/>
          </a:stretch>
        </p:blipFill>
        <p:spPr>
          <a:xfrm>
            <a:off x="2116531" y="2254650"/>
            <a:ext cx="932249" cy="892550"/>
          </a:xfrm>
          <a:prstGeom prst="rect">
            <a:avLst/>
          </a:prstGeom>
          <a:noFill/>
          <a:ln>
            <a:noFill/>
          </a:ln>
        </p:spPr>
      </p:pic>
      <p:pic>
        <p:nvPicPr>
          <p:cNvPr id="289" name="Google Shape;289;p14"/>
          <p:cNvPicPr preferRelativeResize="0"/>
          <p:nvPr/>
        </p:nvPicPr>
        <p:blipFill>
          <a:blip r:embed="rId3">
            <a:alphaModFix/>
          </a:blip>
          <a:stretch>
            <a:fillRect/>
          </a:stretch>
        </p:blipFill>
        <p:spPr>
          <a:xfrm>
            <a:off x="3048784" y="2254650"/>
            <a:ext cx="932249" cy="892550"/>
          </a:xfrm>
          <a:prstGeom prst="rect">
            <a:avLst/>
          </a:prstGeom>
          <a:noFill/>
          <a:ln>
            <a:noFill/>
          </a:ln>
        </p:spPr>
      </p:pic>
      <p:pic>
        <p:nvPicPr>
          <p:cNvPr id="290" name="Google Shape;290;p14"/>
          <p:cNvPicPr preferRelativeResize="0"/>
          <p:nvPr/>
        </p:nvPicPr>
        <p:blipFill>
          <a:blip r:embed="rId3">
            <a:alphaModFix/>
          </a:blip>
          <a:stretch>
            <a:fillRect/>
          </a:stretch>
        </p:blipFill>
        <p:spPr>
          <a:xfrm>
            <a:off x="3981036" y="2254650"/>
            <a:ext cx="932249" cy="892550"/>
          </a:xfrm>
          <a:prstGeom prst="rect">
            <a:avLst/>
          </a:prstGeom>
          <a:noFill/>
          <a:ln>
            <a:noFill/>
          </a:ln>
        </p:spPr>
      </p:pic>
      <p:pic>
        <p:nvPicPr>
          <p:cNvPr id="291" name="Google Shape;291;p14"/>
          <p:cNvPicPr preferRelativeResize="0"/>
          <p:nvPr/>
        </p:nvPicPr>
        <p:blipFill>
          <a:blip r:embed="rId3">
            <a:alphaModFix/>
          </a:blip>
          <a:stretch>
            <a:fillRect/>
          </a:stretch>
        </p:blipFill>
        <p:spPr>
          <a:xfrm>
            <a:off x="252025" y="3189500"/>
            <a:ext cx="932249" cy="892550"/>
          </a:xfrm>
          <a:prstGeom prst="rect">
            <a:avLst/>
          </a:prstGeom>
          <a:noFill/>
          <a:ln>
            <a:noFill/>
          </a:ln>
        </p:spPr>
      </p:pic>
      <p:pic>
        <p:nvPicPr>
          <p:cNvPr id="292" name="Google Shape;292;p14"/>
          <p:cNvPicPr preferRelativeResize="0"/>
          <p:nvPr/>
        </p:nvPicPr>
        <p:blipFill>
          <a:blip r:embed="rId3">
            <a:alphaModFix/>
          </a:blip>
          <a:stretch>
            <a:fillRect/>
          </a:stretch>
        </p:blipFill>
        <p:spPr>
          <a:xfrm>
            <a:off x="1184278" y="3189500"/>
            <a:ext cx="932249" cy="892550"/>
          </a:xfrm>
          <a:prstGeom prst="rect">
            <a:avLst/>
          </a:prstGeom>
          <a:noFill/>
          <a:ln>
            <a:noFill/>
          </a:ln>
        </p:spPr>
      </p:pic>
      <p:pic>
        <p:nvPicPr>
          <p:cNvPr id="293" name="Google Shape;293;p14"/>
          <p:cNvPicPr preferRelativeResize="0"/>
          <p:nvPr/>
        </p:nvPicPr>
        <p:blipFill>
          <a:blip r:embed="rId3">
            <a:alphaModFix/>
          </a:blip>
          <a:stretch>
            <a:fillRect/>
          </a:stretch>
        </p:blipFill>
        <p:spPr>
          <a:xfrm>
            <a:off x="2116531" y="3189500"/>
            <a:ext cx="932249" cy="892550"/>
          </a:xfrm>
          <a:prstGeom prst="rect">
            <a:avLst/>
          </a:prstGeom>
          <a:noFill/>
          <a:ln>
            <a:noFill/>
          </a:ln>
        </p:spPr>
      </p:pic>
      <p:pic>
        <p:nvPicPr>
          <p:cNvPr id="294" name="Google Shape;294;p14"/>
          <p:cNvPicPr preferRelativeResize="0"/>
          <p:nvPr/>
        </p:nvPicPr>
        <p:blipFill>
          <a:blip r:embed="rId3">
            <a:alphaModFix/>
          </a:blip>
          <a:stretch>
            <a:fillRect/>
          </a:stretch>
        </p:blipFill>
        <p:spPr>
          <a:xfrm>
            <a:off x="3048784" y="3189500"/>
            <a:ext cx="932249" cy="892550"/>
          </a:xfrm>
          <a:prstGeom prst="rect">
            <a:avLst/>
          </a:prstGeom>
          <a:noFill/>
          <a:ln>
            <a:noFill/>
          </a:ln>
        </p:spPr>
      </p:pic>
      <p:pic>
        <p:nvPicPr>
          <p:cNvPr id="295" name="Google Shape;295;p14"/>
          <p:cNvPicPr preferRelativeResize="0"/>
          <p:nvPr/>
        </p:nvPicPr>
        <p:blipFill rotWithShape="1">
          <a:blip r:embed="rId3">
            <a:alphaModFix/>
          </a:blip>
          <a:srcRect r="26911"/>
          <a:stretch/>
        </p:blipFill>
        <p:spPr>
          <a:xfrm>
            <a:off x="3981028" y="3189500"/>
            <a:ext cx="681350" cy="892550"/>
          </a:xfrm>
          <a:prstGeom prst="rect">
            <a:avLst/>
          </a:prstGeom>
          <a:noFill/>
          <a:ln>
            <a:noFill/>
          </a:ln>
        </p:spPr>
      </p:pic>
      <p:pic>
        <p:nvPicPr>
          <p:cNvPr id="296" name="Google Shape;296;p14"/>
          <p:cNvPicPr preferRelativeResize="0"/>
          <p:nvPr/>
        </p:nvPicPr>
        <p:blipFill>
          <a:blip r:embed="rId4">
            <a:alphaModFix/>
          </a:blip>
          <a:stretch>
            <a:fillRect/>
          </a:stretch>
        </p:blipFill>
        <p:spPr>
          <a:xfrm>
            <a:off x="252025" y="2254650"/>
            <a:ext cx="932249" cy="892550"/>
          </a:xfrm>
          <a:prstGeom prst="rect">
            <a:avLst/>
          </a:prstGeom>
          <a:noFill/>
          <a:ln>
            <a:noFill/>
          </a:ln>
        </p:spPr>
      </p:pic>
      <p:pic>
        <p:nvPicPr>
          <p:cNvPr id="297" name="Google Shape;297;p14"/>
          <p:cNvPicPr preferRelativeResize="0"/>
          <p:nvPr/>
        </p:nvPicPr>
        <p:blipFill>
          <a:blip r:embed="rId4">
            <a:alphaModFix/>
          </a:blip>
          <a:stretch>
            <a:fillRect/>
          </a:stretch>
        </p:blipFill>
        <p:spPr>
          <a:xfrm>
            <a:off x="1184278" y="2254650"/>
            <a:ext cx="932249" cy="892550"/>
          </a:xfrm>
          <a:prstGeom prst="rect">
            <a:avLst/>
          </a:prstGeom>
          <a:noFill/>
          <a:ln>
            <a:noFill/>
          </a:ln>
        </p:spPr>
      </p:pic>
      <p:pic>
        <p:nvPicPr>
          <p:cNvPr id="298" name="Google Shape;298;p14"/>
          <p:cNvPicPr preferRelativeResize="0"/>
          <p:nvPr/>
        </p:nvPicPr>
        <p:blipFill rotWithShape="1">
          <a:blip r:embed="rId4">
            <a:alphaModFix/>
          </a:blip>
          <a:srcRect r="49326"/>
          <a:stretch/>
        </p:blipFill>
        <p:spPr>
          <a:xfrm>
            <a:off x="2116526" y="2254650"/>
            <a:ext cx="472401" cy="892550"/>
          </a:xfrm>
          <a:prstGeom prst="rect">
            <a:avLst/>
          </a:prstGeom>
          <a:noFill/>
          <a:ln>
            <a:noFill/>
          </a:ln>
        </p:spPr>
      </p:pic>
      <p:sp>
        <p:nvSpPr>
          <p:cNvPr id="299" name="Google Shape;299;p14"/>
          <p:cNvSpPr txBox="1">
            <a:spLocks noGrp="1"/>
          </p:cNvSpPr>
          <p:nvPr>
            <p:ph type="title" idx="4294967295"/>
          </p:nvPr>
        </p:nvSpPr>
        <p:spPr>
          <a:xfrm>
            <a:off x="850738" y="1500850"/>
            <a:ext cx="38604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a:solidFill>
                  <a:schemeClr val="lt1"/>
                </a:solidFill>
              </a:rPr>
              <a:t>= 20 million physically active Americans</a:t>
            </a:r>
            <a:endParaRPr sz="1400">
              <a:solidFill>
                <a:schemeClr val="lt1"/>
              </a:solidFill>
            </a:endParaRPr>
          </a:p>
        </p:txBody>
      </p:sp>
      <p:sp>
        <p:nvSpPr>
          <p:cNvPr id="300" name="Google Shape;300;p14"/>
          <p:cNvSpPr txBox="1">
            <a:spLocks noGrp="1"/>
          </p:cNvSpPr>
          <p:nvPr>
            <p:ph type="title" idx="4294967295"/>
          </p:nvPr>
        </p:nvSpPr>
        <p:spPr>
          <a:xfrm>
            <a:off x="5880500" y="2224500"/>
            <a:ext cx="3256500" cy="71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Sports participants</a:t>
            </a:r>
            <a:endParaRPr sz="1800">
              <a:solidFill>
                <a:schemeClr val="lt1"/>
              </a:solidFill>
            </a:endParaRPr>
          </a:p>
          <a:p>
            <a:pPr marL="0" lvl="0" indent="0" algn="l" rtl="0">
              <a:spcBef>
                <a:spcPts val="0"/>
              </a:spcBef>
              <a:spcAft>
                <a:spcPts val="0"/>
              </a:spcAft>
              <a:buNone/>
            </a:pPr>
            <a:r>
              <a:rPr lang="en" sz="1800">
                <a:solidFill>
                  <a:srgbClr val="1F1F1F"/>
                </a:solidFill>
              </a:rPr>
              <a:t>(216 million)</a:t>
            </a:r>
            <a:endParaRPr sz="1800">
              <a:solidFill>
                <a:srgbClr val="1F1F1F"/>
              </a:solidFill>
            </a:endParaRPr>
          </a:p>
          <a:p>
            <a:pPr marL="0" lvl="0" indent="0" algn="l" rtl="0">
              <a:spcBef>
                <a:spcPts val="0"/>
              </a:spcBef>
              <a:spcAft>
                <a:spcPts val="0"/>
              </a:spcAft>
              <a:buNone/>
            </a:pPr>
            <a:endParaRPr sz="1800">
              <a:solidFill>
                <a:schemeClr val="lt1"/>
              </a:solidFill>
            </a:endParaRPr>
          </a:p>
          <a:p>
            <a:pPr marL="0" lvl="0" indent="0" algn="l" rtl="0">
              <a:spcBef>
                <a:spcPts val="0"/>
              </a:spcBef>
              <a:spcAft>
                <a:spcPts val="0"/>
              </a:spcAft>
              <a:buNone/>
            </a:pPr>
            <a:endParaRPr sz="1800">
              <a:solidFill>
                <a:srgbClr val="CC0000"/>
              </a:solidFill>
            </a:endParaRPr>
          </a:p>
        </p:txBody>
      </p:sp>
      <p:pic>
        <p:nvPicPr>
          <p:cNvPr id="301" name="Google Shape;301;p14"/>
          <p:cNvPicPr preferRelativeResize="0"/>
          <p:nvPr/>
        </p:nvPicPr>
        <p:blipFill>
          <a:blip r:embed="rId3">
            <a:alphaModFix/>
          </a:blip>
          <a:stretch>
            <a:fillRect/>
          </a:stretch>
        </p:blipFill>
        <p:spPr>
          <a:xfrm>
            <a:off x="454163" y="1401521"/>
            <a:ext cx="618601" cy="592250"/>
          </a:xfrm>
          <a:prstGeom prst="rect">
            <a:avLst/>
          </a:prstGeom>
          <a:noFill/>
          <a:ln>
            <a:noFill/>
          </a:ln>
        </p:spPr>
      </p:pic>
      <p:sp>
        <p:nvSpPr>
          <p:cNvPr id="302" name="Google Shape;302;p14"/>
          <p:cNvSpPr/>
          <p:nvPr/>
        </p:nvSpPr>
        <p:spPr>
          <a:xfrm>
            <a:off x="5458700" y="2346950"/>
            <a:ext cx="421800" cy="592200"/>
          </a:xfrm>
          <a:prstGeom prst="rect">
            <a:avLst/>
          </a:prstGeom>
          <a:solidFill>
            <a:srgbClr val="1F1F1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a:off x="5458700" y="3189500"/>
            <a:ext cx="421800" cy="549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0000"/>
              </a:solidFill>
            </a:endParaRPr>
          </a:p>
        </p:txBody>
      </p:sp>
      <p:sp>
        <p:nvSpPr>
          <p:cNvPr id="304" name="Google Shape;304;p14"/>
          <p:cNvSpPr txBox="1">
            <a:spLocks noGrp="1"/>
          </p:cNvSpPr>
          <p:nvPr>
            <p:ph type="title" idx="4294967295"/>
          </p:nvPr>
        </p:nvSpPr>
        <p:spPr>
          <a:xfrm>
            <a:off x="5880500" y="3107150"/>
            <a:ext cx="3256500" cy="71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Team sports participants</a:t>
            </a:r>
            <a:endParaRPr sz="1800">
              <a:solidFill>
                <a:schemeClr val="lt1"/>
              </a:solidFill>
            </a:endParaRPr>
          </a:p>
          <a:p>
            <a:pPr marL="0" lvl="0" indent="0" algn="l" rtl="0">
              <a:spcBef>
                <a:spcPts val="0"/>
              </a:spcBef>
              <a:spcAft>
                <a:spcPts val="0"/>
              </a:spcAft>
              <a:buNone/>
            </a:pPr>
            <a:r>
              <a:rPr lang="en" sz="1800">
                <a:solidFill>
                  <a:srgbClr val="990000"/>
                </a:solidFill>
              </a:rPr>
              <a:t>(50 million)</a:t>
            </a:r>
            <a:endParaRPr sz="1800">
              <a:solidFill>
                <a:srgbClr val="990000"/>
              </a:solidFill>
            </a:endParaRPr>
          </a:p>
          <a:p>
            <a:pPr marL="0" lvl="0" indent="0" algn="l" rtl="0">
              <a:spcBef>
                <a:spcPts val="0"/>
              </a:spcBef>
              <a:spcAft>
                <a:spcPts val="0"/>
              </a:spcAft>
              <a:buNone/>
            </a:pPr>
            <a:endParaRPr sz="1800">
              <a:solidFill>
                <a:schemeClr val="lt1"/>
              </a:solidFill>
            </a:endParaRPr>
          </a:p>
          <a:p>
            <a:pPr marL="0" lvl="0" indent="0" algn="l" rtl="0">
              <a:spcBef>
                <a:spcPts val="0"/>
              </a:spcBef>
              <a:spcAft>
                <a:spcPts val="0"/>
              </a:spcAft>
              <a:buNone/>
            </a:pPr>
            <a:endParaRPr sz="1800">
              <a:solidFill>
                <a:srgbClr val="CC0000"/>
              </a:solidFill>
            </a:endParaRPr>
          </a:p>
        </p:txBody>
      </p:sp>
      <p:sp>
        <p:nvSpPr>
          <p:cNvPr id="305" name="Google Shape;305;p14"/>
          <p:cNvSpPr txBox="1">
            <a:spLocks noGrp="1"/>
          </p:cNvSpPr>
          <p:nvPr>
            <p:ph type="title" idx="4294967295"/>
          </p:nvPr>
        </p:nvSpPr>
        <p:spPr>
          <a:xfrm>
            <a:off x="252025" y="4218050"/>
            <a:ext cx="3256500" cy="71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1"/>
                </a:solidFill>
              </a:rPr>
              <a:t>Physical Activity Council, 2017</a:t>
            </a:r>
            <a:endParaRPr sz="1200">
              <a:solidFill>
                <a:srgbClr val="1F1F1F"/>
              </a:solidFill>
            </a:endParaRPr>
          </a:p>
          <a:p>
            <a:pPr marL="0" lvl="0" indent="0" algn="l" rtl="0">
              <a:spcBef>
                <a:spcPts val="0"/>
              </a:spcBef>
              <a:spcAft>
                <a:spcPts val="0"/>
              </a:spcAft>
              <a:buNone/>
            </a:pPr>
            <a:endParaRPr sz="1800">
              <a:solidFill>
                <a:schemeClr val="lt1"/>
              </a:solidFill>
            </a:endParaRPr>
          </a:p>
          <a:p>
            <a:pPr marL="0" lvl="0" indent="0" algn="l" rtl="0">
              <a:spcBef>
                <a:spcPts val="0"/>
              </a:spcBef>
              <a:spcAft>
                <a:spcPts val="0"/>
              </a:spcAft>
              <a:buNone/>
            </a:pPr>
            <a:endParaRPr sz="1800">
              <a:solidFill>
                <a:srgbClr val="CC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animEffect transition="in" filter="fade">
                                      <p:cBhvr>
                                        <p:cTn id="7" dur="1000"/>
                                        <p:tgtEl>
                                          <p:spTgt spid="299"/>
                                        </p:tgtEl>
                                      </p:cBhvr>
                                    </p:animEffect>
                                  </p:childTnLst>
                                </p:cTn>
                              </p:par>
                              <p:par>
                                <p:cTn id="8" presetID="10" presetClass="entr" presetSubtype="0" fill="hold" nodeType="withEffect">
                                  <p:stCondLst>
                                    <p:cond delay="0"/>
                                  </p:stCondLst>
                                  <p:childTnLst>
                                    <p:set>
                                      <p:cBhvr>
                                        <p:cTn id="9" dur="1" fill="hold">
                                          <p:stCondLst>
                                            <p:cond delay="0"/>
                                          </p:stCondLst>
                                        </p:cTn>
                                        <p:tgtEl>
                                          <p:spTgt spid="301"/>
                                        </p:tgtEl>
                                        <p:attrNameLst>
                                          <p:attrName>style.visibility</p:attrName>
                                        </p:attrNameLst>
                                      </p:cBhvr>
                                      <p:to>
                                        <p:strVal val="visible"/>
                                      </p:to>
                                    </p:set>
                                    <p:animEffect transition="in" filter="fade">
                                      <p:cBhvr>
                                        <p:cTn id="10" dur="1000"/>
                                        <p:tgtEl>
                                          <p:spTgt spid="301"/>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86"/>
                                        </p:tgtEl>
                                        <p:attrNameLst>
                                          <p:attrName>style.visibility</p:attrName>
                                        </p:attrNameLst>
                                      </p:cBhvr>
                                      <p:to>
                                        <p:strVal val="visible"/>
                                      </p:to>
                                    </p:set>
                                    <p:animEffect transition="in" filter="fade">
                                      <p:cBhvr>
                                        <p:cTn id="14" dur="200"/>
                                        <p:tgtEl>
                                          <p:spTgt spid="286"/>
                                        </p:tgtEl>
                                      </p:cBhvr>
                                    </p:animEffect>
                                  </p:childTnLst>
                                </p:cTn>
                              </p:par>
                            </p:childTnLst>
                          </p:cTn>
                        </p:par>
                        <p:par>
                          <p:cTn id="15" fill="hold">
                            <p:stCondLst>
                              <p:cond delay="1200"/>
                            </p:stCondLst>
                            <p:childTnLst>
                              <p:par>
                                <p:cTn id="16" presetID="10" presetClass="entr" presetSubtype="0" fill="hold" nodeType="after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200"/>
                                        <p:tgtEl>
                                          <p:spTgt spid="287"/>
                                        </p:tgtEl>
                                      </p:cBhvr>
                                    </p:animEffect>
                                  </p:childTnLst>
                                </p:cTn>
                              </p:par>
                            </p:childTnLst>
                          </p:cTn>
                        </p:par>
                        <p:par>
                          <p:cTn id="19" fill="hold">
                            <p:stCondLst>
                              <p:cond delay="1400"/>
                            </p:stCondLst>
                            <p:childTnLst>
                              <p:par>
                                <p:cTn id="20" presetID="10" presetClass="entr" presetSubtype="0" fill="hold" nodeType="afterEffect">
                                  <p:stCondLst>
                                    <p:cond delay="0"/>
                                  </p:stCondLst>
                                  <p:childTnLst>
                                    <p:set>
                                      <p:cBhvr>
                                        <p:cTn id="21" dur="1" fill="hold">
                                          <p:stCondLst>
                                            <p:cond delay="0"/>
                                          </p:stCondLst>
                                        </p:cTn>
                                        <p:tgtEl>
                                          <p:spTgt spid="288"/>
                                        </p:tgtEl>
                                        <p:attrNameLst>
                                          <p:attrName>style.visibility</p:attrName>
                                        </p:attrNameLst>
                                      </p:cBhvr>
                                      <p:to>
                                        <p:strVal val="visible"/>
                                      </p:to>
                                    </p:set>
                                    <p:animEffect transition="in" filter="fade">
                                      <p:cBhvr>
                                        <p:cTn id="22" dur="200"/>
                                        <p:tgtEl>
                                          <p:spTgt spid="288"/>
                                        </p:tgtEl>
                                      </p:cBhvr>
                                    </p:animEffect>
                                  </p:childTnLst>
                                </p:cTn>
                              </p:par>
                            </p:childTnLst>
                          </p:cTn>
                        </p:par>
                        <p:par>
                          <p:cTn id="23" fill="hold">
                            <p:stCondLst>
                              <p:cond delay="1600"/>
                            </p:stCondLst>
                            <p:childTnLst>
                              <p:par>
                                <p:cTn id="24" presetID="10" presetClass="entr" presetSubtype="0" fill="hold" nodeType="afterEffect">
                                  <p:stCondLst>
                                    <p:cond delay="0"/>
                                  </p:stCondLst>
                                  <p:childTnLst>
                                    <p:set>
                                      <p:cBhvr>
                                        <p:cTn id="25" dur="1" fill="hold">
                                          <p:stCondLst>
                                            <p:cond delay="0"/>
                                          </p:stCondLst>
                                        </p:cTn>
                                        <p:tgtEl>
                                          <p:spTgt spid="289"/>
                                        </p:tgtEl>
                                        <p:attrNameLst>
                                          <p:attrName>style.visibility</p:attrName>
                                        </p:attrNameLst>
                                      </p:cBhvr>
                                      <p:to>
                                        <p:strVal val="visible"/>
                                      </p:to>
                                    </p:set>
                                    <p:animEffect transition="in" filter="fade">
                                      <p:cBhvr>
                                        <p:cTn id="26" dur="200"/>
                                        <p:tgtEl>
                                          <p:spTgt spid="289"/>
                                        </p:tgtEl>
                                      </p:cBhvr>
                                    </p:animEffect>
                                  </p:childTnLst>
                                </p:cTn>
                              </p:par>
                            </p:childTnLst>
                          </p:cTn>
                        </p:par>
                        <p:par>
                          <p:cTn id="27" fill="hold">
                            <p:stCondLst>
                              <p:cond delay="1800"/>
                            </p:stCondLst>
                            <p:childTnLst>
                              <p:par>
                                <p:cTn id="28" presetID="10" presetClass="entr" presetSubtype="0" fill="hold" nodeType="afterEffect">
                                  <p:stCondLst>
                                    <p:cond delay="0"/>
                                  </p:stCondLst>
                                  <p:childTnLst>
                                    <p:set>
                                      <p:cBhvr>
                                        <p:cTn id="29" dur="1" fill="hold">
                                          <p:stCondLst>
                                            <p:cond delay="0"/>
                                          </p:stCondLst>
                                        </p:cTn>
                                        <p:tgtEl>
                                          <p:spTgt spid="290"/>
                                        </p:tgtEl>
                                        <p:attrNameLst>
                                          <p:attrName>style.visibility</p:attrName>
                                        </p:attrNameLst>
                                      </p:cBhvr>
                                      <p:to>
                                        <p:strVal val="visible"/>
                                      </p:to>
                                    </p:set>
                                    <p:animEffect transition="in" filter="fade">
                                      <p:cBhvr>
                                        <p:cTn id="30" dur="200"/>
                                        <p:tgtEl>
                                          <p:spTgt spid="290"/>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291"/>
                                        </p:tgtEl>
                                        <p:attrNameLst>
                                          <p:attrName>style.visibility</p:attrName>
                                        </p:attrNameLst>
                                      </p:cBhvr>
                                      <p:to>
                                        <p:strVal val="visible"/>
                                      </p:to>
                                    </p:set>
                                    <p:animEffect transition="in" filter="fade">
                                      <p:cBhvr>
                                        <p:cTn id="34" dur="200"/>
                                        <p:tgtEl>
                                          <p:spTgt spid="291"/>
                                        </p:tgtEl>
                                      </p:cBhvr>
                                    </p:animEffect>
                                  </p:childTnLst>
                                </p:cTn>
                              </p:par>
                            </p:childTnLst>
                          </p:cTn>
                        </p:par>
                        <p:par>
                          <p:cTn id="35" fill="hold">
                            <p:stCondLst>
                              <p:cond delay="2200"/>
                            </p:stCondLst>
                            <p:childTnLst>
                              <p:par>
                                <p:cTn id="36" presetID="10" presetClass="entr" presetSubtype="0" fill="hold" nodeType="afterEffect">
                                  <p:stCondLst>
                                    <p:cond delay="0"/>
                                  </p:stCondLst>
                                  <p:childTnLst>
                                    <p:set>
                                      <p:cBhvr>
                                        <p:cTn id="37" dur="1" fill="hold">
                                          <p:stCondLst>
                                            <p:cond delay="0"/>
                                          </p:stCondLst>
                                        </p:cTn>
                                        <p:tgtEl>
                                          <p:spTgt spid="292"/>
                                        </p:tgtEl>
                                        <p:attrNameLst>
                                          <p:attrName>style.visibility</p:attrName>
                                        </p:attrNameLst>
                                      </p:cBhvr>
                                      <p:to>
                                        <p:strVal val="visible"/>
                                      </p:to>
                                    </p:set>
                                    <p:animEffect transition="in" filter="fade">
                                      <p:cBhvr>
                                        <p:cTn id="38" dur="200"/>
                                        <p:tgtEl>
                                          <p:spTgt spid="292"/>
                                        </p:tgtEl>
                                      </p:cBhvr>
                                    </p:animEffect>
                                  </p:childTnLst>
                                </p:cTn>
                              </p:par>
                            </p:childTnLst>
                          </p:cTn>
                        </p:par>
                        <p:par>
                          <p:cTn id="39" fill="hold">
                            <p:stCondLst>
                              <p:cond delay="2400"/>
                            </p:stCondLst>
                            <p:childTnLst>
                              <p:par>
                                <p:cTn id="40" presetID="10" presetClass="entr" presetSubtype="0" fill="hold" nodeType="afterEffect">
                                  <p:stCondLst>
                                    <p:cond delay="0"/>
                                  </p:stCondLst>
                                  <p:childTnLst>
                                    <p:set>
                                      <p:cBhvr>
                                        <p:cTn id="41" dur="1" fill="hold">
                                          <p:stCondLst>
                                            <p:cond delay="0"/>
                                          </p:stCondLst>
                                        </p:cTn>
                                        <p:tgtEl>
                                          <p:spTgt spid="293"/>
                                        </p:tgtEl>
                                        <p:attrNameLst>
                                          <p:attrName>style.visibility</p:attrName>
                                        </p:attrNameLst>
                                      </p:cBhvr>
                                      <p:to>
                                        <p:strVal val="visible"/>
                                      </p:to>
                                    </p:set>
                                    <p:animEffect transition="in" filter="fade">
                                      <p:cBhvr>
                                        <p:cTn id="42" dur="200"/>
                                        <p:tgtEl>
                                          <p:spTgt spid="293"/>
                                        </p:tgtEl>
                                      </p:cBhvr>
                                    </p:animEffect>
                                  </p:childTnLst>
                                </p:cTn>
                              </p:par>
                            </p:childTnLst>
                          </p:cTn>
                        </p:par>
                        <p:par>
                          <p:cTn id="43" fill="hold">
                            <p:stCondLst>
                              <p:cond delay="2600"/>
                            </p:stCondLst>
                            <p:childTnLst>
                              <p:par>
                                <p:cTn id="44" presetID="10" presetClass="entr" presetSubtype="0" fill="hold" nodeType="afterEffect">
                                  <p:stCondLst>
                                    <p:cond delay="0"/>
                                  </p:stCondLst>
                                  <p:childTnLst>
                                    <p:set>
                                      <p:cBhvr>
                                        <p:cTn id="45" dur="1" fill="hold">
                                          <p:stCondLst>
                                            <p:cond delay="0"/>
                                          </p:stCondLst>
                                        </p:cTn>
                                        <p:tgtEl>
                                          <p:spTgt spid="294"/>
                                        </p:tgtEl>
                                        <p:attrNameLst>
                                          <p:attrName>style.visibility</p:attrName>
                                        </p:attrNameLst>
                                      </p:cBhvr>
                                      <p:to>
                                        <p:strVal val="visible"/>
                                      </p:to>
                                    </p:set>
                                    <p:animEffect transition="in" filter="fade">
                                      <p:cBhvr>
                                        <p:cTn id="46" dur="200"/>
                                        <p:tgtEl>
                                          <p:spTgt spid="294"/>
                                        </p:tgtEl>
                                      </p:cBhvr>
                                    </p:animEffect>
                                  </p:childTnLst>
                                </p:cTn>
                              </p:par>
                            </p:childTnLst>
                          </p:cTn>
                        </p:par>
                        <p:par>
                          <p:cTn id="47" fill="hold">
                            <p:stCondLst>
                              <p:cond delay="2800"/>
                            </p:stCondLst>
                            <p:childTnLst>
                              <p:par>
                                <p:cTn id="48" presetID="10" presetClass="entr" presetSubtype="0" fill="hold" nodeType="afterEffect">
                                  <p:stCondLst>
                                    <p:cond delay="0"/>
                                  </p:stCondLst>
                                  <p:childTnLst>
                                    <p:set>
                                      <p:cBhvr>
                                        <p:cTn id="49" dur="1" fill="hold">
                                          <p:stCondLst>
                                            <p:cond delay="0"/>
                                          </p:stCondLst>
                                        </p:cTn>
                                        <p:tgtEl>
                                          <p:spTgt spid="295"/>
                                        </p:tgtEl>
                                        <p:attrNameLst>
                                          <p:attrName>style.visibility</p:attrName>
                                        </p:attrNameLst>
                                      </p:cBhvr>
                                      <p:to>
                                        <p:strVal val="visible"/>
                                      </p:to>
                                    </p:set>
                                    <p:animEffect transition="in" filter="fade">
                                      <p:cBhvr>
                                        <p:cTn id="50" dur="200"/>
                                        <p:tgtEl>
                                          <p:spTgt spid="295"/>
                                        </p:tgtEl>
                                      </p:cBhvr>
                                    </p:animEffect>
                                  </p:childTnLst>
                                </p:cTn>
                              </p:par>
                              <p:par>
                                <p:cTn id="51" presetID="10" presetClass="entr" presetSubtype="0" fill="hold" nodeType="withEffect">
                                  <p:stCondLst>
                                    <p:cond delay="0"/>
                                  </p:stCondLst>
                                  <p:childTnLst>
                                    <p:set>
                                      <p:cBhvr>
                                        <p:cTn id="52" dur="1" fill="hold">
                                          <p:stCondLst>
                                            <p:cond delay="0"/>
                                          </p:stCondLst>
                                        </p:cTn>
                                        <p:tgtEl>
                                          <p:spTgt spid="302"/>
                                        </p:tgtEl>
                                        <p:attrNameLst>
                                          <p:attrName>style.visibility</p:attrName>
                                        </p:attrNameLst>
                                      </p:cBhvr>
                                      <p:to>
                                        <p:strVal val="visible"/>
                                      </p:to>
                                    </p:set>
                                    <p:animEffect transition="in" filter="fade">
                                      <p:cBhvr>
                                        <p:cTn id="53" dur="1000"/>
                                        <p:tgtEl>
                                          <p:spTgt spid="302"/>
                                        </p:tgtEl>
                                      </p:cBhvr>
                                    </p:animEffect>
                                  </p:childTnLst>
                                </p:cTn>
                              </p:par>
                              <p:par>
                                <p:cTn id="54" presetID="10" presetClass="entr" presetSubtype="0" fill="hold" nodeType="withEffect">
                                  <p:stCondLst>
                                    <p:cond delay="0"/>
                                  </p:stCondLst>
                                  <p:childTnLst>
                                    <p:set>
                                      <p:cBhvr>
                                        <p:cTn id="55" dur="1" fill="hold">
                                          <p:stCondLst>
                                            <p:cond delay="0"/>
                                          </p:stCondLst>
                                        </p:cTn>
                                        <p:tgtEl>
                                          <p:spTgt spid="305"/>
                                        </p:tgtEl>
                                        <p:attrNameLst>
                                          <p:attrName>style.visibility</p:attrName>
                                        </p:attrNameLst>
                                      </p:cBhvr>
                                      <p:to>
                                        <p:strVal val="visible"/>
                                      </p:to>
                                    </p:set>
                                    <p:animEffect transition="in" filter="fade">
                                      <p:cBhvr>
                                        <p:cTn id="56" dur="1000"/>
                                        <p:tgtEl>
                                          <p:spTgt spid="305"/>
                                        </p:tgtEl>
                                      </p:cBhvr>
                                    </p:animEffect>
                                  </p:childTnLst>
                                </p:cTn>
                              </p:par>
                              <p:par>
                                <p:cTn id="57" presetID="10" presetClass="entr" presetSubtype="0" fill="hold" nodeType="withEffect">
                                  <p:stCondLst>
                                    <p:cond delay="0"/>
                                  </p:stCondLst>
                                  <p:childTnLst>
                                    <p:set>
                                      <p:cBhvr>
                                        <p:cTn id="58" dur="1" fill="hold">
                                          <p:stCondLst>
                                            <p:cond delay="0"/>
                                          </p:stCondLst>
                                        </p:cTn>
                                        <p:tgtEl>
                                          <p:spTgt spid="300"/>
                                        </p:tgtEl>
                                        <p:attrNameLst>
                                          <p:attrName>style.visibility</p:attrName>
                                        </p:attrNameLst>
                                      </p:cBhvr>
                                      <p:to>
                                        <p:strVal val="visible"/>
                                      </p:to>
                                    </p:set>
                                    <p:animEffect transition="in" filter="fade">
                                      <p:cBhvr>
                                        <p:cTn id="59" dur="1000"/>
                                        <p:tgtEl>
                                          <p:spTgt spid="30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96"/>
                                        </p:tgtEl>
                                        <p:attrNameLst>
                                          <p:attrName>style.visibility</p:attrName>
                                        </p:attrNameLst>
                                      </p:cBhvr>
                                      <p:to>
                                        <p:strVal val="visible"/>
                                      </p:to>
                                    </p:set>
                                    <p:animEffect transition="in" filter="fade">
                                      <p:cBhvr>
                                        <p:cTn id="64" dur="1000"/>
                                        <p:tgtEl>
                                          <p:spTgt spid="296"/>
                                        </p:tgtEl>
                                      </p:cBhvr>
                                    </p:animEffect>
                                  </p:childTnLst>
                                </p:cTn>
                              </p:par>
                              <p:par>
                                <p:cTn id="65" presetID="10" presetClass="entr" presetSubtype="0" fill="hold" nodeType="withEffect">
                                  <p:stCondLst>
                                    <p:cond delay="0"/>
                                  </p:stCondLst>
                                  <p:childTnLst>
                                    <p:set>
                                      <p:cBhvr>
                                        <p:cTn id="66" dur="1" fill="hold">
                                          <p:stCondLst>
                                            <p:cond delay="0"/>
                                          </p:stCondLst>
                                        </p:cTn>
                                        <p:tgtEl>
                                          <p:spTgt spid="297"/>
                                        </p:tgtEl>
                                        <p:attrNameLst>
                                          <p:attrName>style.visibility</p:attrName>
                                        </p:attrNameLst>
                                      </p:cBhvr>
                                      <p:to>
                                        <p:strVal val="visible"/>
                                      </p:to>
                                    </p:set>
                                    <p:animEffect transition="in" filter="fade">
                                      <p:cBhvr>
                                        <p:cTn id="67" dur="1000"/>
                                        <p:tgtEl>
                                          <p:spTgt spid="297"/>
                                        </p:tgtEl>
                                      </p:cBhvr>
                                    </p:animEffect>
                                  </p:childTnLst>
                                </p:cTn>
                              </p:par>
                              <p:par>
                                <p:cTn id="68" presetID="10" presetClass="entr" presetSubtype="0" fill="hold" nodeType="withEffect">
                                  <p:stCondLst>
                                    <p:cond delay="0"/>
                                  </p:stCondLst>
                                  <p:childTnLst>
                                    <p:set>
                                      <p:cBhvr>
                                        <p:cTn id="69" dur="1" fill="hold">
                                          <p:stCondLst>
                                            <p:cond delay="0"/>
                                          </p:stCondLst>
                                        </p:cTn>
                                        <p:tgtEl>
                                          <p:spTgt spid="298"/>
                                        </p:tgtEl>
                                        <p:attrNameLst>
                                          <p:attrName>style.visibility</p:attrName>
                                        </p:attrNameLst>
                                      </p:cBhvr>
                                      <p:to>
                                        <p:strVal val="visible"/>
                                      </p:to>
                                    </p:set>
                                    <p:animEffect transition="in" filter="fade">
                                      <p:cBhvr>
                                        <p:cTn id="70" dur="1000"/>
                                        <p:tgtEl>
                                          <p:spTgt spid="298"/>
                                        </p:tgtEl>
                                      </p:cBhvr>
                                    </p:animEffect>
                                  </p:childTnLst>
                                </p:cTn>
                              </p:par>
                              <p:par>
                                <p:cTn id="71" presetID="10" presetClass="entr" presetSubtype="0" fill="hold" nodeType="withEffect">
                                  <p:stCondLst>
                                    <p:cond delay="0"/>
                                  </p:stCondLst>
                                  <p:childTnLst>
                                    <p:set>
                                      <p:cBhvr>
                                        <p:cTn id="72" dur="1" fill="hold">
                                          <p:stCondLst>
                                            <p:cond delay="0"/>
                                          </p:stCondLst>
                                        </p:cTn>
                                        <p:tgtEl>
                                          <p:spTgt spid="303"/>
                                        </p:tgtEl>
                                        <p:attrNameLst>
                                          <p:attrName>style.visibility</p:attrName>
                                        </p:attrNameLst>
                                      </p:cBhvr>
                                      <p:to>
                                        <p:strVal val="visible"/>
                                      </p:to>
                                    </p:set>
                                    <p:animEffect transition="in" filter="fade">
                                      <p:cBhvr>
                                        <p:cTn id="73" dur="1000"/>
                                        <p:tgtEl>
                                          <p:spTgt spid="303"/>
                                        </p:tgtEl>
                                      </p:cBhvr>
                                    </p:animEffect>
                                  </p:childTnLst>
                                </p:cTn>
                              </p:par>
                              <p:par>
                                <p:cTn id="74" presetID="10" presetClass="entr" presetSubtype="0" fill="hold" nodeType="withEffect">
                                  <p:stCondLst>
                                    <p:cond delay="0"/>
                                  </p:stCondLst>
                                  <p:childTnLst>
                                    <p:set>
                                      <p:cBhvr>
                                        <p:cTn id="75" dur="1" fill="hold">
                                          <p:stCondLst>
                                            <p:cond delay="0"/>
                                          </p:stCondLst>
                                        </p:cTn>
                                        <p:tgtEl>
                                          <p:spTgt spid="304"/>
                                        </p:tgtEl>
                                        <p:attrNameLst>
                                          <p:attrName>style.visibility</p:attrName>
                                        </p:attrNameLst>
                                      </p:cBhvr>
                                      <p:to>
                                        <p:strVal val="visible"/>
                                      </p:to>
                                    </p:set>
                                    <p:animEffect transition="in" filter="fade">
                                      <p:cBhvr>
                                        <p:cTn id="76" dur="10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lin ang="5400012" scaled="0"/>
        </a:gradFill>
        <a:effectLst/>
      </p:bgPr>
    </p:bg>
    <p:spTree>
      <p:nvGrpSpPr>
        <p:cNvPr id="1" name="Shape 624"/>
        <p:cNvGrpSpPr/>
        <p:nvPr/>
      </p:nvGrpSpPr>
      <p:grpSpPr>
        <a:xfrm>
          <a:off x="0" y="0"/>
          <a:ext cx="0" cy="0"/>
          <a:chOff x="0" y="0"/>
          <a:chExt cx="0" cy="0"/>
        </a:xfrm>
      </p:grpSpPr>
      <p:sp>
        <p:nvSpPr>
          <p:cNvPr id="625" name="Google Shape;625;p32"/>
          <p:cNvSpPr txBox="1">
            <a:spLocks noGrp="1"/>
          </p:cNvSpPr>
          <p:nvPr>
            <p:ph type="title" idx="4294967295"/>
          </p:nvPr>
        </p:nvSpPr>
        <p:spPr>
          <a:xfrm>
            <a:off x="1231200" y="137550"/>
            <a:ext cx="6681600" cy="117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FFFFFF"/>
                </a:solidFill>
              </a:rPr>
              <a:t>Writers can prepare to write a training manual in three steps</a:t>
            </a:r>
            <a:endParaRPr sz="3000">
              <a:solidFill>
                <a:srgbClr val="FFFFFF"/>
              </a:solidFill>
            </a:endParaRPr>
          </a:p>
        </p:txBody>
      </p:sp>
      <p:sp>
        <p:nvSpPr>
          <p:cNvPr id="626" name="Google Shape;626;p3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20</a:t>
            </a:fld>
            <a:endParaRPr>
              <a:solidFill>
                <a:srgbClr val="FFFFFF"/>
              </a:solidFill>
            </a:endParaRPr>
          </a:p>
        </p:txBody>
      </p:sp>
      <p:grpSp>
        <p:nvGrpSpPr>
          <p:cNvPr id="627" name="Google Shape;627;p32"/>
          <p:cNvGrpSpPr/>
          <p:nvPr/>
        </p:nvGrpSpPr>
        <p:grpSpPr>
          <a:xfrm>
            <a:off x="-354752" y="3517712"/>
            <a:ext cx="8436932" cy="845553"/>
            <a:chOff x="710674" y="1323164"/>
            <a:chExt cx="7300911" cy="731700"/>
          </a:xfrm>
        </p:grpSpPr>
        <p:sp>
          <p:nvSpPr>
            <p:cNvPr id="628" name="Google Shape;628;p32"/>
            <p:cNvSpPr txBox="1"/>
            <p:nvPr/>
          </p:nvSpPr>
          <p:spPr>
            <a:xfrm>
              <a:off x="710674" y="1373350"/>
              <a:ext cx="20043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sz="4400">
                  <a:solidFill>
                    <a:srgbClr val="802017"/>
                  </a:solidFill>
                  <a:latin typeface="Roboto Medium"/>
                  <a:ea typeface="Roboto Medium"/>
                  <a:cs typeface="Roboto Medium"/>
                  <a:sym typeface="Roboto Medium"/>
                </a:rPr>
                <a:t>3.</a:t>
              </a:r>
              <a:endParaRPr sz="4400">
                <a:solidFill>
                  <a:srgbClr val="802017"/>
                </a:solidFill>
                <a:latin typeface="Roboto Medium"/>
                <a:ea typeface="Roboto Medium"/>
                <a:cs typeface="Roboto Medium"/>
                <a:sym typeface="Roboto Medium"/>
              </a:endParaRPr>
            </a:p>
          </p:txBody>
        </p:sp>
        <p:sp>
          <p:nvSpPr>
            <p:cNvPr id="629" name="Google Shape;629;p32"/>
            <p:cNvSpPr/>
            <p:nvPr/>
          </p:nvSpPr>
          <p:spPr>
            <a:xfrm>
              <a:off x="2789785" y="1323164"/>
              <a:ext cx="5221800" cy="731700"/>
            </a:xfrm>
            <a:prstGeom prst="rect">
              <a:avLst/>
            </a:prstGeom>
            <a:solidFill>
              <a:srgbClr val="802017"/>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630" name="Google Shape;630;p32"/>
            <p:cNvSpPr txBox="1"/>
            <p:nvPr/>
          </p:nvSpPr>
          <p:spPr>
            <a:xfrm>
              <a:off x="2914389" y="1407440"/>
              <a:ext cx="4765800" cy="5754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2400" b="1">
                  <a:solidFill>
                    <a:srgbClr val="FFFFFF"/>
                  </a:solidFill>
                  <a:latin typeface="Roboto"/>
                  <a:ea typeface="Roboto"/>
                  <a:cs typeface="Roboto"/>
                  <a:sym typeface="Roboto"/>
                </a:rPr>
                <a:t>Select a Style Sheet</a:t>
              </a:r>
              <a:endParaRPr sz="2400" b="1">
                <a:solidFill>
                  <a:srgbClr val="FFFFFF"/>
                </a:solidFill>
                <a:latin typeface="Roboto"/>
                <a:ea typeface="Roboto"/>
                <a:cs typeface="Roboto"/>
                <a:sym typeface="Roboto"/>
              </a:endParaRPr>
            </a:p>
          </p:txBody>
        </p:sp>
      </p:grpSp>
      <p:grpSp>
        <p:nvGrpSpPr>
          <p:cNvPr id="631" name="Google Shape;631;p32"/>
          <p:cNvGrpSpPr/>
          <p:nvPr/>
        </p:nvGrpSpPr>
        <p:grpSpPr>
          <a:xfrm>
            <a:off x="-1175999" y="2514407"/>
            <a:ext cx="8840432" cy="845553"/>
            <a:chOff x="7" y="2207525"/>
            <a:chExt cx="7650080" cy="731700"/>
          </a:xfrm>
        </p:grpSpPr>
        <p:sp>
          <p:nvSpPr>
            <p:cNvPr id="632" name="Google Shape;632;p32"/>
            <p:cNvSpPr txBox="1"/>
            <p:nvPr/>
          </p:nvSpPr>
          <p:spPr>
            <a:xfrm>
              <a:off x="7" y="2257725"/>
              <a:ext cx="27153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sz="4400">
                  <a:solidFill>
                    <a:srgbClr val="A72A1E"/>
                  </a:solidFill>
                  <a:latin typeface="Roboto Medium"/>
                  <a:ea typeface="Roboto Medium"/>
                  <a:cs typeface="Roboto Medium"/>
                  <a:sym typeface="Roboto Medium"/>
                </a:rPr>
                <a:t>2.</a:t>
              </a:r>
              <a:endParaRPr sz="4400">
                <a:solidFill>
                  <a:srgbClr val="A72A1E"/>
                </a:solidFill>
                <a:latin typeface="Roboto Medium"/>
                <a:ea typeface="Roboto Medium"/>
                <a:cs typeface="Roboto Medium"/>
                <a:sym typeface="Roboto Medium"/>
              </a:endParaRPr>
            </a:p>
          </p:txBody>
        </p:sp>
        <p:sp>
          <p:nvSpPr>
            <p:cNvPr id="633" name="Google Shape;633;p32"/>
            <p:cNvSpPr/>
            <p:nvPr/>
          </p:nvSpPr>
          <p:spPr>
            <a:xfrm>
              <a:off x="2789787" y="2207525"/>
              <a:ext cx="4860300" cy="731700"/>
            </a:xfrm>
            <a:prstGeom prst="rect">
              <a:avLst/>
            </a:prstGeom>
            <a:solidFill>
              <a:srgbClr val="A72A1E"/>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634" name="Google Shape;634;p32"/>
            <p:cNvSpPr txBox="1"/>
            <p:nvPr/>
          </p:nvSpPr>
          <p:spPr>
            <a:xfrm>
              <a:off x="2914387" y="2414096"/>
              <a:ext cx="4373100" cy="330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2400" b="1">
                  <a:solidFill>
                    <a:srgbClr val="FFFFFF"/>
                  </a:solidFill>
                  <a:latin typeface="Roboto"/>
                  <a:ea typeface="Roboto"/>
                  <a:cs typeface="Roboto"/>
                  <a:sym typeface="Roboto"/>
                </a:rPr>
                <a:t>Divide the Contents into Modules</a:t>
              </a:r>
              <a:endParaRPr sz="2400" b="1">
                <a:solidFill>
                  <a:srgbClr val="FFFFFF"/>
                </a:solidFill>
                <a:latin typeface="Roboto"/>
                <a:ea typeface="Roboto"/>
                <a:cs typeface="Roboto"/>
                <a:sym typeface="Roboto"/>
              </a:endParaRPr>
            </a:p>
          </p:txBody>
        </p:sp>
      </p:grpSp>
      <p:grpSp>
        <p:nvGrpSpPr>
          <p:cNvPr id="635" name="Google Shape;635;p32"/>
          <p:cNvGrpSpPr/>
          <p:nvPr/>
        </p:nvGrpSpPr>
        <p:grpSpPr>
          <a:xfrm>
            <a:off x="-303409" y="1507333"/>
            <a:ext cx="7548706" cy="845553"/>
            <a:chOff x="755105" y="3088625"/>
            <a:chExt cx="6532283" cy="731700"/>
          </a:xfrm>
        </p:grpSpPr>
        <p:sp>
          <p:nvSpPr>
            <p:cNvPr id="636" name="Google Shape;636;p32"/>
            <p:cNvSpPr txBox="1"/>
            <p:nvPr/>
          </p:nvSpPr>
          <p:spPr>
            <a:xfrm>
              <a:off x="755105" y="3138825"/>
              <a:ext cx="19599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sz="4400">
                  <a:solidFill>
                    <a:srgbClr val="B02C20"/>
                  </a:solidFill>
                  <a:latin typeface="Roboto Medium"/>
                  <a:ea typeface="Roboto Medium"/>
                  <a:cs typeface="Roboto Medium"/>
                  <a:sym typeface="Roboto Medium"/>
                </a:rPr>
                <a:t>1.</a:t>
              </a:r>
              <a:endParaRPr sz="4400">
                <a:solidFill>
                  <a:srgbClr val="B02C20"/>
                </a:solidFill>
                <a:latin typeface="Roboto Medium"/>
                <a:ea typeface="Roboto Medium"/>
                <a:cs typeface="Roboto Medium"/>
                <a:sym typeface="Roboto Medium"/>
              </a:endParaRPr>
            </a:p>
          </p:txBody>
        </p:sp>
        <p:sp>
          <p:nvSpPr>
            <p:cNvPr id="637" name="Google Shape;637;p32"/>
            <p:cNvSpPr/>
            <p:nvPr/>
          </p:nvSpPr>
          <p:spPr>
            <a:xfrm>
              <a:off x="2789787" y="3088625"/>
              <a:ext cx="4497600" cy="731700"/>
            </a:xfrm>
            <a:prstGeom prst="rect">
              <a:avLst/>
            </a:prstGeom>
            <a:solidFill>
              <a:srgbClr val="B02C20"/>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638" name="Google Shape;638;p32"/>
            <p:cNvSpPr txBox="1"/>
            <p:nvPr/>
          </p:nvSpPr>
          <p:spPr>
            <a:xfrm>
              <a:off x="2914388" y="3295180"/>
              <a:ext cx="3849900" cy="330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2400" b="1">
                  <a:solidFill>
                    <a:srgbClr val="FFFFFF"/>
                  </a:solidFill>
                  <a:latin typeface="Roboto"/>
                  <a:ea typeface="Roboto"/>
                  <a:cs typeface="Roboto"/>
                  <a:sym typeface="Roboto"/>
                </a:rPr>
                <a:t>Complete a Front-end Analysis</a:t>
              </a:r>
              <a:endParaRPr sz="2400" b="1">
                <a:solidFill>
                  <a:srgbClr val="FFFFFF"/>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1000"/>
                                        <p:tgtEl>
                                          <p:spTgt spid="63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31"/>
                                        </p:tgtEl>
                                        <p:attrNameLst>
                                          <p:attrName>style.visibility</p:attrName>
                                        </p:attrNameLst>
                                      </p:cBhvr>
                                      <p:to>
                                        <p:strVal val="visible"/>
                                      </p:to>
                                    </p:set>
                                    <p:animEffect transition="in" filter="fade">
                                      <p:cBhvr>
                                        <p:cTn id="11" dur="1000"/>
                                        <p:tgtEl>
                                          <p:spTgt spid="63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27"/>
                                        </p:tgtEl>
                                        <p:attrNameLst>
                                          <p:attrName>style.visibility</p:attrName>
                                        </p:attrNameLst>
                                      </p:cBhvr>
                                      <p:to>
                                        <p:strVal val="visible"/>
                                      </p:to>
                                    </p:set>
                                    <p:animEffect transition="in" filter="fade">
                                      <p:cBhvr>
                                        <p:cTn id="15" dur="1000"/>
                                        <p:tgtEl>
                                          <p:spTgt spid="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44000">
              <a:srgbClr val="628989"/>
            </a:gs>
            <a:gs pos="62000">
              <a:srgbClr val="547676"/>
            </a:gs>
            <a:gs pos="100000">
              <a:srgbClr val="466363"/>
            </a:gs>
          </a:gsLst>
          <a:path path="circle">
            <a:fillToRect l="100000" b="100000"/>
          </a:path>
          <a:tileRect t="-100000" r="-100000"/>
        </a:gradFill>
        <a:effectLst/>
      </p:bgPr>
    </p:bg>
    <p:spTree>
      <p:nvGrpSpPr>
        <p:cNvPr id="1" name="Shape 642"/>
        <p:cNvGrpSpPr/>
        <p:nvPr/>
      </p:nvGrpSpPr>
      <p:grpSpPr>
        <a:xfrm>
          <a:off x="0" y="0"/>
          <a:ext cx="0" cy="0"/>
          <a:chOff x="0" y="0"/>
          <a:chExt cx="0" cy="0"/>
        </a:xfrm>
      </p:grpSpPr>
      <p:sp>
        <p:nvSpPr>
          <p:cNvPr id="643" name="Google Shape;643;p33"/>
          <p:cNvSpPr txBox="1">
            <a:spLocks noGrp="1"/>
          </p:cNvSpPr>
          <p:nvPr>
            <p:ph type="sldNum" idx="12"/>
          </p:nvPr>
        </p:nvSpPr>
        <p:spPr>
          <a:xfrm>
            <a:off x="8451046" y="474990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21</a:t>
            </a:fld>
            <a:endParaRPr>
              <a:solidFill>
                <a:srgbClr val="FFFFFF"/>
              </a:solidFill>
            </a:endParaRPr>
          </a:p>
        </p:txBody>
      </p:sp>
      <p:sp>
        <p:nvSpPr>
          <p:cNvPr id="644" name="Google Shape;644;p33"/>
          <p:cNvSpPr txBox="1">
            <a:spLocks noGrp="1"/>
          </p:cNvSpPr>
          <p:nvPr>
            <p:ph type="title" idx="4294967295"/>
          </p:nvPr>
        </p:nvSpPr>
        <p:spPr>
          <a:xfrm>
            <a:off x="1231200" y="137550"/>
            <a:ext cx="6681600" cy="117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FFFFFF"/>
                </a:solidFill>
              </a:rPr>
              <a:t>Training materials should implement writing tips</a:t>
            </a:r>
            <a:endParaRPr sz="3000">
              <a:solidFill>
                <a:srgbClr val="FFFFFF"/>
              </a:solidFill>
            </a:endParaRPr>
          </a:p>
        </p:txBody>
      </p:sp>
      <p:sp>
        <p:nvSpPr>
          <p:cNvPr id="645" name="Google Shape;645;p33"/>
          <p:cNvSpPr/>
          <p:nvPr/>
        </p:nvSpPr>
        <p:spPr>
          <a:xfrm>
            <a:off x="692950" y="2129538"/>
            <a:ext cx="1333800" cy="755400"/>
          </a:xfrm>
          <a:prstGeom prst="roundRect">
            <a:avLst>
              <a:gd name="adj" fmla="val 16667"/>
            </a:avLst>
          </a:prstGeom>
          <a:solidFill>
            <a:srgbClr val="BE2F2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Roboto"/>
                <a:ea typeface="Roboto"/>
                <a:cs typeface="Roboto"/>
                <a:sym typeface="Roboto"/>
              </a:rPr>
              <a:t>Use transitional devices </a:t>
            </a:r>
            <a:endParaRPr b="1">
              <a:solidFill>
                <a:srgbClr val="FFFFFF"/>
              </a:solidFill>
              <a:latin typeface="Roboto"/>
              <a:ea typeface="Roboto"/>
              <a:cs typeface="Roboto"/>
              <a:sym typeface="Roboto"/>
            </a:endParaRPr>
          </a:p>
        </p:txBody>
      </p:sp>
      <p:sp>
        <p:nvSpPr>
          <p:cNvPr id="646" name="Google Shape;646;p33"/>
          <p:cNvSpPr/>
          <p:nvPr/>
        </p:nvSpPr>
        <p:spPr>
          <a:xfrm>
            <a:off x="3207738" y="3885750"/>
            <a:ext cx="1333800" cy="755400"/>
          </a:xfrm>
          <a:prstGeom prst="roundRect">
            <a:avLst>
              <a:gd name="adj" fmla="val 16667"/>
            </a:avLst>
          </a:prstGeom>
          <a:solidFill>
            <a:srgbClr val="BE2F2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Roboto"/>
                <a:ea typeface="Roboto"/>
                <a:cs typeface="Roboto"/>
                <a:sym typeface="Roboto"/>
              </a:rPr>
              <a:t>Use white spaces</a:t>
            </a:r>
            <a:endParaRPr b="1">
              <a:solidFill>
                <a:srgbClr val="FFFFFF"/>
              </a:solidFill>
              <a:latin typeface="Roboto"/>
              <a:ea typeface="Roboto"/>
              <a:cs typeface="Roboto"/>
              <a:sym typeface="Roboto"/>
            </a:endParaRPr>
          </a:p>
        </p:txBody>
      </p:sp>
      <p:sp>
        <p:nvSpPr>
          <p:cNvPr id="647" name="Google Shape;647;p33"/>
          <p:cNvSpPr/>
          <p:nvPr/>
        </p:nvSpPr>
        <p:spPr>
          <a:xfrm>
            <a:off x="4602450" y="3885750"/>
            <a:ext cx="1333800" cy="755400"/>
          </a:xfrm>
          <a:prstGeom prst="roundRect">
            <a:avLst>
              <a:gd name="adj" fmla="val 16667"/>
            </a:avLst>
          </a:prstGeom>
          <a:solidFill>
            <a:srgbClr val="BE2F2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Roboto"/>
                <a:ea typeface="Roboto"/>
                <a:cs typeface="Roboto"/>
                <a:sym typeface="Roboto"/>
              </a:rPr>
              <a:t>Use chunks</a:t>
            </a:r>
            <a:endParaRPr b="1">
              <a:solidFill>
                <a:srgbClr val="FFFFFF"/>
              </a:solidFill>
              <a:latin typeface="Roboto"/>
              <a:ea typeface="Roboto"/>
              <a:cs typeface="Roboto"/>
              <a:sym typeface="Roboto"/>
            </a:endParaRPr>
          </a:p>
        </p:txBody>
      </p:sp>
      <p:sp>
        <p:nvSpPr>
          <p:cNvPr id="648" name="Google Shape;648;p33"/>
          <p:cNvSpPr/>
          <p:nvPr/>
        </p:nvSpPr>
        <p:spPr>
          <a:xfrm>
            <a:off x="1583600" y="3130350"/>
            <a:ext cx="1333800" cy="755400"/>
          </a:xfrm>
          <a:prstGeom prst="roundRect">
            <a:avLst>
              <a:gd name="adj" fmla="val 16667"/>
            </a:avLst>
          </a:prstGeom>
          <a:solidFill>
            <a:srgbClr val="BE2F2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Roboto"/>
                <a:ea typeface="Roboto"/>
                <a:cs typeface="Roboto"/>
                <a:sym typeface="Roboto"/>
              </a:rPr>
              <a:t>Use active voice</a:t>
            </a:r>
            <a:endParaRPr b="1">
              <a:solidFill>
                <a:srgbClr val="FFFFFF"/>
              </a:solidFill>
              <a:latin typeface="Roboto"/>
              <a:ea typeface="Roboto"/>
              <a:cs typeface="Roboto"/>
              <a:sym typeface="Roboto"/>
            </a:endParaRPr>
          </a:p>
        </p:txBody>
      </p:sp>
      <p:sp>
        <p:nvSpPr>
          <p:cNvPr id="649" name="Google Shape;649;p33"/>
          <p:cNvSpPr/>
          <p:nvPr/>
        </p:nvSpPr>
        <p:spPr>
          <a:xfrm>
            <a:off x="3207750" y="1308450"/>
            <a:ext cx="2728500" cy="821100"/>
          </a:xfrm>
          <a:prstGeom prst="roundRect">
            <a:avLst>
              <a:gd name="adj" fmla="val 16667"/>
            </a:avLst>
          </a:prstGeom>
          <a:solidFill>
            <a:srgbClr val="BE2F2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FFFFF"/>
                </a:solidFill>
                <a:latin typeface="Roboto"/>
                <a:ea typeface="Roboto"/>
                <a:cs typeface="Roboto"/>
                <a:sym typeface="Roboto"/>
              </a:rPr>
              <a:t>Writing Tips</a:t>
            </a:r>
            <a:endParaRPr sz="3000" b="1">
              <a:solidFill>
                <a:srgbClr val="FFFFFF"/>
              </a:solidFill>
              <a:latin typeface="Roboto"/>
              <a:ea typeface="Roboto"/>
              <a:cs typeface="Roboto"/>
              <a:sym typeface="Roboto"/>
            </a:endParaRPr>
          </a:p>
        </p:txBody>
      </p:sp>
      <p:sp>
        <p:nvSpPr>
          <p:cNvPr id="650" name="Google Shape;650;p33"/>
          <p:cNvSpPr/>
          <p:nvPr/>
        </p:nvSpPr>
        <p:spPr>
          <a:xfrm>
            <a:off x="6138125" y="3130350"/>
            <a:ext cx="1333800" cy="755400"/>
          </a:xfrm>
          <a:prstGeom prst="roundRect">
            <a:avLst>
              <a:gd name="adj" fmla="val 16667"/>
            </a:avLst>
          </a:prstGeom>
          <a:solidFill>
            <a:srgbClr val="BE2F2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Roboto"/>
                <a:ea typeface="Roboto"/>
                <a:cs typeface="Roboto"/>
                <a:sym typeface="Roboto"/>
              </a:rPr>
              <a:t>Use images and bullets</a:t>
            </a:r>
            <a:endParaRPr b="1">
              <a:solidFill>
                <a:srgbClr val="FFFFFF"/>
              </a:solidFill>
              <a:latin typeface="Roboto"/>
              <a:ea typeface="Roboto"/>
              <a:cs typeface="Roboto"/>
              <a:sym typeface="Roboto"/>
            </a:endParaRPr>
          </a:p>
        </p:txBody>
      </p:sp>
      <p:sp>
        <p:nvSpPr>
          <p:cNvPr id="651" name="Google Shape;651;p33"/>
          <p:cNvSpPr/>
          <p:nvPr/>
        </p:nvSpPr>
        <p:spPr>
          <a:xfrm>
            <a:off x="7048500" y="2129550"/>
            <a:ext cx="1402546" cy="755400"/>
          </a:xfrm>
          <a:prstGeom prst="roundRect">
            <a:avLst>
              <a:gd name="adj" fmla="val 16667"/>
            </a:avLst>
          </a:prstGeom>
          <a:solidFill>
            <a:srgbClr val="BE2F2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FFFF"/>
                </a:solidFill>
                <a:latin typeface="Roboto"/>
                <a:ea typeface="Roboto"/>
                <a:cs typeface="Roboto"/>
                <a:sym typeface="Roboto"/>
              </a:rPr>
              <a:t>Use practices and feedback</a:t>
            </a:r>
            <a:endParaRPr b="1" dirty="0">
              <a:solidFill>
                <a:srgbClr val="FFFFFF"/>
              </a:solidFill>
              <a:latin typeface="Roboto"/>
              <a:ea typeface="Roboto"/>
              <a:cs typeface="Roboto"/>
              <a:sym typeface="Roboto"/>
            </a:endParaRPr>
          </a:p>
        </p:txBody>
      </p:sp>
      <p:cxnSp>
        <p:nvCxnSpPr>
          <p:cNvPr id="652" name="Google Shape;652;p33"/>
          <p:cNvCxnSpPr>
            <a:stCxn id="645" idx="3"/>
            <a:endCxn id="649" idx="1"/>
          </p:cNvCxnSpPr>
          <p:nvPr/>
        </p:nvCxnSpPr>
        <p:spPr>
          <a:xfrm rot="10800000" flipH="1">
            <a:off x="2026750" y="1719138"/>
            <a:ext cx="1181100" cy="788100"/>
          </a:xfrm>
          <a:prstGeom prst="curvedConnector3">
            <a:avLst>
              <a:gd name="adj1" fmla="val 49996"/>
            </a:avLst>
          </a:prstGeom>
          <a:noFill/>
          <a:ln w="9525" cap="flat" cmpd="sng">
            <a:solidFill>
              <a:srgbClr val="F3F3F3"/>
            </a:solidFill>
            <a:prstDash val="solid"/>
            <a:round/>
            <a:headEnd type="none" w="med" len="med"/>
            <a:tailEnd type="none" w="med" len="med"/>
          </a:ln>
        </p:spPr>
      </p:cxnSp>
      <p:cxnSp>
        <p:nvCxnSpPr>
          <p:cNvPr id="653" name="Google Shape;653;p33"/>
          <p:cNvCxnSpPr>
            <a:stCxn id="648" idx="0"/>
            <a:endCxn id="649" idx="2"/>
          </p:cNvCxnSpPr>
          <p:nvPr/>
        </p:nvCxnSpPr>
        <p:spPr>
          <a:xfrm rot="-5400000">
            <a:off x="2910800" y="1469250"/>
            <a:ext cx="1000800" cy="2321400"/>
          </a:xfrm>
          <a:prstGeom prst="curvedConnector3">
            <a:avLst>
              <a:gd name="adj1" fmla="val 50000"/>
            </a:avLst>
          </a:prstGeom>
          <a:noFill/>
          <a:ln w="9525" cap="flat" cmpd="sng">
            <a:solidFill>
              <a:srgbClr val="FFFFFF"/>
            </a:solidFill>
            <a:prstDash val="solid"/>
            <a:round/>
            <a:headEnd type="none" w="med" len="med"/>
            <a:tailEnd type="none" w="med" len="med"/>
          </a:ln>
        </p:spPr>
      </p:cxnSp>
      <p:cxnSp>
        <p:nvCxnSpPr>
          <p:cNvPr id="654" name="Google Shape;654;p33"/>
          <p:cNvCxnSpPr>
            <a:stCxn id="646" idx="0"/>
            <a:endCxn id="649" idx="2"/>
          </p:cNvCxnSpPr>
          <p:nvPr/>
        </p:nvCxnSpPr>
        <p:spPr>
          <a:xfrm rot="-5400000">
            <a:off x="3345288" y="2658900"/>
            <a:ext cx="1756200" cy="697500"/>
          </a:xfrm>
          <a:prstGeom prst="curvedConnector3">
            <a:avLst>
              <a:gd name="adj1" fmla="val 50000"/>
            </a:avLst>
          </a:prstGeom>
          <a:noFill/>
          <a:ln w="9525" cap="flat" cmpd="sng">
            <a:solidFill>
              <a:srgbClr val="FFFFFF"/>
            </a:solidFill>
            <a:prstDash val="solid"/>
            <a:round/>
            <a:headEnd type="none" w="med" len="med"/>
            <a:tailEnd type="none" w="med" len="med"/>
          </a:ln>
        </p:spPr>
      </p:cxnSp>
      <p:cxnSp>
        <p:nvCxnSpPr>
          <p:cNvPr id="655" name="Google Shape;655;p33"/>
          <p:cNvCxnSpPr>
            <a:stCxn id="647" idx="0"/>
            <a:endCxn id="649" idx="2"/>
          </p:cNvCxnSpPr>
          <p:nvPr/>
        </p:nvCxnSpPr>
        <p:spPr>
          <a:xfrm rot="5400000" flipH="1">
            <a:off x="4042650" y="2659050"/>
            <a:ext cx="1756200" cy="697200"/>
          </a:xfrm>
          <a:prstGeom prst="curvedConnector3">
            <a:avLst>
              <a:gd name="adj1" fmla="val 50000"/>
            </a:avLst>
          </a:prstGeom>
          <a:noFill/>
          <a:ln w="9525" cap="flat" cmpd="sng">
            <a:solidFill>
              <a:srgbClr val="FFFFFF"/>
            </a:solidFill>
            <a:prstDash val="solid"/>
            <a:round/>
            <a:headEnd type="none" w="med" len="med"/>
            <a:tailEnd type="none" w="med" len="med"/>
          </a:ln>
        </p:spPr>
      </p:cxnSp>
      <p:cxnSp>
        <p:nvCxnSpPr>
          <p:cNvPr id="656" name="Google Shape;656;p33"/>
          <p:cNvCxnSpPr>
            <a:stCxn id="650" idx="0"/>
            <a:endCxn id="649" idx="2"/>
          </p:cNvCxnSpPr>
          <p:nvPr/>
        </p:nvCxnSpPr>
        <p:spPr>
          <a:xfrm rot="5400000" flipH="1">
            <a:off x="5188175" y="1513500"/>
            <a:ext cx="1000800" cy="2232900"/>
          </a:xfrm>
          <a:prstGeom prst="curvedConnector3">
            <a:avLst>
              <a:gd name="adj1" fmla="val 50000"/>
            </a:avLst>
          </a:prstGeom>
          <a:noFill/>
          <a:ln w="9525" cap="flat" cmpd="sng">
            <a:solidFill>
              <a:srgbClr val="FFFFFF"/>
            </a:solidFill>
            <a:prstDash val="solid"/>
            <a:round/>
            <a:headEnd type="none" w="med" len="med"/>
            <a:tailEnd type="none" w="med" len="med"/>
          </a:ln>
        </p:spPr>
      </p:cxnSp>
      <p:cxnSp>
        <p:nvCxnSpPr>
          <p:cNvPr id="657" name="Google Shape;657;p33"/>
          <p:cNvCxnSpPr>
            <a:stCxn id="651" idx="1"/>
            <a:endCxn id="649" idx="3"/>
          </p:cNvCxnSpPr>
          <p:nvPr/>
        </p:nvCxnSpPr>
        <p:spPr>
          <a:xfrm rot="10800000">
            <a:off x="5936250" y="1719000"/>
            <a:ext cx="1112250" cy="788250"/>
          </a:xfrm>
          <a:prstGeom prst="curvedConnector3">
            <a:avLst>
              <a:gd name="adj1" fmla="val 50000"/>
            </a:avLst>
          </a:prstGeom>
          <a:noFill/>
          <a:ln w="9525" cap="flat" cmpd="sng">
            <a:solidFill>
              <a:srgbClr val="FFFFFF"/>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9"/>
                                        </p:tgtEl>
                                        <p:attrNameLst>
                                          <p:attrName>style.visibility</p:attrName>
                                        </p:attrNameLst>
                                      </p:cBhvr>
                                      <p:to>
                                        <p:strVal val="visible"/>
                                      </p:to>
                                    </p:set>
                                    <p:animEffect transition="in" filter="fade">
                                      <p:cBhvr>
                                        <p:cTn id="7" dur="1000"/>
                                        <p:tgtEl>
                                          <p:spTgt spid="64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52"/>
                                        </p:tgtEl>
                                        <p:attrNameLst>
                                          <p:attrName>style.visibility</p:attrName>
                                        </p:attrNameLst>
                                      </p:cBhvr>
                                      <p:to>
                                        <p:strVal val="visible"/>
                                      </p:to>
                                    </p:set>
                                    <p:animEffect transition="in" filter="fade">
                                      <p:cBhvr>
                                        <p:cTn id="11" dur="1000"/>
                                        <p:tgtEl>
                                          <p:spTgt spid="652"/>
                                        </p:tgtEl>
                                      </p:cBhvr>
                                    </p:animEffect>
                                  </p:childTnLst>
                                </p:cTn>
                              </p:par>
                              <p:par>
                                <p:cTn id="12" presetID="10" presetClass="entr" presetSubtype="0" fill="hold" nodeType="withEffect">
                                  <p:stCondLst>
                                    <p:cond delay="0"/>
                                  </p:stCondLst>
                                  <p:childTnLst>
                                    <p:set>
                                      <p:cBhvr>
                                        <p:cTn id="13" dur="1" fill="hold">
                                          <p:stCondLst>
                                            <p:cond delay="0"/>
                                          </p:stCondLst>
                                        </p:cTn>
                                        <p:tgtEl>
                                          <p:spTgt spid="645"/>
                                        </p:tgtEl>
                                        <p:attrNameLst>
                                          <p:attrName>style.visibility</p:attrName>
                                        </p:attrNameLst>
                                      </p:cBhvr>
                                      <p:to>
                                        <p:strVal val="visible"/>
                                      </p:to>
                                    </p:set>
                                    <p:animEffect transition="in" filter="fade">
                                      <p:cBhvr>
                                        <p:cTn id="14" dur="1000"/>
                                        <p:tgtEl>
                                          <p:spTgt spid="645"/>
                                        </p:tgtEl>
                                      </p:cBhvr>
                                    </p:animEffect>
                                  </p:childTnLst>
                                </p:cTn>
                              </p:par>
                              <p:par>
                                <p:cTn id="15" presetID="10" presetClass="entr" presetSubtype="0" fill="hold" nodeType="withEffect">
                                  <p:stCondLst>
                                    <p:cond delay="0"/>
                                  </p:stCondLst>
                                  <p:childTnLst>
                                    <p:set>
                                      <p:cBhvr>
                                        <p:cTn id="16" dur="1" fill="hold">
                                          <p:stCondLst>
                                            <p:cond delay="0"/>
                                          </p:stCondLst>
                                        </p:cTn>
                                        <p:tgtEl>
                                          <p:spTgt spid="657"/>
                                        </p:tgtEl>
                                        <p:attrNameLst>
                                          <p:attrName>style.visibility</p:attrName>
                                        </p:attrNameLst>
                                      </p:cBhvr>
                                      <p:to>
                                        <p:strVal val="visible"/>
                                      </p:to>
                                    </p:set>
                                    <p:animEffect transition="in" filter="fade">
                                      <p:cBhvr>
                                        <p:cTn id="17" dur="1000"/>
                                        <p:tgtEl>
                                          <p:spTgt spid="657"/>
                                        </p:tgtEl>
                                      </p:cBhvr>
                                    </p:animEffect>
                                  </p:childTnLst>
                                </p:cTn>
                              </p:par>
                              <p:par>
                                <p:cTn id="18" presetID="10" presetClass="entr" presetSubtype="0" fill="hold" nodeType="withEffect">
                                  <p:stCondLst>
                                    <p:cond delay="0"/>
                                  </p:stCondLst>
                                  <p:childTnLst>
                                    <p:set>
                                      <p:cBhvr>
                                        <p:cTn id="19" dur="1" fill="hold">
                                          <p:stCondLst>
                                            <p:cond delay="0"/>
                                          </p:stCondLst>
                                        </p:cTn>
                                        <p:tgtEl>
                                          <p:spTgt spid="651"/>
                                        </p:tgtEl>
                                        <p:attrNameLst>
                                          <p:attrName>style.visibility</p:attrName>
                                        </p:attrNameLst>
                                      </p:cBhvr>
                                      <p:to>
                                        <p:strVal val="visible"/>
                                      </p:to>
                                    </p:set>
                                    <p:animEffect transition="in" filter="fade">
                                      <p:cBhvr>
                                        <p:cTn id="20" dur="1000"/>
                                        <p:tgtEl>
                                          <p:spTgt spid="651"/>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53"/>
                                        </p:tgtEl>
                                        <p:attrNameLst>
                                          <p:attrName>style.visibility</p:attrName>
                                        </p:attrNameLst>
                                      </p:cBhvr>
                                      <p:to>
                                        <p:strVal val="visible"/>
                                      </p:to>
                                    </p:set>
                                    <p:animEffect transition="in" filter="fade">
                                      <p:cBhvr>
                                        <p:cTn id="24" dur="1000"/>
                                        <p:tgtEl>
                                          <p:spTgt spid="653"/>
                                        </p:tgtEl>
                                      </p:cBhvr>
                                    </p:animEffect>
                                  </p:childTnLst>
                                </p:cTn>
                              </p:par>
                              <p:par>
                                <p:cTn id="25" presetID="10" presetClass="entr" presetSubtype="0" fill="hold" nodeType="withEffect">
                                  <p:stCondLst>
                                    <p:cond delay="0"/>
                                  </p:stCondLst>
                                  <p:childTnLst>
                                    <p:set>
                                      <p:cBhvr>
                                        <p:cTn id="26" dur="1" fill="hold">
                                          <p:stCondLst>
                                            <p:cond delay="0"/>
                                          </p:stCondLst>
                                        </p:cTn>
                                        <p:tgtEl>
                                          <p:spTgt spid="648"/>
                                        </p:tgtEl>
                                        <p:attrNameLst>
                                          <p:attrName>style.visibility</p:attrName>
                                        </p:attrNameLst>
                                      </p:cBhvr>
                                      <p:to>
                                        <p:strVal val="visible"/>
                                      </p:to>
                                    </p:set>
                                    <p:animEffect transition="in" filter="fade">
                                      <p:cBhvr>
                                        <p:cTn id="27" dur="1000"/>
                                        <p:tgtEl>
                                          <p:spTgt spid="648"/>
                                        </p:tgtEl>
                                      </p:cBhvr>
                                    </p:animEffect>
                                  </p:childTnLst>
                                </p:cTn>
                              </p:par>
                              <p:par>
                                <p:cTn id="28" presetID="10" presetClass="entr" presetSubtype="0" fill="hold" nodeType="withEffect">
                                  <p:stCondLst>
                                    <p:cond delay="0"/>
                                  </p:stCondLst>
                                  <p:childTnLst>
                                    <p:set>
                                      <p:cBhvr>
                                        <p:cTn id="29" dur="1" fill="hold">
                                          <p:stCondLst>
                                            <p:cond delay="0"/>
                                          </p:stCondLst>
                                        </p:cTn>
                                        <p:tgtEl>
                                          <p:spTgt spid="656"/>
                                        </p:tgtEl>
                                        <p:attrNameLst>
                                          <p:attrName>style.visibility</p:attrName>
                                        </p:attrNameLst>
                                      </p:cBhvr>
                                      <p:to>
                                        <p:strVal val="visible"/>
                                      </p:to>
                                    </p:set>
                                    <p:animEffect transition="in" filter="fade">
                                      <p:cBhvr>
                                        <p:cTn id="30" dur="1000"/>
                                        <p:tgtEl>
                                          <p:spTgt spid="656"/>
                                        </p:tgtEl>
                                      </p:cBhvr>
                                    </p:animEffect>
                                  </p:childTnLst>
                                </p:cTn>
                              </p:par>
                              <p:par>
                                <p:cTn id="31" presetID="10" presetClass="entr" presetSubtype="0" fill="hold" nodeType="withEffect">
                                  <p:stCondLst>
                                    <p:cond delay="0"/>
                                  </p:stCondLst>
                                  <p:childTnLst>
                                    <p:set>
                                      <p:cBhvr>
                                        <p:cTn id="32" dur="1" fill="hold">
                                          <p:stCondLst>
                                            <p:cond delay="0"/>
                                          </p:stCondLst>
                                        </p:cTn>
                                        <p:tgtEl>
                                          <p:spTgt spid="650"/>
                                        </p:tgtEl>
                                        <p:attrNameLst>
                                          <p:attrName>style.visibility</p:attrName>
                                        </p:attrNameLst>
                                      </p:cBhvr>
                                      <p:to>
                                        <p:strVal val="visible"/>
                                      </p:to>
                                    </p:set>
                                    <p:animEffect transition="in" filter="fade">
                                      <p:cBhvr>
                                        <p:cTn id="33" dur="1000"/>
                                        <p:tgtEl>
                                          <p:spTgt spid="650"/>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654"/>
                                        </p:tgtEl>
                                        <p:attrNameLst>
                                          <p:attrName>style.visibility</p:attrName>
                                        </p:attrNameLst>
                                      </p:cBhvr>
                                      <p:to>
                                        <p:strVal val="visible"/>
                                      </p:to>
                                    </p:set>
                                    <p:animEffect transition="in" filter="fade">
                                      <p:cBhvr>
                                        <p:cTn id="37" dur="1000"/>
                                        <p:tgtEl>
                                          <p:spTgt spid="654"/>
                                        </p:tgtEl>
                                      </p:cBhvr>
                                    </p:animEffect>
                                  </p:childTnLst>
                                </p:cTn>
                              </p:par>
                              <p:par>
                                <p:cTn id="38" presetID="10" presetClass="entr" presetSubtype="0" fill="hold" nodeType="withEffect">
                                  <p:stCondLst>
                                    <p:cond delay="0"/>
                                  </p:stCondLst>
                                  <p:childTnLst>
                                    <p:set>
                                      <p:cBhvr>
                                        <p:cTn id="39" dur="1" fill="hold">
                                          <p:stCondLst>
                                            <p:cond delay="0"/>
                                          </p:stCondLst>
                                        </p:cTn>
                                        <p:tgtEl>
                                          <p:spTgt spid="646"/>
                                        </p:tgtEl>
                                        <p:attrNameLst>
                                          <p:attrName>style.visibility</p:attrName>
                                        </p:attrNameLst>
                                      </p:cBhvr>
                                      <p:to>
                                        <p:strVal val="visible"/>
                                      </p:to>
                                    </p:set>
                                    <p:animEffect transition="in" filter="fade">
                                      <p:cBhvr>
                                        <p:cTn id="40" dur="1000"/>
                                        <p:tgtEl>
                                          <p:spTgt spid="646"/>
                                        </p:tgtEl>
                                      </p:cBhvr>
                                    </p:animEffect>
                                  </p:childTnLst>
                                </p:cTn>
                              </p:par>
                              <p:par>
                                <p:cTn id="41" presetID="10" presetClass="entr" presetSubtype="0" fill="hold" nodeType="withEffect">
                                  <p:stCondLst>
                                    <p:cond delay="0"/>
                                  </p:stCondLst>
                                  <p:childTnLst>
                                    <p:set>
                                      <p:cBhvr>
                                        <p:cTn id="42" dur="1" fill="hold">
                                          <p:stCondLst>
                                            <p:cond delay="0"/>
                                          </p:stCondLst>
                                        </p:cTn>
                                        <p:tgtEl>
                                          <p:spTgt spid="655"/>
                                        </p:tgtEl>
                                        <p:attrNameLst>
                                          <p:attrName>style.visibility</p:attrName>
                                        </p:attrNameLst>
                                      </p:cBhvr>
                                      <p:to>
                                        <p:strVal val="visible"/>
                                      </p:to>
                                    </p:set>
                                    <p:animEffect transition="in" filter="fade">
                                      <p:cBhvr>
                                        <p:cTn id="43" dur="1000"/>
                                        <p:tgtEl>
                                          <p:spTgt spid="655"/>
                                        </p:tgtEl>
                                      </p:cBhvr>
                                    </p:animEffect>
                                  </p:childTnLst>
                                </p:cTn>
                              </p:par>
                              <p:par>
                                <p:cTn id="44" presetID="10" presetClass="entr" presetSubtype="0" fill="hold" nodeType="withEffect">
                                  <p:stCondLst>
                                    <p:cond delay="0"/>
                                  </p:stCondLst>
                                  <p:childTnLst>
                                    <p:set>
                                      <p:cBhvr>
                                        <p:cTn id="45" dur="1" fill="hold">
                                          <p:stCondLst>
                                            <p:cond delay="0"/>
                                          </p:stCondLst>
                                        </p:cTn>
                                        <p:tgtEl>
                                          <p:spTgt spid="647"/>
                                        </p:tgtEl>
                                        <p:attrNameLst>
                                          <p:attrName>style.visibility</p:attrName>
                                        </p:attrNameLst>
                                      </p:cBhvr>
                                      <p:to>
                                        <p:strVal val="visible"/>
                                      </p:to>
                                    </p:set>
                                    <p:animEffect transition="in" filter="fade">
                                      <p:cBhvr>
                                        <p:cTn id="46" dur="1000"/>
                                        <p:tgtEl>
                                          <p:spTgt spid="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lin ang="5400012" scaled="0"/>
        </a:gradFill>
        <a:effectLst/>
      </p:bgPr>
    </p:bg>
    <p:spTree>
      <p:nvGrpSpPr>
        <p:cNvPr id="1" name="Shape 661"/>
        <p:cNvGrpSpPr/>
        <p:nvPr/>
      </p:nvGrpSpPr>
      <p:grpSpPr>
        <a:xfrm>
          <a:off x="0" y="0"/>
          <a:ext cx="0" cy="0"/>
          <a:chOff x="0" y="0"/>
          <a:chExt cx="0" cy="0"/>
        </a:xfrm>
      </p:grpSpPr>
      <p:grpSp>
        <p:nvGrpSpPr>
          <p:cNvPr id="662" name="Google Shape;662;p34"/>
          <p:cNvGrpSpPr/>
          <p:nvPr/>
        </p:nvGrpSpPr>
        <p:grpSpPr>
          <a:xfrm>
            <a:off x="2753120" y="1907901"/>
            <a:ext cx="1753385" cy="2110286"/>
            <a:chOff x="2332832" y="1891225"/>
            <a:chExt cx="2197500" cy="2644800"/>
          </a:xfrm>
        </p:grpSpPr>
        <p:sp>
          <p:nvSpPr>
            <p:cNvPr id="663" name="Google Shape;663;p34"/>
            <p:cNvSpPr/>
            <p:nvPr/>
          </p:nvSpPr>
          <p:spPr>
            <a:xfrm rot="-5400000">
              <a:off x="2109182" y="2114875"/>
              <a:ext cx="2644800" cy="2197500"/>
            </a:xfrm>
            <a:prstGeom prst="flowChartDelay">
              <a:avLst/>
            </a:prstGeom>
            <a:solidFill>
              <a:srgbClr val="BE2F22"/>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4"/>
            <p:cNvSpPr/>
            <p:nvPr/>
          </p:nvSpPr>
          <p:spPr>
            <a:xfrm>
              <a:off x="2483292" y="2023586"/>
              <a:ext cx="1896600" cy="1896600"/>
            </a:xfrm>
            <a:prstGeom prst="ellipse">
              <a:avLst/>
            </a:prstGeom>
            <a:solidFill>
              <a:srgbClr val="FFFFFF"/>
            </a:solid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5" name="Google Shape;665;p34"/>
            <p:cNvPicPr preferRelativeResize="0"/>
            <p:nvPr/>
          </p:nvPicPr>
          <p:blipFill>
            <a:blip r:embed="rId3">
              <a:alphaModFix/>
            </a:blip>
            <a:stretch>
              <a:fillRect/>
            </a:stretch>
          </p:blipFill>
          <p:spPr>
            <a:xfrm>
              <a:off x="2673804" y="2214029"/>
              <a:ext cx="1515537" cy="1515538"/>
            </a:xfrm>
            <a:prstGeom prst="rect">
              <a:avLst/>
            </a:prstGeom>
            <a:noFill/>
            <a:ln>
              <a:noFill/>
            </a:ln>
            <a:effectLst>
              <a:outerShdw blurRad="57150" dist="19050" dir="5400000" algn="bl" rotWithShape="0">
                <a:srgbClr val="000000">
                  <a:alpha val="50000"/>
                </a:srgbClr>
              </a:outerShdw>
            </a:effectLst>
          </p:spPr>
        </p:pic>
      </p:grpSp>
      <p:grpSp>
        <p:nvGrpSpPr>
          <p:cNvPr id="666" name="Google Shape;666;p34"/>
          <p:cNvGrpSpPr/>
          <p:nvPr/>
        </p:nvGrpSpPr>
        <p:grpSpPr>
          <a:xfrm>
            <a:off x="938491" y="1907915"/>
            <a:ext cx="1753385" cy="2110286"/>
            <a:chOff x="58575" y="2348425"/>
            <a:chExt cx="2197500" cy="2644800"/>
          </a:xfrm>
        </p:grpSpPr>
        <p:sp>
          <p:nvSpPr>
            <p:cNvPr id="667" name="Google Shape;667;p34"/>
            <p:cNvSpPr/>
            <p:nvPr/>
          </p:nvSpPr>
          <p:spPr>
            <a:xfrm rot="-5400000">
              <a:off x="-165075" y="2572075"/>
              <a:ext cx="2644800" cy="2197500"/>
            </a:xfrm>
            <a:prstGeom prst="flowChartDelay">
              <a:avLst/>
            </a:prstGeom>
            <a:solidFill>
              <a:srgbClr val="BE2F22"/>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4"/>
            <p:cNvSpPr/>
            <p:nvPr/>
          </p:nvSpPr>
          <p:spPr>
            <a:xfrm>
              <a:off x="209037" y="2480786"/>
              <a:ext cx="1896600" cy="1896600"/>
            </a:xfrm>
            <a:prstGeom prst="ellipse">
              <a:avLst/>
            </a:prstGeom>
            <a:solidFill>
              <a:srgbClr val="FFFFFF"/>
            </a:solid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9" name="Google Shape;669;p34"/>
            <p:cNvPicPr preferRelativeResize="0"/>
            <p:nvPr/>
          </p:nvPicPr>
          <p:blipFill>
            <a:blip r:embed="rId4">
              <a:alphaModFix/>
            </a:blip>
            <a:stretch>
              <a:fillRect/>
            </a:stretch>
          </p:blipFill>
          <p:spPr>
            <a:xfrm>
              <a:off x="288675" y="2560412"/>
              <a:ext cx="1737300" cy="1737325"/>
            </a:xfrm>
            <a:prstGeom prst="rect">
              <a:avLst/>
            </a:prstGeom>
            <a:noFill/>
            <a:ln>
              <a:noFill/>
            </a:ln>
            <a:effectLst>
              <a:outerShdw blurRad="57150" dist="19050" dir="5400000" algn="bl" rotWithShape="0">
                <a:srgbClr val="000000">
                  <a:alpha val="50000"/>
                </a:srgbClr>
              </a:outerShdw>
            </a:effectLst>
          </p:spPr>
        </p:pic>
      </p:grpSp>
      <p:grpSp>
        <p:nvGrpSpPr>
          <p:cNvPr id="670" name="Google Shape;670;p34"/>
          <p:cNvGrpSpPr/>
          <p:nvPr/>
        </p:nvGrpSpPr>
        <p:grpSpPr>
          <a:xfrm>
            <a:off x="4570686" y="1907901"/>
            <a:ext cx="1753385" cy="2110286"/>
            <a:chOff x="4610768" y="1891225"/>
            <a:chExt cx="2197500" cy="2644800"/>
          </a:xfrm>
        </p:grpSpPr>
        <p:sp>
          <p:nvSpPr>
            <p:cNvPr id="671" name="Google Shape;671;p34"/>
            <p:cNvSpPr/>
            <p:nvPr/>
          </p:nvSpPr>
          <p:spPr>
            <a:xfrm rot="-5400000">
              <a:off x="4387118" y="2114875"/>
              <a:ext cx="2644800" cy="2197500"/>
            </a:xfrm>
            <a:prstGeom prst="flowChartDelay">
              <a:avLst/>
            </a:prstGeom>
            <a:solidFill>
              <a:srgbClr val="BE2F22"/>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4"/>
            <p:cNvSpPr/>
            <p:nvPr/>
          </p:nvSpPr>
          <p:spPr>
            <a:xfrm>
              <a:off x="4761227" y="2023586"/>
              <a:ext cx="1896600" cy="1896600"/>
            </a:xfrm>
            <a:prstGeom prst="ellipse">
              <a:avLst/>
            </a:prstGeom>
            <a:solidFill>
              <a:srgbClr val="FFFFFF"/>
            </a:solid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3" name="Google Shape;673;p34"/>
            <p:cNvPicPr preferRelativeResize="0"/>
            <p:nvPr/>
          </p:nvPicPr>
          <p:blipFill>
            <a:blip r:embed="rId5">
              <a:alphaModFix/>
            </a:blip>
            <a:stretch>
              <a:fillRect/>
            </a:stretch>
          </p:blipFill>
          <p:spPr>
            <a:xfrm>
              <a:off x="4973325" y="2359621"/>
              <a:ext cx="1468700" cy="1133104"/>
            </a:xfrm>
            <a:prstGeom prst="rect">
              <a:avLst/>
            </a:prstGeom>
            <a:noFill/>
            <a:ln>
              <a:noFill/>
            </a:ln>
            <a:effectLst>
              <a:outerShdw blurRad="57150" dist="19050" dir="5400000" algn="bl" rotWithShape="0">
                <a:srgbClr val="000000">
                  <a:alpha val="50000"/>
                </a:srgbClr>
              </a:outerShdw>
            </a:effectLst>
          </p:spPr>
        </p:pic>
      </p:grpSp>
      <p:sp>
        <p:nvSpPr>
          <p:cNvPr id="674" name="Google Shape;674;p34"/>
          <p:cNvSpPr txBox="1">
            <a:spLocks noGrp="1"/>
          </p:cNvSpPr>
          <p:nvPr>
            <p:ph type="title" idx="4294967295"/>
          </p:nvPr>
        </p:nvSpPr>
        <p:spPr>
          <a:xfrm>
            <a:off x="1134150" y="517250"/>
            <a:ext cx="6875700" cy="999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4800">
                <a:solidFill>
                  <a:srgbClr val="FFFFFF"/>
                </a:solidFill>
              </a:rPr>
              <a:t>Methodology</a:t>
            </a:r>
            <a:endParaRPr sz="4800">
              <a:solidFill>
                <a:srgbClr val="FFFFFF"/>
              </a:solidFill>
            </a:endParaRPr>
          </a:p>
        </p:txBody>
      </p:sp>
      <p:sp>
        <p:nvSpPr>
          <p:cNvPr id="675" name="Google Shape;675;p3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22</a:t>
            </a:fld>
            <a:endParaRPr>
              <a:solidFill>
                <a:srgbClr val="FFFFFF"/>
              </a:solidFill>
            </a:endParaRPr>
          </a:p>
        </p:txBody>
      </p:sp>
      <p:sp>
        <p:nvSpPr>
          <p:cNvPr id="676" name="Google Shape;676;p34"/>
          <p:cNvSpPr txBox="1">
            <a:spLocks noGrp="1"/>
          </p:cNvSpPr>
          <p:nvPr>
            <p:ph type="title" idx="4294967295"/>
          </p:nvPr>
        </p:nvSpPr>
        <p:spPr>
          <a:xfrm>
            <a:off x="874450" y="3526443"/>
            <a:ext cx="1881300" cy="7971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rgbClr val="FFFFFF"/>
                </a:solidFill>
              </a:rPr>
              <a:t>Lit Review</a:t>
            </a:r>
            <a:endParaRPr sz="2200">
              <a:solidFill>
                <a:srgbClr val="FFFFFF"/>
              </a:solidFill>
            </a:endParaRPr>
          </a:p>
        </p:txBody>
      </p:sp>
      <p:sp>
        <p:nvSpPr>
          <p:cNvPr id="677" name="Google Shape;677;p34"/>
          <p:cNvSpPr txBox="1">
            <a:spLocks noGrp="1"/>
          </p:cNvSpPr>
          <p:nvPr>
            <p:ph type="title" idx="4294967295"/>
          </p:nvPr>
        </p:nvSpPr>
        <p:spPr>
          <a:xfrm>
            <a:off x="2690468" y="3526433"/>
            <a:ext cx="1881300" cy="7971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rgbClr val="FFFFFF"/>
                </a:solidFill>
              </a:rPr>
              <a:t>Interviews</a:t>
            </a:r>
            <a:endParaRPr sz="2200">
              <a:solidFill>
                <a:srgbClr val="FFFFFF"/>
              </a:solidFill>
            </a:endParaRPr>
          </a:p>
        </p:txBody>
      </p:sp>
      <p:sp>
        <p:nvSpPr>
          <p:cNvPr id="678" name="Google Shape;678;p34"/>
          <p:cNvSpPr txBox="1">
            <a:spLocks noGrp="1"/>
          </p:cNvSpPr>
          <p:nvPr>
            <p:ph type="title" idx="4294967295"/>
          </p:nvPr>
        </p:nvSpPr>
        <p:spPr>
          <a:xfrm>
            <a:off x="4505029" y="3526443"/>
            <a:ext cx="1881300" cy="7971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rgbClr val="FFFFFF"/>
                </a:solidFill>
              </a:rPr>
              <a:t>Surveys</a:t>
            </a:r>
            <a:endParaRPr sz="2200">
              <a:solidFill>
                <a:srgbClr val="FFFFFF"/>
              </a:solidFill>
            </a:endParaRPr>
          </a:p>
        </p:txBody>
      </p:sp>
      <p:sp>
        <p:nvSpPr>
          <p:cNvPr id="679" name="Google Shape;679;p34"/>
          <p:cNvSpPr/>
          <p:nvPr/>
        </p:nvSpPr>
        <p:spPr>
          <a:xfrm rot="-5400000">
            <a:off x="6208172" y="2086426"/>
            <a:ext cx="2110200" cy="1753200"/>
          </a:xfrm>
          <a:prstGeom prst="flowChartDelay">
            <a:avLst/>
          </a:prstGeom>
          <a:solidFill>
            <a:srgbClr val="BE2F22"/>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4"/>
          <p:cNvSpPr/>
          <p:nvPr/>
        </p:nvSpPr>
        <p:spPr>
          <a:xfrm>
            <a:off x="6506716" y="2013526"/>
            <a:ext cx="1513200" cy="1513200"/>
          </a:xfrm>
          <a:prstGeom prst="ellipse">
            <a:avLst/>
          </a:prstGeom>
          <a:solidFill>
            <a:srgbClr val="FFFFFF"/>
          </a:solid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4"/>
          <p:cNvSpPr txBox="1">
            <a:spLocks noGrp="1"/>
          </p:cNvSpPr>
          <p:nvPr>
            <p:ph type="title" idx="4294967295"/>
          </p:nvPr>
        </p:nvSpPr>
        <p:spPr>
          <a:xfrm>
            <a:off x="6324084" y="3526483"/>
            <a:ext cx="1881300" cy="7971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rgbClr val="FFFFFF"/>
                </a:solidFill>
              </a:rPr>
              <a:t>User Tests</a:t>
            </a:r>
            <a:endParaRPr sz="2200">
              <a:solidFill>
                <a:srgbClr val="FFFFFF"/>
              </a:solidFill>
            </a:endParaRPr>
          </a:p>
        </p:txBody>
      </p:sp>
      <p:pic>
        <p:nvPicPr>
          <p:cNvPr id="682" name="Google Shape;682;p34"/>
          <p:cNvPicPr preferRelativeResize="0"/>
          <p:nvPr/>
        </p:nvPicPr>
        <p:blipFill>
          <a:blip r:embed="rId6">
            <a:alphaModFix/>
          </a:blip>
          <a:stretch>
            <a:fillRect/>
          </a:stretch>
        </p:blipFill>
        <p:spPr>
          <a:xfrm>
            <a:off x="6660390" y="2165808"/>
            <a:ext cx="1208672" cy="1208680"/>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6"/>
                                        </p:tgtEl>
                                        <p:attrNameLst>
                                          <p:attrName>style.visibility</p:attrName>
                                        </p:attrNameLst>
                                      </p:cBhvr>
                                      <p:to>
                                        <p:strVal val="visible"/>
                                      </p:to>
                                    </p:set>
                                    <p:animEffect transition="in" filter="fade">
                                      <p:cBhvr>
                                        <p:cTn id="7" dur="1000"/>
                                        <p:tgtEl>
                                          <p:spTgt spid="666"/>
                                        </p:tgtEl>
                                      </p:cBhvr>
                                    </p:animEffect>
                                  </p:childTnLst>
                                </p:cTn>
                              </p:par>
                              <p:par>
                                <p:cTn id="8" presetID="10" presetClass="entr" presetSubtype="0" fill="hold" nodeType="withEffect">
                                  <p:stCondLst>
                                    <p:cond delay="0"/>
                                  </p:stCondLst>
                                  <p:childTnLst>
                                    <p:set>
                                      <p:cBhvr>
                                        <p:cTn id="9" dur="1" fill="hold">
                                          <p:stCondLst>
                                            <p:cond delay="0"/>
                                          </p:stCondLst>
                                        </p:cTn>
                                        <p:tgtEl>
                                          <p:spTgt spid="676"/>
                                        </p:tgtEl>
                                        <p:attrNameLst>
                                          <p:attrName>style.visibility</p:attrName>
                                        </p:attrNameLst>
                                      </p:cBhvr>
                                      <p:to>
                                        <p:strVal val="visible"/>
                                      </p:to>
                                    </p:set>
                                    <p:animEffect transition="in" filter="fade">
                                      <p:cBhvr>
                                        <p:cTn id="10" dur="1000"/>
                                        <p:tgtEl>
                                          <p:spTgt spid="676"/>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62"/>
                                        </p:tgtEl>
                                        <p:attrNameLst>
                                          <p:attrName>style.visibility</p:attrName>
                                        </p:attrNameLst>
                                      </p:cBhvr>
                                      <p:to>
                                        <p:strVal val="visible"/>
                                      </p:to>
                                    </p:set>
                                    <p:animEffect transition="in" filter="fade">
                                      <p:cBhvr>
                                        <p:cTn id="14" dur="1000"/>
                                        <p:tgtEl>
                                          <p:spTgt spid="662"/>
                                        </p:tgtEl>
                                      </p:cBhvr>
                                    </p:animEffect>
                                  </p:childTnLst>
                                </p:cTn>
                              </p:par>
                              <p:par>
                                <p:cTn id="15" presetID="10" presetClass="entr" presetSubtype="0" fill="hold" nodeType="withEffect">
                                  <p:stCondLst>
                                    <p:cond delay="0"/>
                                  </p:stCondLst>
                                  <p:childTnLst>
                                    <p:set>
                                      <p:cBhvr>
                                        <p:cTn id="16" dur="1" fill="hold">
                                          <p:stCondLst>
                                            <p:cond delay="0"/>
                                          </p:stCondLst>
                                        </p:cTn>
                                        <p:tgtEl>
                                          <p:spTgt spid="677"/>
                                        </p:tgtEl>
                                        <p:attrNameLst>
                                          <p:attrName>style.visibility</p:attrName>
                                        </p:attrNameLst>
                                      </p:cBhvr>
                                      <p:to>
                                        <p:strVal val="visible"/>
                                      </p:to>
                                    </p:set>
                                    <p:animEffect transition="in" filter="fade">
                                      <p:cBhvr>
                                        <p:cTn id="17" dur="1000"/>
                                        <p:tgtEl>
                                          <p:spTgt spid="67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670"/>
                                        </p:tgtEl>
                                        <p:attrNameLst>
                                          <p:attrName>style.visibility</p:attrName>
                                        </p:attrNameLst>
                                      </p:cBhvr>
                                      <p:to>
                                        <p:strVal val="visible"/>
                                      </p:to>
                                    </p:set>
                                    <p:animEffect transition="in" filter="fade">
                                      <p:cBhvr>
                                        <p:cTn id="21" dur="1000"/>
                                        <p:tgtEl>
                                          <p:spTgt spid="670"/>
                                        </p:tgtEl>
                                      </p:cBhvr>
                                    </p:animEffect>
                                  </p:childTnLst>
                                </p:cTn>
                              </p:par>
                              <p:par>
                                <p:cTn id="22" presetID="10" presetClass="entr" presetSubtype="0" fill="hold" nodeType="withEffect">
                                  <p:stCondLst>
                                    <p:cond delay="0"/>
                                  </p:stCondLst>
                                  <p:childTnLst>
                                    <p:set>
                                      <p:cBhvr>
                                        <p:cTn id="23" dur="1" fill="hold">
                                          <p:stCondLst>
                                            <p:cond delay="0"/>
                                          </p:stCondLst>
                                        </p:cTn>
                                        <p:tgtEl>
                                          <p:spTgt spid="678"/>
                                        </p:tgtEl>
                                        <p:attrNameLst>
                                          <p:attrName>style.visibility</p:attrName>
                                        </p:attrNameLst>
                                      </p:cBhvr>
                                      <p:to>
                                        <p:strVal val="visible"/>
                                      </p:to>
                                    </p:set>
                                    <p:animEffect transition="in" filter="fade">
                                      <p:cBhvr>
                                        <p:cTn id="24" dur="1000"/>
                                        <p:tgtEl>
                                          <p:spTgt spid="678"/>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679"/>
                                        </p:tgtEl>
                                        <p:attrNameLst>
                                          <p:attrName>style.visibility</p:attrName>
                                        </p:attrNameLst>
                                      </p:cBhvr>
                                      <p:to>
                                        <p:strVal val="visible"/>
                                      </p:to>
                                    </p:set>
                                    <p:animEffect transition="in" filter="fade">
                                      <p:cBhvr>
                                        <p:cTn id="28" dur="1000"/>
                                        <p:tgtEl>
                                          <p:spTgt spid="679"/>
                                        </p:tgtEl>
                                      </p:cBhvr>
                                    </p:animEffect>
                                  </p:childTnLst>
                                </p:cTn>
                              </p:par>
                              <p:par>
                                <p:cTn id="29" presetID="10" presetClass="entr" presetSubtype="0" fill="hold" nodeType="withEffect">
                                  <p:stCondLst>
                                    <p:cond delay="0"/>
                                  </p:stCondLst>
                                  <p:childTnLst>
                                    <p:set>
                                      <p:cBhvr>
                                        <p:cTn id="30" dur="1" fill="hold">
                                          <p:stCondLst>
                                            <p:cond delay="0"/>
                                          </p:stCondLst>
                                        </p:cTn>
                                        <p:tgtEl>
                                          <p:spTgt spid="680"/>
                                        </p:tgtEl>
                                        <p:attrNameLst>
                                          <p:attrName>style.visibility</p:attrName>
                                        </p:attrNameLst>
                                      </p:cBhvr>
                                      <p:to>
                                        <p:strVal val="visible"/>
                                      </p:to>
                                    </p:set>
                                    <p:animEffect transition="in" filter="fade">
                                      <p:cBhvr>
                                        <p:cTn id="31" dur="1000"/>
                                        <p:tgtEl>
                                          <p:spTgt spid="680"/>
                                        </p:tgtEl>
                                      </p:cBhvr>
                                    </p:animEffect>
                                  </p:childTnLst>
                                </p:cTn>
                              </p:par>
                              <p:par>
                                <p:cTn id="32" presetID="10" presetClass="entr" presetSubtype="0" fill="hold" nodeType="withEffect">
                                  <p:stCondLst>
                                    <p:cond delay="0"/>
                                  </p:stCondLst>
                                  <p:childTnLst>
                                    <p:set>
                                      <p:cBhvr>
                                        <p:cTn id="33" dur="1" fill="hold">
                                          <p:stCondLst>
                                            <p:cond delay="0"/>
                                          </p:stCondLst>
                                        </p:cTn>
                                        <p:tgtEl>
                                          <p:spTgt spid="681"/>
                                        </p:tgtEl>
                                        <p:attrNameLst>
                                          <p:attrName>style.visibility</p:attrName>
                                        </p:attrNameLst>
                                      </p:cBhvr>
                                      <p:to>
                                        <p:strVal val="visible"/>
                                      </p:to>
                                    </p:set>
                                    <p:animEffect transition="in" filter="fade">
                                      <p:cBhvr>
                                        <p:cTn id="34" dur="1000"/>
                                        <p:tgtEl>
                                          <p:spTgt spid="681"/>
                                        </p:tgtEl>
                                      </p:cBhvr>
                                    </p:animEffect>
                                  </p:childTnLst>
                                </p:cTn>
                              </p:par>
                              <p:par>
                                <p:cTn id="35" presetID="10" presetClass="entr" presetSubtype="0" fill="hold" nodeType="withEffect">
                                  <p:stCondLst>
                                    <p:cond delay="0"/>
                                  </p:stCondLst>
                                  <p:childTnLst>
                                    <p:set>
                                      <p:cBhvr>
                                        <p:cTn id="36" dur="1" fill="hold">
                                          <p:stCondLst>
                                            <p:cond delay="0"/>
                                          </p:stCondLst>
                                        </p:cTn>
                                        <p:tgtEl>
                                          <p:spTgt spid="682"/>
                                        </p:tgtEl>
                                        <p:attrNameLst>
                                          <p:attrName>style.visibility</p:attrName>
                                        </p:attrNameLst>
                                      </p:cBhvr>
                                      <p:to>
                                        <p:strVal val="visible"/>
                                      </p:to>
                                    </p:set>
                                    <p:animEffect transition="in" filter="fade">
                                      <p:cBhvr>
                                        <p:cTn id="37" dur="1000"/>
                                        <p:tgtEl>
                                          <p:spTgt spid="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lin ang="5400012" scaled="0"/>
        </a:gradFill>
        <a:effectLst/>
      </p:bgPr>
    </p:bg>
    <p:spTree>
      <p:nvGrpSpPr>
        <p:cNvPr id="1" name="Shape 686"/>
        <p:cNvGrpSpPr/>
        <p:nvPr/>
      </p:nvGrpSpPr>
      <p:grpSpPr>
        <a:xfrm>
          <a:off x="0" y="0"/>
          <a:ext cx="0" cy="0"/>
          <a:chOff x="0" y="0"/>
          <a:chExt cx="0" cy="0"/>
        </a:xfrm>
      </p:grpSpPr>
      <p:sp>
        <p:nvSpPr>
          <p:cNvPr id="687" name="Google Shape;687;p35"/>
          <p:cNvSpPr/>
          <p:nvPr/>
        </p:nvSpPr>
        <p:spPr>
          <a:xfrm flipH="1">
            <a:off x="4572006" y="99150"/>
            <a:ext cx="4572000" cy="8193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8" name="Google Shape;688;p35"/>
          <p:cNvGrpSpPr/>
          <p:nvPr/>
        </p:nvGrpSpPr>
        <p:grpSpPr>
          <a:xfrm>
            <a:off x="6396" y="98692"/>
            <a:ext cx="5232584" cy="820214"/>
            <a:chOff x="1593000" y="2322568"/>
            <a:chExt cx="3528854" cy="643356"/>
          </a:xfrm>
        </p:grpSpPr>
        <p:sp>
          <p:nvSpPr>
            <p:cNvPr id="689" name="Google Shape;689;p35"/>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5"/>
            <p:cNvSpPr/>
            <p:nvPr/>
          </p:nvSpPr>
          <p:spPr>
            <a:xfrm rot="-5400000">
              <a:off x="4090601"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5"/>
            <p:cNvSpPr/>
            <p:nvPr/>
          </p:nvSpPr>
          <p:spPr>
            <a:xfrm>
              <a:off x="2342632" y="2399953"/>
              <a:ext cx="26838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000">
                  <a:solidFill>
                    <a:srgbClr val="FFFFFF"/>
                  </a:solidFill>
                  <a:latin typeface="Roboto Medium"/>
                  <a:ea typeface="Roboto Medium"/>
                  <a:cs typeface="Roboto Medium"/>
                  <a:sym typeface="Roboto Medium"/>
                </a:rPr>
                <a:t>Examine How Legends Sports Leagues Currently Operates</a:t>
              </a:r>
              <a:endParaRPr sz="2000">
                <a:solidFill>
                  <a:srgbClr val="FFFFFF"/>
                </a:solidFill>
                <a:latin typeface="Roboto"/>
                <a:ea typeface="Roboto"/>
                <a:cs typeface="Roboto"/>
                <a:sym typeface="Roboto"/>
              </a:endParaRPr>
            </a:p>
          </p:txBody>
        </p:sp>
        <p:sp>
          <p:nvSpPr>
            <p:cNvPr id="692" name="Google Shape;692;p35"/>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5"/>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01</a:t>
              </a:r>
              <a:endParaRPr sz="2600">
                <a:solidFill>
                  <a:srgbClr val="FFFFFF"/>
                </a:solidFill>
                <a:latin typeface="Roboto Thin"/>
                <a:ea typeface="Roboto Thin"/>
                <a:cs typeface="Roboto Thin"/>
                <a:sym typeface="Roboto Thin"/>
              </a:endParaRPr>
            </a:p>
          </p:txBody>
        </p:sp>
      </p:grpSp>
      <p:sp>
        <p:nvSpPr>
          <p:cNvPr id="694" name="Google Shape;694;p35"/>
          <p:cNvSpPr/>
          <p:nvPr/>
        </p:nvSpPr>
        <p:spPr>
          <a:xfrm>
            <a:off x="0" y="1251464"/>
            <a:ext cx="2214600" cy="669000"/>
          </a:xfrm>
          <a:prstGeom prst="homePlate">
            <a:avLst>
              <a:gd name="adj" fmla="val 50000"/>
            </a:avLst>
          </a:prstGeom>
          <a:solidFill>
            <a:srgbClr val="80201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Start-up</a:t>
            </a:r>
            <a:endParaRPr>
              <a:solidFill>
                <a:srgbClr val="FFFFFF"/>
              </a:solidFill>
              <a:latin typeface="Roboto"/>
              <a:ea typeface="Roboto"/>
              <a:cs typeface="Roboto"/>
              <a:sym typeface="Roboto"/>
            </a:endParaRPr>
          </a:p>
        </p:txBody>
      </p:sp>
      <p:sp>
        <p:nvSpPr>
          <p:cNvPr id="695" name="Google Shape;695;p35"/>
          <p:cNvSpPr/>
          <p:nvPr/>
        </p:nvSpPr>
        <p:spPr>
          <a:xfrm>
            <a:off x="3512312" y="1251250"/>
            <a:ext cx="2064000" cy="669000"/>
          </a:xfrm>
          <a:prstGeom prst="chevron">
            <a:avLst>
              <a:gd name="adj" fmla="val 50000"/>
            </a:avLst>
          </a:prstGeom>
          <a:solidFill>
            <a:srgbClr val="B02C2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Regular Season</a:t>
            </a:r>
            <a:endParaRPr>
              <a:solidFill>
                <a:srgbClr val="FFFFFF"/>
              </a:solidFill>
              <a:latin typeface="Roboto"/>
              <a:ea typeface="Roboto"/>
              <a:cs typeface="Roboto"/>
              <a:sym typeface="Roboto"/>
            </a:endParaRPr>
          </a:p>
        </p:txBody>
      </p:sp>
      <p:sp>
        <p:nvSpPr>
          <p:cNvPr id="696" name="Google Shape;696;p35"/>
          <p:cNvSpPr/>
          <p:nvPr/>
        </p:nvSpPr>
        <p:spPr>
          <a:xfrm>
            <a:off x="6874025" y="1251250"/>
            <a:ext cx="2064000" cy="669000"/>
          </a:xfrm>
          <a:prstGeom prst="chevron">
            <a:avLst>
              <a:gd name="adj" fmla="val 50000"/>
            </a:avLst>
          </a:prstGeom>
          <a:solidFill>
            <a:srgbClr val="D8382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Events</a:t>
            </a:r>
            <a:endParaRPr>
              <a:solidFill>
                <a:srgbClr val="FFFFFF"/>
              </a:solidFill>
              <a:latin typeface="Roboto"/>
              <a:ea typeface="Roboto"/>
              <a:cs typeface="Roboto"/>
              <a:sym typeface="Roboto"/>
            </a:endParaRPr>
          </a:p>
        </p:txBody>
      </p:sp>
      <p:sp>
        <p:nvSpPr>
          <p:cNvPr id="697" name="Google Shape;697;p35"/>
          <p:cNvSpPr/>
          <p:nvPr/>
        </p:nvSpPr>
        <p:spPr>
          <a:xfrm>
            <a:off x="1838325" y="1251250"/>
            <a:ext cx="2064000" cy="669000"/>
          </a:xfrm>
          <a:prstGeom prst="chevron">
            <a:avLst>
              <a:gd name="adj" fmla="val 50000"/>
            </a:avLst>
          </a:prstGeom>
          <a:solidFill>
            <a:srgbClr val="A72A1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Season Kickoff</a:t>
            </a:r>
            <a:endParaRPr>
              <a:solidFill>
                <a:srgbClr val="FFFFFF"/>
              </a:solidFill>
              <a:latin typeface="Roboto"/>
              <a:ea typeface="Roboto"/>
              <a:cs typeface="Roboto"/>
              <a:sym typeface="Roboto"/>
            </a:endParaRPr>
          </a:p>
        </p:txBody>
      </p:sp>
      <p:sp>
        <p:nvSpPr>
          <p:cNvPr id="698" name="Google Shape;698;p35"/>
          <p:cNvSpPr/>
          <p:nvPr/>
        </p:nvSpPr>
        <p:spPr>
          <a:xfrm>
            <a:off x="5195350" y="1251250"/>
            <a:ext cx="2064000" cy="669000"/>
          </a:xfrm>
          <a:prstGeom prst="chevron">
            <a:avLst>
              <a:gd name="adj" fmla="val 50000"/>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Post-Season</a:t>
            </a:r>
            <a:endParaRPr>
              <a:solidFill>
                <a:srgbClr val="FFFFFF"/>
              </a:solidFill>
              <a:latin typeface="Roboto"/>
              <a:ea typeface="Roboto"/>
              <a:cs typeface="Roboto"/>
              <a:sym typeface="Roboto"/>
            </a:endParaRPr>
          </a:p>
        </p:txBody>
      </p:sp>
      <p:sp>
        <p:nvSpPr>
          <p:cNvPr id="699" name="Google Shape;699;p35"/>
          <p:cNvSpPr/>
          <p:nvPr/>
        </p:nvSpPr>
        <p:spPr>
          <a:xfrm>
            <a:off x="5358300" y="192750"/>
            <a:ext cx="3672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latin typeface="Roboto Medium"/>
                <a:ea typeface="Roboto Medium"/>
                <a:cs typeface="Roboto Medium"/>
                <a:sym typeface="Roboto Medium"/>
              </a:rPr>
              <a:t>Methodology</a:t>
            </a:r>
            <a:endParaRPr sz="2000">
              <a:latin typeface="Roboto"/>
              <a:ea typeface="Roboto"/>
              <a:cs typeface="Roboto"/>
              <a:sym typeface="Roboto"/>
            </a:endParaRPr>
          </a:p>
        </p:txBody>
      </p:sp>
      <p:pic>
        <p:nvPicPr>
          <p:cNvPr id="701" name="Google Shape;701;p35"/>
          <p:cNvPicPr preferRelativeResize="0"/>
          <p:nvPr/>
        </p:nvPicPr>
        <p:blipFill rotWithShape="1">
          <a:blip r:embed="rId3">
            <a:alphaModFix/>
          </a:blip>
          <a:srcRect l="25997" r="27571"/>
          <a:stretch/>
        </p:blipFill>
        <p:spPr>
          <a:xfrm>
            <a:off x="107500" y="2031175"/>
            <a:ext cx="1784686" cy="1940026"/>
          </a:xfrm>
          <a:prstGeom prst="rect">
            <a:avLst/>
          </a:prstGeom>
          <a:noFill/>
          <a:ln>
            <a:noFill/>
          </a:ln>
          <a:effectLst>
            <a:outerShdw blurRad="50800" dist="38100" dir="2700000" algn="tl" rotWithShape="0">
              <a:prstClr val="black">
                <a:alpha val="40000"/>
              </a:prstClr>
            </a:outerShdw>
          </a:effectLst>
        </p:spPr>
      </p:pic>
      <p:sp>
        <p:nvSpPr>
          <p:cNvPr id="702" name="Google Shape;702;p3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23</a:t>
            </a:fld>
            <a:endParaRPr>
              <a:solidFill>
                <a:srgbClr val="FFFFFF"/>
              </a:solidFill>
            </a:endParaRPr>
          </a:p>
        </p:txBody>
      </p:sp>
      <p:grpSp>
        <p:nvGrpSpPr>
          <p:cNvPr id="703" name="Google Shape;703;p35"/>
          <p:cNvGrpSpPr/>
          <p:nvPr/>
        </p:nvGrpSpPr>
        <p:grpSpPr>
          <a:xfrm>
            <a:off x="999703" y="4082127"/>
            <a:ext cx="862079" cy="1055804"/>
            <a:chOff x="2332832" y="1891225"/>
            <a:chExt cx="2197500" cy="2644800"/>
          </a:xfrm>
        </p:grpSpPr>
        <p:sp>
          <p:nvSpPr>
            <p:cNvPr id="704" name="Google Shape;704;p35"/>
            <p:cNvSpPr/>
            <p:nvPr/>
          </p:nvSpPr>
          <p:spPr>
            <a:xfrm rot="-5400000">
              <a:off x="2109182" y="2114875"/>
              <a:ext cx="2644800" cy="2197500"/>
            </a:xfrm>
            <a:prstGeom prst="flowChartDelay">
              <a:avLst/>
            </a:prstGeom>
            <a:solidFill>
              <a:srgbClr val="BE2F22"/>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5"/>
            <p:cNvSpPr/>
            <p:nvPr/>
          </p:nvSpPr>
          <p:spPr>
            <a:xfrm>
              <a:off x="2483292" y="2023586"/>
              <a:ext cx="1896600" cy="1896600"/>
            </a:xfrm>
            <a:prstGeom prst="ellipse">
              <a:avLst/>
            </a:prstGeom>
            <a:solidFill>
              <a:srgbClr val="FFFFFF"/>
            </a:solid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6" name="Google Shape;706;p35"/>
            <p:cNvPicPr preferRelativeResize="0"/>
            <p:nvPr/>
          </p:nvPicPr>
          <p:blipFill>
            <a:blip r:embed="rId4">
              <a:alphaModFix/>
            </a:blip>
            <a:stretch>
              <a:fillRect/>
            </a:stretch>
          </p:blipFill>
          <p:spPr>
            <a:xfrm>
              <a:off x="2673804" y="2214029"/>
              <a:ext cx="1515537" cy="1515538"/>
            </a:xfrm>
            <a:prstGeom prst="rect">
              <a:avLst/>
            </a:prstGeom>
            <a:noFill/>
            <a:ln>
              <a:noFill/>
            </a:ln>
            <a:effectLst>
              <a:outerShdw blurRad="57150" dist="19050" dir="5400000" algn="bl" rotWithShape="0">
                <a:srgbClr val="000000">
                  <a:alpha val="50000"/>
                </a:srgbClr>
              </a:outerShdw>
            </a:effectLst>
          </p:spPr>
        </p:pic>
      </p:grpSp>
      <p:grpSp>
        <p:nvGrpSpPr>
          <p:cNvPr id="707" name="Google Shape;707;p35"/>
          <p:cNvGrpSpPr/>
          <p:nvPr/>
        </p:nvGrpSpPr>
        <p:grpSpPr>
          <a:xfrm>
            <a:off x="107512" y="4082131"/>
            <a:ext cx="862079" cy="1055804"/>
            <a:chOff x="58575" y="2348425"/>
            <a:chExt cx="2197500" cy="2644800"/>
          </a:xfrm>
        </p:grpSpPr>
        <p:sp>
          <p:nvSpPr>
            <p:cNvPr id="708" name="Google Shape;708;p35"/>
            <p:cNvSpPr/>
            <p:nvPr/>
          </p:nvSpPr>
          <p:spPr>
            <a:xfrm rot="-5400000">
              <a:off x="-165075" y="2572075"/>
              <a:ext cx="2644800" cy="2197500"/>
            </a:xfrm>
            <a:prstGeom prst="flowChartDelay">
              <a:avLst/>
            </a:prstGeom>
            <a:solidFill>
              <a:srgbClr val="BE2F22"/>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5"/>
            <p:cNvSpPr/>
            <p:nvPr/>
          </p:nvSpPr>
          <p:spPr>
            <a:xfrm>
              <a:off x="209037" y="2480786"/>
              <a:ext cx="1896600" cy="1896600"/>
            </a:xfrm>
            <a:prstGeom prst="ellipse">
              <a:avLst/>
            </a:prstGeom>
            <a:solidFill>
              <a:srgbClr val="FFFFFF"/>
            </a:solid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0" name="Google Shape;710;p35"/>
            <p:cNvPicPr preferRelativeResize="0"/>
            <p:nvPr/>
          </p:nvPicPr>
          <p:blipFill>
            <a:blip r:embed="rId5">
              <a:alphaModFix/>
            </a:blip>
            <a:stretch>
              <a:fillRect/>
            </a:stretch>
          </p:blipFill>
          <p:spPr>
            <a:xfrm>
              <a:off x="288675" y="2560412"/>
              <a:ext cx="1737300" cy="1737325"/>
            </a:xfrm>
            <a:prstGeom prst="rect">
              <a:avLst/>
            </a:prstGeom>
            <a:noFill/>
            <a:ln>
              <a:noFill/>
            </a:ln>
            <a:effectLst>
              <a:outerShdw blurRad="57150" dist="19050" dir="5400000" algn="bl" rotWithShape="0">
                <a:srgbClr val="000000">
                  <a:alpha val="50000"/>
                </a:srgbClr>
              </a:outerShdw>
            </a:effectLst>
          </p:spPr>
        </p:pic>
      </p:grpSp>
      <p:sp>
        <p:nvSpPr>
          <p:cNvPr id="711" name="Google Shape;711;p35"/>
          <p:cNvSpPr txBox="1">
            <a:spLocks noGrp="1"/>
          </p:cNvSpPr>
          <p:nvPr>
            <p:ph type="title" idx="4294967295"/>
          </p:nvPr>
        </p:nvSpPr>
        <p:spPr>
          <a:xfrm>
            <a:off x="76025" y="4812845"/>
            <a:ext cx="925200" cy="398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FFFFF"/>
                </a:solidFill>
              </a:rPr>
              <a:t>Research</a:t>
            </a:r>
            <a:endParaRPr sz="1000">
              <a:solidFill>
                <a:srgbClr val="FFFFFF"/>
              </a:solidFill>
            </a:endParaRPr>
          </a:p>
        </p:txBody>
      </p:sp>
      <p:sp>
        <p:nvSpPr>
          <p:cNvPr id="712" name="Google Shape;712;p35"/>
          <p:cNvSpPr txBox="1">
            <a:spLocks noGrp="1"/>
          </p:cNvSpPr>
          <p:nvPr>
            <p:ph type="title" idx="4294967295"/>
          </p:nvPr>
        </p:nvSpPr>
        <p:spPr>
          <a:xfrm>
            <a:off x="968951" y="4812840"/>
            <a:ext cx="925200" cy="398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FFFFF"/>
                </a:solidFill>
              </a:rPr>
              <a:t>Interviews</a:t>
            </a:r>
            <a:endParaRPr sz="1000">
              <a:solidFill>
                <a:srgbClr val="FFFFFF"/>
              </a:solidFill>
            </a:endParaRPr>
          </a:p>
        </p:txBody>
      </p:sp>
      <p:pic>
        <p:nvPicPr>
          <p:cNvPr id="1031" name="Picture 7" descr="https://lh5.googleusercontent.com/vrvr-a6PBaM8jCd7Qm1K2mmy-5PLefwp4i_PoW1N7M2zOfm_fdLciorM25wm3KIqGUwj4yJ8YBMlhuHarbpTFKynHKlpISVWrmn-NUH41Dql7t9qDQX7hVOAxw2w_DR5_g9Bj195K0Y"/>
          <p:cNvPicPr>
            <a:picLocks noChangeAspect="1" noChangeArrowheads="1"/>
          </p:cNvPicPr>
          <p:nvPr/>
        </p:nvPicPr>
        <p:blipFill rotWithShape="1">
          <a:blip r:embed="rId6">
            <a:extLst>
              <a:ext uri="{28A0092B-C50C-407E-A947-70E740481C1C}">
                <a14:useLocalDpi xmlns:a14="http://schemas.microsoft.com/office/drawing/2010/main" val="0"/>
              </a:ext>
            </a:extLst>
          </a:blip>
          <a:srcRect l="49655" t="34549" r="21595" b="13914"/>
          <a:stretch/>
        </p:blipFill>
        <p:spPr bwMode="auto">
          <a:xfrm>
            <a:off x="1975533" y="2031175"/>
            <a:ext cx="1645029" cy="19668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3" name="Picture 9" descr="https://lh4.googleusercontent.com/yVbMNI9Yvad3I3CnMuOA-Ol944tlDO6o0I5SH4NxkQLwUc5eSzlZVcPDy-1CaPWnuakz4ox0Mk2eqpaKVW2GZW-hc6sYsrEwmuRVSIBrcHXJvQAHXnf9kPPojJxIBVglrP-wR1FpfLE"/>
          <p:cNvPicPr>
            <a:picLocks noChangeAspect="1" noChangeArrowheads="1"/>
          </p:cNvPicPr>
          <p:nvPr/>
        </p:nvPicPr>
        <p:blipFill rotWithShape="1">
          <a:blip r:embed="rId7">
            <a:extLst>
              <a:ext uri="{28A0092B-C50C-407E-A947-70E740481C1C}">
                <a14:useLocalDpi xmlns:a14="http://schemas.microsoft.com/office/drawing/2010/main" val="0"/>
              </a:ext>
            </a:extLst>
          </a:blip>
          <a:srcRect l="9977" t="2837" r="38566"/>
          <a:stretch/>
        </p:blipFill>
        <p:spPr bwMode="auto">
          <a:xfrm>
            <a:off x="3695634" y="2031175"/>
            <a:ext cx="1571691" cy="19668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5" name="Picture 11" descr="https://lh3.googleusercontent.com/FZvnGdS29PUAAIM54pvqg89M7ZjeTKtayEps1lIAOYY4RmlzbnhtkLIAg_1TrXmNRNQA2J937e8-Hh1egGe_YG87OkMVyxEGrWdNjdVpeTdr5iWo8oC_4hBdra12gR1qAtC0XpEe82Y"/>
          <p:cNvPicPr>
            <a:picLocks noChangeAspect="1" noChangeArrowheads="1"/>
          </p:cNvPicPr>
          <p:nvPr/>
        </p:nvPicPr>
        <p:blipFill rotWithShape="1">
          <a:blip r:embed="rId8">
            <a:extLst>
              <a:ext uri="{28A0092B-C50C-407E-A947-70E740481C1C}">
                <a14:useLocalDpi xmlns:a14="http://schemas.microsoft.com/office/drawing/2010/main" val="0"/>
              </a:ext>
            </a:extLst>
          </a:blip>
          <a:srcRect l="29684" t="6582" r="24647" b="11146"/>
          <a:stretch/>
        </p:blipFill>
        <p:spPr bwMode="auto">
          <a:xfrm>
            <a:off x="5358300" y="2031176"/>
            <a:ext cx="1669565" cy="19668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7" name="Picture 13" descr="https://lh4.googleusercontent.com/b0pMwHweOi2ZNYr1lw41EPLe-GURawZ8-Hoa5oA2y4cjxjkRy0o43pe7dw8lRN7q5qzS5WyZHuDO3V2X_d949_o3LjEGJ1b3LwI11m-Lk3iwMEfG51rL9Cysa3E183VK6o3VVQ-HjFo"/>
          <p:cNvPicPr>
            <a:picLocks noChangeAspect="1" noChangeArrowheads="1"/>
          </p:cNvPicPr>
          <p:nvPr/>
        </p:nvPicPr>
        <p:blipFill rotWithShape="1">
          <a:blip r:embed="rId9">
            <a:extLst>
              <a:ext uri="{28A0092B-C50C-407E-A947-70E740481C1C}">
                <a14:useLocalDpi xmlns:a14="http://schemas.microsoft.com/office/drawing/2010/main" val="0"/>
              </a:ext>
            </a:extLst>
          </a:blip>
          <a:srcRect l="15487" t="7381" r="14473" b="6965"/>
          <a:stretch/>
        </p:blipFill>
        <p:spPr bwMode="auto">
          <a:xfrm>
            <a:off x="7118840" y="2060013"/>
            <a:ext cx="1704442" cy="1938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lin ang="5400012" scaled="0"/>
        </a:gradFill>
        <a:effectLst/>
      </p:bgPr>
    </p:bg>
    <p:spTree>
      <p:nvGrpSpPr>
        <p:cNvPr id="1" name="Shape 719"/>
        <p:cNvGrpSpPr/>
        <p:nvPr/>
      </p:nvGrpSpPr>
      <p:grpSpPr>
        <a:xfrm>
          <a:off x="0" y="0"/>
          <a:ext cx="0" cy="0"/>
          <a:chOff x="0" y="0"/>
          <a:chExt cx="0" cy="0"/>
        </a:xfrm>
      </p:grpSpPr>
      <p:sp>
        <p:nvSpPr>
          <p:cNvPr id="720" name="Google Shape;720;p36"/>
          <p:cNvSpPr/>
          <p:nvPr/>
        </p:nvSpPr>
        <p:spPr>
          <a:xfrm>
            <a:off x="7283400" y="2034775"/>
            <a:ext cx="1630800" cy="2965200"/>
          </a:xfrm>
          <a:prstGeom prst="rect">
            <a:avLst/>
          </a:prstGeom>
          <a:solidFill>
            <a:srgbClr val="D83829"/>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a:ea typeface="Roboto"/>
                <a:cs typeface="Roboto"/>
                <a:sym typeface="Roboto"/>
              </a:rPr>
              <a:t>Set up events:</a:t>
            </a: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r>
              <a:rPr lang="en">
                <a:solidFill>
                  <a:srgbClr val="FFFFFF"/>
                </a:solidFill>
                <a:latin typeface="Roboto"/>
                <a:ea typeface="Roboto"/>
                <a:cs typeface="Roboto"/>
                <a:sym typeface="Roboto"/>
              </a:rPr>
              <a:t>3v3 Basketball tournaments</a:t>
            </a: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r>
              <a:rPr lang="en">
                <a:solidFill>
                  <a:srgbClr val="FFFFFF"/>
                </a:solidFill>
                <a:latin typeface="Roboto"/>
                <a:ea typeface="Roboto"/>
                <a:cs typeface="Roboto"/>
                <a:sym typeface="Roboto"/>
              </a:rPr>
              <a:t>Annual Party</a:t>
            </a: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r>
              <a:rPr lang="en">
                <a:solidFill>
                  <a:srgbClr val="FFFFFF"/>
                </a:solidFill>
                <a:latin typeface="Roboto"/>
                <a:ea typeface="Roboto"/>
                <a:cs typeface="Roboto"/>
                <a:sym typeface="Roboto"/>
              </a:rPr>
              <a:t>Hall of Fame</a:t>
            </a: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r>
              <a:rPr lang="en">
                <a:solidFill>
                  <a:srgbClr val="FFFFFF"/>
                </a:solidFill>
                <a:latin typeface="Roboto"/>
                <a:ea typeface="Roboto"/>
                <a:cs typeface="Roboto"/>
                <a:sym typeface="Roboto"/>
              </a:rPr>
              <a:t>Charity Events</a:t>
            </a: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p:txBody>
      </p:sp>
      <p:sp>
        <p:nvSpPr>
          <p:cNvPr id="721" name="Google Shape;721;p36"/>
          <p:cNvSpPr/>
          <p:nvPr/>
        </p:nvSpPr>
        <p:spPr>
          <a:xfrm flipH="1">
            <a:off x="4572006" y="99150"/>
            <a:ext cx="4572000" cy="8193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2" name="Google Shape;722;p36"/>
          <p:cNvGrpSpPr/>
          <p:nvPr/>
        </p:nvGrpSpPr>
        <p:grpSpPr>
          <a:xfrm>
            <a:off x="6396" y="98692"/>
            <a:ext cx="5232584" cy="820214"/>
            <a:chOff x="1593000" y="2322568"/>
            <a:chExt cx="3528854" cy="643356"/>
          </a:xfrm>
        </p:grpSpPr>
        <p:sp>
          <p:nvSpPr>
            <p:cNvPr id="723" name="Google Shape;723;p36"/>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6"/>
            <p:cNvSpPr/>
            <p:nvPr/>
          </p:nvSpPr>
          <p:spPr>
            <a:xfrm rot="-5400000">
              <a:off x="4090601"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6"/>
            <p:cNvSpPr/>
            <p:nvPr/>
          </p:nvSpPr>
          <p:spPr>
            <a:xfrm>
              <a:off x="2342632" y="2399953"/>
              <a:ext cx="26838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000">
                  <a:solidFill>
                    <a:srgbClr val="FFFFFF"/>
                  </a:solidFill>
                  <a:latin typeface="Roboto Medium"/>
                  <a:ea typeface="Roboto Medium"/>
                  <a:cs typeface="Roboto Medium"/>
                  <a:sym typeface="Roboto Medium"/>
                </a:rPr>
                <a:t>Examine How Legends Sports Leagues Currently Operates</a:t>
              </a:r>
              <a:endParaRPr sz="2000">
                <a:solidFill>
                  <a:srgbClr val="FFFFFF"/>
                </a:solidFill>
                <a:latin typeface="Roboto"/>
                <a:ea typeface="Roboto"/>
                <a:cs typeface="Roboto"/>
                <a:sym typeface="Roboto"/>
              </a:endParaRPr>
            </a:p>
          </p:txBody>
        </p:sp>
        <p:sp>
          <p:nvSpPr>
            <p:cNvPr id="726" name="Google Shape;726;p3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6"/>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01</a:t>
              </a:r>
              <a:endParaRPr sz="2600">
                <a:solidFill>
                  <a:srgbClr val="FFFFFF"/>
                </a:solidFill>
                <a:latin typeface="Roboto Thin"/>
                <a:ea typeface="Roboto Thin"/>
                <a:cs typeface="Roboto Thin"/>
                <a:sym typeface="Roboto Thin"/>
              </a:endParaRPr>
            </a:p>
          </p:txBody>
        </p:sp>
      </p:grpSp>
      <p:sp>
        <p:nvSpPr>
          <p:cNvPr id="728" name="Google Shape;728;p36"/>
          <p:cNvSpPr/>
          <p:nvPr/>
        </p:nvSpPr>
        <p:spPr>
          <a:xfrm>
            <a:off x="0" y="1251464"/>
            <a:ext cx="2214600" cy="669000"/>
          </a:xfrm>
          <a:prstGeom prst="homePlate">
            <a:avLst>
              <a:gd name="adj" fmla="val 50000"/>
            </a:avLst>
          </a:prstGeom>
          <a:solidFill>
            <a:srgbClr val="80201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Start-up</a:t>
            </a:r>
            <a:endParaRPr>
              <a:solidFill>
                <a:srgbClr val="FFFFFF"/>
              </a:solidFill>
              <a:latin typeface="Roboto"/>
              <a:ea typeface="Roboto"/>
              <a:cs typeface="Roboto"/>
              <a:sym typeface="Roboto"/>
            </a:endParaRPr>
          </a:p>
        </p:txBody>
      </p:sp>
      <p:sp>
        <p:nvSpPr>
          <p:cNvPr id="729" name="Google Shape;729;p36"/>
          <p:cNvSpPr/>
          <p:nvPr/>
        </p:nvSpPr>
        <p:spPr>
          <a:xfrm>
            <a:off x="3516750" y="1251250"/>
            <a:ext cx="2064000" cy="669000"/>
          </a:xfrm>
          <a:prstGeom prst="chevron">
            <a:avLst>
              <a:gd name="adj" fmla="val 50000"/>
            </a:avLst>
          </a:prstGeom>
          <a:solidFill>
            <a:srgbClr val="B02C2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Regular Season</a:t>
            </a:r>
            <a:endParaRPr>
              <a:solidFill>
                <a:srgbClr val="FFFFFF"/>
              </a:solidFill>
              <a:latin typeface="Roboto"/>
              <a:ea typeface="Roboto"/>
              <a:cs typeface="Roboto"/>
              <a:sym typeface="Roboto"/>
            </a:endParaRPr>
          </a:p>
        </p:txBody>
      </p:sp>
      <p:sp>
        <p:nvSpPr>
          <p:cNvPr id="730" name="Google Shape;730;p36"/>
          <p:cNvSpPr/>
          <p:nvPr/>
        </p:nvSpPr>
        <p:spPr>
          <a:xfrm>
            <a:off x="6874025" y="1251250"/>
            <a:ext cx="2064000" cy="669000"/>
          </a:xfrm>
          <a:prstGeom prst="chevron">
            <a:avLst>
              <a:gd name="adj" fmla="val 50000"/>
            </a:avLst>
          </a:prstGeom>
          <a:solidFill>
            <a:srgbClr val="D8382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Events</a:t>
            </a:r>
            <a:endParaRPr>
              <a:solidFill>
                <a:srgbClr val="FFFFFF"/>
              </a:solidFill>
              <a:latin typeface="Roboto"/>
              <a:ea typeface="Roboto"/>
              <a:cs typeface="Roboto"/>
              <a:sym typeface="Roboto"/>
            </a:endParaRPr>
          </a:p>
        </p:txBody>
      </p:sp>
      <p:sp>
        <p:nvSpPr>
          <p:cNvPr id="731" name="Google Shape;731;p36"/>
          <p:cNvSpPr/>
          <p:nvPr/>
        </p:nvSpPr>
        <p:spPr>
          <a:xfrm>
            <a:off x="1838325" y="1251250"/>
            <a:ext cx="2064000" cy="669000"/>
          </a:xfrm>
          <a:prstGeom prst="chevron">
            <a:avLst>
              <a:gd name="adj" fmla="val 50000"/>
            </a:avLst>
          </a:prstGeom>
          <a:solidFill>
            <a:srgbClr val="A72A1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Pre-Season Kickoff</a:t>
            </a:r>
            <a:endParaRPr>
              <a:solidFill>
                <a:srgbClr val="FFFFFF"/>
              </a:solidFill>
              <a:latin typeface="Roboto"/>
              <a:ea typeface="Roboto"/>
              <a:cs typeface="Roboto"/>
              <a:sym typeface="Roboto"/>
            </a:endParaRPr>
          </a:p>
        </p:txBody>
      </p:sp>
      <p:sp>
        <p:nvSpPr>
          <p:cNvPr id="732" name="Google Shape;732;p36"/>
          <p:cNvSpPr/>
          <p:nvPr/>
        </p:nvSpPr>
        <p:spPr>
          <a:xfrm>
            <a:off x="5195350" y="1251250"/>
            <a:ext cx="2064000" cy="669000"/>
          </a:xfrm>
          <a:prstGeom prst="chevron">
            <a:avLst>
              <a:gd name="adj" fmla="val 50000"/>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Post-Season</a:t>
            </a:r>
            <a:endParaRPr>
              <a:solidFill>
                <a:srgbClr val="FFFFFF"/>
              </a:solidFill>
              <a:latin typeface="Roboto"/>
              <a:ea typeface="Roboto"/>
              <a:cs typeface="Roboto"/>
              <a:sym typeface="Roboto"/>
            </a:endParaRPr>
          </a:p>
        </p:txBody>
      </p:sp>
      <p:sp>
        <p:nvSpPr>
          <p:cNvPr id="733" name="Google Shape;733;p36"/>
          <p:cNvSpPr/>
          <p:nvPr/>
        </p:nvSpPr>
        <p:spPr>
          <a:xfrm>
            <a:off x="5358300" y="192750"/>
            <a:ext cx="3672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latin typeface="Roboto Medium"/>
                <a:ea typeface="Roboto Medium"/>
                <a:cs typeface="Roboto Medium"/>
                <a:sym typeface="Roboto Medium"/>
              </a:rPr>
              <a:t>Results</a:t>
            </a:r>
            <a:endParaRPr sz="2000">
              <a:latin typeface="Roboto"/>
              <a:ea typeface="Roboto"/>
              <a:cs typeface="Roboto"/>
              <a:sym typeface="Roboto"/>
            </a:endParaRPr>
          </a:p>
        </p:txBody>
      </p:sp>
      <p:sp>
        <p:nvSpPr>
          <p:cNvPr id="734" name="Google Shape;734;p3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24</a:t>
            </a:fld>
            <a:endParaRPr>
              <a:solidFill>
                <a:srgbClr val="FFFFFF"/>
              </a:solidFill>
            </a:endParaRPr>
          </a:p>
        </p:txBody>
      </p:sp>
      <p:sp>
        <p:nvSpPr>
          <p:cNvPr id="735" name="Google Shape;735;p36"/>
          <p:cNvSpPr/>
          <p:nvPr/>
        </p:nvSpPr>
        <p:spPr>
          <a:xfrm>
            <a:off x="82300" y="2034775"/>
            <a:ext cx="1831200" cy="2965200"/>
          </a:xfrm>
          <a:prstGeom prst="rect">
            <a:avLst/>
          </a:prstGeom>
          <a:solidFill>
            <a:srgbClr val="802017"/>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a:ea typeface="Roboto"/>
                <a:cs typeface="Roboto"/>
                <a:sym typeface="Roboto"/>
              </a:rPr>
              <a:t>Set up website</a:t>
            </a: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r>
              <a:rPr lang="en">
                <a:solidFill>
                  <a:srgbClr val="FFFFFF"/>
                </a:solidFill>
                <a:latin typeface="Roboto"/>
                <a:ea typeface="Roboto"/>
                <a:cs typeface="Roboto"/>
                <a:sym typeface="Roboto"/>
              </a:rPr>
              <a:t>Obtain permits through the County</a:t>
            </a: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r>
              <a:rPr lang="en">
                <a:solidFill>
                  <a:srgbClr val="FFFFFF"/>
                </a:solidFill>
                <a:latin typeface="Roboto"/>
                <a:ea typeface="Roboto"/>
                <a:cs typeface="Roboto"/>
                <a:sym typeface="Roboto"/>
              </a:rPr>
              <a:t>Market leagues</a:t>
            </a: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r>
              <a:rPr lang="en">
                <a:solidFill>
                  <a:srgbClr val="FFFFFF"/>
                </a:solidFill>
                <a:latin typeface="Roboto"/>
                <a:ea typeface="Roboto"/>
                <a:cs typeface="Roboto"/>
                <a:sym typeface="Roboto"/>
              </a:rPr>
              <a:t>Recruit officials</a:t>
            </a: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r>
              <a:rPr lang="en">
                <a:solidFill>
                  <a:srgbClr val="FFFFFF"/>
                </a:solidFill>
                <a:latin typeface="Roboto"/>
                <a:ea typeface="Roboto"/>
                <a:cs typeface="Roboto"/>
                <a:sym typeface="Roboto"/>
              </a:rPr>
              <a:t>Announce registration</a:t>
            </a: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p:txBody>
      </p:sp>
      <p:sp>
        <p:nvSpPr>
          <p:cNvPr id="736" name="Google Shape;736;p36"/>
          <p:cNvSpPr/>
          <p:nvPr/>
        </p:nvSpPr>
        <p:spPr>
          <a:xfrm>
            <a:off x="1995825" y="2039150"/>
            <a:ext cx="1779000" cy="2965200"/>
          </a:xfrm>
          <a:prstGeom prst="rect">
            <a:avLst/>
          </a:prstGeom>
          <a:solidFill>
            <a:srgbClr val="A72A1E"/>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a:ea typeface="Roboto"/>
                <a:cs typeface="Roboto"/>
                <a:sym typeface="Roboto"/>
              </a:rPr>
              <a:t>Close registration and create teams</a:t>
            </a: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r>
              <a:rPr lang="en">
                <a:solidFill>
                  <a:srgbClr val="FFFFFF"/>
                </a:solidFill>
                <a:latin typeface="Roboto"/>
                <a:ea typeface="Roboto"/>
                <a:cs typeface="Roboto"/>
                <a:sym typeface="Roboto"/>
              </a:rPr>
              <a:t>Order and distribute uniforms</a:t>
            </a: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r>
              <a:rPr lang="en">
                <a:solidFill>
                  <a:srgbClr val="FFFFFF"/>
                </a:solidFill>
                <a:latin typeface="Roboto"/>
                <a:ea typeface="Roboto"/>
                <a:cs typeface="Roboto"/>
                <a:sym typeface="Roboto"/>
              </a:rPr>
              <a:t>Create and post beginning of schedule </a:t>
            </a: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r>
              <a:rPr lang="en">
                <a:solidFill>
                  <a:srgbClr val="FFFFFF"/>
                </a:solidFill>
                <a:latin typeface="Roboto"/>
                <a:ea typeface="Roboto"/>
                <a:cs typeface="Roboto"/>
                <a:sym typeface="Roboto"/>
              </a:rPr>
              <a:t>Attend opening night</a:t>
            </a:r>
            <a:endParaRPr>
              <a:solidFill>
                <a:srgbClr val="FFFFFF"/>
              </a:solidFill>
              <a:latin typeface="Roboto"/>
              <a:ea typeface="Roboto"/>
              <a:cs typeface="Roboto"/>
              <a:sym typeface="Roboto"/>
            </a:endParaRPr>
          </a:p>
        </p:txBody>
      </p:sp>
      <p:sp>
        <p:nvSpPr>
          <p:cNvPr id="737" name="Google Shape;737;p36"/>
          <p:cNvSpPr/>
          <p:nvPr/>
        </p:nvSpPr>
        <p:spPr>
          <a:xfrm>
            <a:off x="3857150" y="2034775"/>
            <a:ext cx="1630800" cy="2965200"/>
          </a:xfrm>
          <a:prstGeom prst="rect">
            <a:avLst/>
          </a:prstGeom>
          <a:solidFill>
            <a:srgbClr val="B02C20"/>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a:ea typeface="Roboto"/>
                <a:cs typeface="Roboto"/>
                <a:sym typeface="Roboto"/>
              </a:rPr>
              <a:t>Adjust teams</a:t>
            </a: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r>
              <a:rPr lang="en">
                <a:solidFill>
                  <a:srgbClr val="FFFFFF"/>
                </a:solidFill>
                <a:latin typeface="Roboto"/>
                <a:ea typeface="Roboto"/>
                <a:cs typeface="Roboto"/>
                <a:sym typeface="Roboto"/>
              </a:rPr>
              <a:t>Enter game results and statistics</a:t>
            </a: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r>
              <a:rPr lang="en">
                <a:solidFill>
                  <a:srgbClr val="FFFFFF"/>
                </a:solidFill>
                <a:latin typeface="Roboto"/>
                <a:ea typeface="Roboto"/>
                <a:cs typeface="Roboto"/>
                <a:sym typeface="Roboto"/>
              </a:rPr>
              <a:t>Post remaining schedule</a:t>
            </a: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r>
              <a:rPr lang="en">
                <a:solidFill>
                  <a:srgbClr val="FFFFFF"/>
                </a:solidFill>
                <a:latin typeface="Roboto"/>
                <a:ea typeface="Roboto"/>
                <a:cs typeface="Roboto"/>
                <a:sym typeface="Roboto"/>
              </a:rPr>
              <a:t>Order prizes</a:t>
            </a: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p:txBody>
      </p:sp>
      <p:sp>
        <p:nvSpPr>
          <p:cNvPr id="738" name="Google Shape;738;p36"/>
          <p:cNvSpPr/>
          <p:nvPr/>
        </p:nvSpPr>
        <p:spPr>
          <a:xfrm>
            <a:off x="5570275" y="2034775"/>
            <a:ext cx="1630800" cy="2965200"/>
          </a:xfrm>
          <a:prstGeom prst="rect">
            <a:avLst/>
          </a:prstGeom>
          <a:solidFill>
            <a:srgbClr val="BE2F2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Roboto"/>
                <a:ea typeface="Roboto"/>
                <a:cs typeface="Roboto"/>
                <a:sym typeface="Roboto"/>
              </a:rPr>
              <a:t>Create brackets and schedule</a:t>
            </a: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r>
              <a:rPr lang="en">
                <a:solidFill>
                  <a:srgbClr val="FFFFFF"/>
                </a:solidFill>
                <a:latin typeface="Roboto"/>
                <a:ea typeface="Roboto"/>
                <a:cs typeface="Roboto"/>
                <a:sym typeface="Roboto"/>
              </a:rPr>
              <a:t>Take pictures at finals</a:t>
            </a: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r>
              <a:rPr lang="en">
                <a:solidFill>
                  <a:srgbClr val="FFFFFF"/>
                </a:solidFill>
                <a:latin typeface="Roboto"/>
                <a:ea typeface="Roboto"/>
                <a:cs typeface="Roboto"/>
                <a:sym typeface="Roboto"/>
              </a:rPr>
              <a:t>Post winners on blog</a:t>
            </a:r>
            <a:endParaRPr>
              <a:solidFill>
                <a:srgbClr val="FFFFFF"/>
              </a:solidFill>
              <a:latin typeface="Roboto"/>
              <a:ea typeface="Roboto"/>
              <a:cs typeface="Roboto"/>
              <a:sym typeface="Roboto"/>
            </a:endParaRPr>
          </a:p>
          <a:p>
            <a:pPr marL="0" lvl="0" indent="0" algn="l" rtl="0">
              <a:spcBef>
                <a:spcPts val="0"/>
              </a:spcBef>
              <a:spcAft>
                <a:spcPts val="0"/>
              </a:spcAft>
              <a:buNone/>
            </a:pPr>
            <a:endParaRPr>
              <a:solidFill>
                <a:srgbClr val="FFFFFF"/>
              </a:solidFill>
              <a:latin typeface="Roboto"/>
              <a:ea typeface="Roboto"/>
              <a:cs typeface="Roboto"/>
              <a:sym typeface="Roboto"/>
            </a:endParaRPr>
          </a:p>
          <a:p>
            <a:pPr marL="0" lvl="0" indent="0" algn="l" rtl="0">
              <a:spcBef>
                <a:spcPts val="0"/>
              </a:spcBef>
              <a:spcAft>
                <a:spcPts val="0"/>
              </a:spcAft>
              <a:buNone/>
            </a:pPr>
            <a:r>
              <a:rPr lang="en">
                <a:solidFill>
                  <a:srgbClr val="FFFFFF"/>
                </a:solidFill>
                <a:latin typeface="Roboto"/>
                <a:ea typeface="Roboto"/>
                <a:cs typeface="Roboto"/>
                <a:sym typeface="Roboto"/>
              </a:rPr>
              <a:t>Pay officials and update league counts</a:t>
            </a:r>
            <a:endParaRPr>
              <a:solidFill>
                <a:srgbClr val="FFFFFF"/>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6"/>
                                        </p:tgtEl>
                                        <p:attrNameLst>
                                          <p:attrName>style.visibility</p:attrName>
                                        </p:attrNameLst>
                                      </p:cBhvr>
                                      <p:to>
                                        <p:strVal val="visible"/>
                                      </p:to>
                                    </p:set>
                                    <p:animEffect transition="in" filter="fade">
                                      <p:cBhvr>
                                        <p:cTn id="7" dur="500"/>
                                        <p:tgtEl>
                                          <p:spTgt spid="736"/>
                                        </p:tgtEl>
                                      </p:cBhvr>
                                    </p:animEffect>
                                  </p:childTnLst>
                                </p:cTn>
                              </p:par>
                              <p:par>
                                <p:cTn id="8" presetID="10" presetClass="exit" presetSubtype="0" fill="hold" nodeType="withEffect">
                                  <p:stCondLst>
                                    <p:cond delay="0"/>
                                  </p:stCondLst>
                                  <p:childTnLst>
                                    <p:animEffect transition="out" filter="fade">
                                      <p:cBhvr>
                                        <p:cTn id="9" dur="1000"/>
                                        <p:tgtEl>
                                          <p:spTgt spid="735"/>
                                        </p:tgtEl>
                                      </p:cBhvr>
                                    </p:animEffect>
                                    <p:set>
                                      <p:cBhvr>
                                        <p:cTn id="10" dur="1" fill="hold">
                                          <p:stCondLst>
                                            <p:cond delay="1000"/>
                                          </p:stCondLst>
                                        </p:cTn>
                                        <p:tgtEl>
                                          <p:spTgt spid="7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37"/>
                                        </p:tgtEl>
                                        <p:attrNameLst>
                                          <p:attrName>style.visibility</p:attrName>
                                        </p:attrNameLst>
                                      </p:cBhvr>
                                      <p:to>
                                        <p:strVal val="visible"/>
                                      </p:to>
                                    </p:set>
                                    <p:animEffect transition="in" filter="fade">
                                      <p:cBhvr>
                                        <p:cTn id="15" dur="500"/>
                                        <p:tgtEl>
                                          <p:spTgt spid="737"/>
                                        </p:tgtEl>
                                      </p:cBhvr>
                                    </p:animEffect>
                                  </p:childTnLst>
                                </p:cTn>
                              </p:par>
                              <p:par>
                                <p:cTn id="16" presetID="10" presetClass="exit" presetSubtype="0" fill="hold" nodeType="withEffect">
                                  <p:stCondLst>
                                    <p:cond delay="0"/>
                                  </p:stCondLst>
                                  <p:childTnLst>
                                    <p:animEffect transition="out" filter="fade">
                                      <p:cBhvr>
                                        <p:cTn id="17" dur="1000"/>
                                        <p:tgtEl>
                                          <p:spTgt spid="736"/>
                                        </p:tgtEl>
                                      </p:cBhvr>
                                    </p:animEffect>
                                    <p:set>
                                      <p:cBhvr>
                                        <p:cTn id="18" dur="1" fill="hold">
                                          <p:stCondLst>
                                            <p:cond delay="1000"/>
                                          </p:stCondLst>
                                        </p:cTn>
                                        <p:tgtEl>
                                          <p:spTgt spid="7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38"/>
                                        </p:tgtEl>
                                        <p:attrNameLst>
                                          <p:attrName>style.visibility</p:attrName>
                                        </p:attrNameLst>
                                      </p:cBhvr>
                                      <p:to>
                                        <p:strVal val="visible"/>
                                      </p:to>
                                    </p:set>
                                    <p:animEffect transition="in" filter="fade">
                                      <p:cBhvr>
                                        <p:cTn id="23" dur="500"/>
                                        <p:tgtEl>
                                          <p:spTgt spid="738"/>
                                        </p:tgtEl>
                                      </p:cBhvr>
                                    </p:animEffect>
                                  </p:childTnLst>
                                </p:cTn>
                              </p:par>
                              <p:par>
                                <p:cTn id="24" presetID="10" presetClass="exit" presetSubtype="0" fill="hold" nodeType="withEffect">
                                  <p:stCondLst>
                                    <p:cond delay="0"/>
                                  </p:stCondLst>
                                  <p:childTnLst>
                                    <p:animEffect transition="out" filter="fade">
                                      <p:cBhvr>
                                        <p:cTn id="25" dur="1000"/>
                                        <p:tgtEl>
                                          <p:spTgt spid="737"/>
                                        </p:tgtEl>
                                      </p:cBhvr>
                                    </p:animEffect>
                                    <p:set>
                                      <p:cBhvr>
                                        <p:cTn id="26" dur="1" fill="hold">
                                          <p:stCondLst>
                                            <p:cond delay="1000"/>
                                          </p:stCondLst>
                                        </p:cTn>
                                        <p:tgtEl>
                                          <p:spTgt spid="73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20"/>
                                        </p:tgtEl>
                                        <p:attrNameLst>
                                          <p:attrName>style.visibility</p:attrName>
                                        </p:attrNameLst>
                                      </p:cBhvr>
                                      <p:to>
                                        <p:strVal val="visible"/>
                                      </p:to>
                                    </p:set>
                                    <p:animEffect transition="in" filter="fade">
                                      <p:cBhvr>
                                        <p:cTn id="31" dur="500"/>
                                        <p:tgtEl>
                                          <p:spTgt spid="720"/>
                                        </p:tgtEl>
                                      </p:cBhvr>
                                    </p:animEffect>
                                  </p:childTnLst>
                                </p:cTn>
                              </p:par>
                              <p:par>
                                <p:cTn id="32" presetID="10" presetClass="exit" presetSubtype="0" fill="hold" nodeType="withEffect">
                                  <p:stCondLst>
                                    <p:cond delay="0"/>
                                  </p:stCondLst>
                                  <p:childTnLst>
                                    <p:animEffect transition="out" filter="fade">
                                      <p:cBhvr>
                                        <p:cTn id="33" dur="1000"/>
                                        <p:tgtEl>
                                          <p:spTgt spid="738"/>
                                        </p:tgtEl>
                                      </p:cBhvr>
                                    </p:animEffect>
                                    <p:set>
                                      <p:cBhvr>
                                        <p:cTn id="34" dur="1" fill="hold">
                                          <p:stCondLst>
                                            <p:cond delay="1000"/>
                                          </p:stCondLst>
                                        </p:cTn>
                                        <p:tgtEl>
                                          <p:spTgt spid="7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44000">
              <a:srgbClr val="628989"/>
            </a:gs>
            <a:gs pos="62000">
              <a:srgbClr val="547676"/>
            </a:gs>
            <a:gs pos="100000">
              <a:srgbClr val="466363"/>
            </a:gs>
          </a:gsLst>
          <a:path path="circle">
            <a:fillToRect l="100000" b="100000"/>
          </a:path>
          <a:tileRect t="-100000" r="-100000"/>
        </a:gradFill>
        <a:effectLst/>
      </p:bgPr>
    </p:bg>
    <p:spTree>
      <p:nvGrpSpPr>
        <p:cNvPr id="1" name="Shape 742"/>
        <p:cNvGrpSpPr/>
        <p:nvPr/>
      </p:nvGrpSpPr>
      <p:grpSpPr>
        <a:xfrm>
          <a:off x="0" y="0"/>
          <a:ext cx="0" cy="0"/>
          <a:chOff x="0" y="0"/>
          <a:chExt cx="0" cy="0"/>
        </a:xfrm>
      </p:grpSpPr>
      <p:pic>
        <p:nvPicPr>
          <p:cNvPr id="743" name="Google Shape;743;p37"/>
          <p:cNvPicPr preferRelativeResize="0"/>
          <p:nvPr/>
        </p:nvPicPr>
        <p:blipFill rotWithShape="1">
          <a:blip r:embed="rId3">
            <a:alphaModFix/>
          </a:blip>
          <a:srcRect l="1020" t="2649" r="-1020" b="-2649"/>
          <a:stretch/>
        </p:blipFill>
        <p:spPr>
          <a:xfrm>
            <a:off x="1952750" y="995700"/>
            <a:ext cx="5728200" cy="3541926"/>
          </a:xfrm>
          <a:prstGeom prst="rect">
            <a:avLst/>
          </a:prstGeom>
          <a:noFill/>
          <a:ln>
            <a:noFill/>
          </a:ln>
          <a:effectLst>
            <a:outerShdw blurRad="57150" dist="19050" dir="5400000" algn="bl" rotWithShape="0">
              <a:srgbClr val="000000"/>
            </a:outerShdw>
          </a:effectLst>
        </p:spPr>
      </p:pic>
      <p:sp>
        <p:nvSpPr>
          <p:cNvPr id="744" name="Google Shape;744;p37"/>
          <p:cNvSpPr/>
          <p:nvPr/>
        </p:nvSpPr>
        <p:spPr>
          <a:xfrm flipH="1">
            <a:off x="4572006" y="99150"/>
            <a:ext cx="4572000" cy="8193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5" name="Google Shape;745;p37"/>
          <p:cNvGrpSpPr/>
          <p:nvPr/>
        </p:nvGrpSpPr>
        <p:grpSpPr>
          <a:xfrm>
            <a:off x="6396" y="98692"/>
            <a:ext cx="5232584" cy="820214"/>
            <a:chOff x="1593000" y="2322568"/>
            <a:chExt cx="3528854" cy="643356"/>
          </a:xfrm>
        </p:grpSpPr>
        <p:sp>
          <p:nvSpPr>
            <p:cNvPr id="746" name="Google Shape;746;p37"/>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7"/>
            <p:cNvSpPr/>
            <p:nvPr/>
          </p:nvSpPr>
          <p:spPr>
            <a:xfrm rot="-5400000">
              <a:off x="4090601"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7"/>
            <p:cNvSpPr/>
            <p:nvPr/>
          </p:nvSpPr>
          <p:spPr>
            <a:xfrm>
              <a:off x="2342632" y="2399953"/>
              <a:ext cx="26838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000">
                  <a:solidFill>
                    <a:srgbClr val="FFFFFF"/>
                  </a:solidFill>
                  <a:latin typeface="Roboto Medium"/>
                  <a:ea typeface="Roboto Medium"/>
                  <a:cs typeface="Roboto Medium"/>
                  <a:sym typeface="Roboto Medium"/>
                </a:rPr>
                <a:t>Identify Best Practices in Rec Sports Leagues’ Marketing</a:t>
              </a:r>
              <a:endParaRPr sz="2000">
                <a:solidFill>
                  <a:srgbClr val="FFFFFF"/>
                </a:solidFill>
                <a:latin typeface="Roboto"/>
                <a:ea typeface="Roboto"/>
                <a:cs typeface="Roboto"/>
                <a:sym typeface="Roboto"/>
              </a:endParaRPr>
            </a:p>
          </p:txBody>
        </p:sp>
        <p:sp>
          <p:nvSpPr>
            <p:cNvPr id="749" name="Google Shape;749;p37"/>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7"/>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02</a:t>
              </a:r>
              <a:endParaRPr sz="2600">
                <a:solidFill>
                  <a:srgbClr val="FFFFFF"/>
                </a:solidFill>
                <a:latin typeface="Roboto Thin"/>
                <a:ea typeface="Roboto Thin"/>
                <a:cs typeface="Roboto Thin"/>
                <a:sym typeface="Roboto Thin"/>
              </a:endParaRPr>
            </a:p>
          </p:txBody>
        </p:sp>
      </p:grpSp>
      <p:sp>
        <p:nvSpPr>
          <p:cNvPr id="751" name="Google Shape;751;p37"/>
          <p:cNvSpPr/>
          <p:nvPr/>
        </p:nvSpPr>
        <p:spPr>
          <a:xfrm>
            <a:off x="5358300" y="192750"/>
            <a:ext cx="3672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latin typeface="Roboto Medium"/>
                <a:ea typeface="Roboto Medium"/>
                <a:cs typeface="Roboto Medium"/>
                <a:sym typeface="Roboto Medium"/>
              </a:rPr>
              <a:t>Methodology</a:t>
            </a:r>
            <a:endParaRPr sz="2000">
              <a:latin typeface="Roboto"/>
              <a:ea typeface="Roboto"/>
              <a:cs typeface="Roboto"/>
              <a:sym typeface="Roboto"/>
            </a:endParaRPr>
          </a:p>
        </p:txBody>
      </p:sp>
      <p:pic>
        <p:nvPicPr>
          <p:cNvPr id="752" name="Google Shape;752;p37"/>
          <p:cNvPicPr preferRelativeResize="0"/>
          <p:nvPr/>
        </p:nvPicPr>
        <p:blipFill>
          <a:blip r:embed="rId4">
            <a:alphaModFix/>
          </a:blip>
          <a:stretch>
            <a:fillRect/>
          </a:stretch>
        </p:blipFill>
        <p:spPr>
          <a:xfrm>
            <a:off x="2727450" y="3129675"/>
            <a:ext cx="548275" cy="530000"/>
          </a:xfrm>
          <a:prstGeom prst="rect">
            <a:avLst/>
          </a:prstGeom>
          <a:noFill/>
          <a:ln>
            <a:noFill/>
          </a:ln>
        </p:spPr>
      </p:pic>
      <p:sp>
        <p:nvSpPr>
          <p:cNvPr id="753" name="Google Shape;753;p3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25</a:t>
            </a:fld>
            <a:endParaRPr>
              <a:solidFill>
                <a:srgbClr val="FFFFFF"/>
              </a:solidFill>
            </a:endParaRPr>
          </a:p>
        </p:txBody>
      </p:sp>
      <p:pic>
        <p:nvPicPr>
          <p:cNvPr id="754" name="Google Shape;754;p37"/>
          <p:cNvPicPr preferRelativeResize="0"/>
          <p:nvPr/>
        </p:nvPicPr>
        <p:blipFill>
          <a:blip r:embed="rId5">
            <a:alphaModFix/>
          </a:blip>
          <a:stretch>
            <a:fillRect/>
          </a:stretch>
        </p:blipFill>
        <p:spPr>
          <a:xfrm>
            <a:off x="3226500" y="2538025"/>
            <a:ext cx="1286164" cy="398100"/>
          </a:xfrm>
          <a:prstGeom prst="rect">
            <a:avLst/>
          </a:prstGeom>
          <a:noFill/>
          <a:ln>
            <a:noFill/>
          </a:ln>
        </p:spPr>
      </p:pic>
      <p:pic>
        <p:nvPicPr>
          <p:cNvPr id="755" name="Google Shape;755;p37"/>
          <p:cNvPicPr preferRelativeResize="0"/>
          <p:nvPr/>
        </p:nvPicPr>
        <p:blipFill>
          <a:blip r:embed="rId6">
            <a:alphaModFix/>
          </a:blip>
          <a:stretch>
            <a:fillRect/>
          </a:stretch>
        </p:blipFill>
        <p:spPr>
          <a:xfrm>
            <a:off x="3881788" y="1873537"/>
            <a:ext cx="1286175" cy="470931"/>
          </a:xfrm>
          <a:prstGeom prst="rect">
            <a:avLst/>
          </a:prstGeom>
          <a:noFill/>
          <a:ln>
            <a:noFill/>
          </a:ln>
        </p:spPr>
      </p:pic>
      <p:pic>
        <p:nvPicPr>
          <p:cNvPr id="756" name="Google Shape;756;p37"/>
          <p:cNvPicPr preferRelativeResize="0"/>
          <p:nvPr/>
        </p:nvPicPr>
        <p:blipFill>
          <a:blip r:embed="rId7">
            <a:alphaModFix/>
          </a:blip>
          <a:stretch>
            <a:fillRect/>
          </a:stretch>
        </p:blipFill>
        <p:spPr>
          <a:xfrm>
            <a:off x="6373625" y="1202050"/>
            <a:ext cx="1182325" cy="585250"/>
          </a:xfrm>
          <a:prstGeom prst="rect">
            <a:avLst/>
          </a:prstGeom>
          <a:noFill/>
          <a:ln>
            <a:noFill/>
          </a:ln>
        </p:spPr>
      </p:pic>
      <p:grpSp>
        <p:nvGrpSpPr>
          <p:cNvPr id="757" name="Google Shape;757;p37"/>
          <p:cNvGrpSpPr/>
          <p:nvPr/>
        </p:nvGrpSpPr>
        <p:grpSpPr>
          <a:xfrm>
            <a:off x="107512" y="4082131"/>
            <a:ext cx="862079" cy="1055804"/>
            <a:chOff x="58575" y="2348425"/>
            <a:chExt cx="2197500" cy="2644800"/>
          </a:xfrm>
        </p:grpSpPr>
        <p:sp>
          <p:nvSpPr>
            <p:cNvPr id="758" name="Google Shape;758;p37"/>
            <p:cNvSpPr/>
            <p:nvPr/>
          </p:nvSpPr>
          <p:spPr>
            <a:xfrm rot="-5400000">
              <a:off x="-165075" y="2572075"/>
              <a:ext cx="2644800" cy="2197500"/>
            </a:xfrm>
            <a:prstGeom prst="flowChartDelay">
              <a:avLst/>
            </a:prstGeom>
            <a:solidFill>
              <a:srgbClr val="BE2F22"/>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7"/>
            <p:cNvSpPr/>
            <p:nvPr/>
          </p:nvSpPr>
          <p:spPr>
            <a:xfrm>
              <a:off x="209037" y="2480786"/>
              <a:ext cx="1896600" cy="1896600"/>
            </a:xfrm>
            <a:prstGeom prst="ellipse">
              <a:avLst/>
            </a:prstGeom>
            <a:solidFill>
              <a:srgbClr val="FFFFFF"/>
            </a:solid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0" name="Google Shape;760;p37"/>
            <p:cNvPicPr preferRelativeResize="0"/>
            <p:nvPr/>
          </p:nvPicPr>
          <p:blipFill>
            <a:blip r:embed="rId8">
              <a:alphaModFix/>
            </a:blip>
            <a:stretch>
              <a:fillRect/>
            </a:stretch>
          </p:blipFill>
          <p:spPr>
            <a:xfrm>
              <a:off x="288675" y="2560412"/>
              <a:ext cx="1737300" cy="1737325"/>
            </a:xfrm>
            <a:prstGeom prst="rect">
              <a:avLst/>
            </a:prstGeom>
            <a:noFill/>
            <a:ln>
              <a:noFill/>
            </a:ln>
            <a:effectLst>
              <a:outerShdw blurRad="57150" dist="19050" dir="5400000" algn="bl" rotWithShape="0">
                <a:srgbClr val="000000">
                  <a:alpha val="50000"/>
                </a:srgbClr>
              </a:outerShdw>
            </a:effectLst>
          </p:spPr>
        </p:pic>
      </p:grpSp>
      <p:sp>
        <p:nvSpPr>
          <p:cNvPr id="761" name="Google Shape;761;p37"/>
          <p:cNvSpPr txBox="1">
            <a:spLocks noGrp="1"/>
          </p:cNvSpPr>
          <p:nvPr>
            <p:ph type="title" idx="4294967295"/>
          </p:nvPr>
        </p:nvSpPr>
        <p:spPr>
          <a:xfrm>
            <a:off x="76025" y="4812845"/>
            <a:ext cx="925200" cy="398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FFFFF"/>
                </a:solidFill>
              </a:rPr>
              <a:t>Lit Review</a:t>
            </a:r>
            <a:endParaRPr sz="10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52"/>
                                        </p:tgtEl>
                                        <p:attrNameLst>
                                          <p:attrName>style.visibility</p:attrName>
                                        </p:attrNameLst>
                                      </p:cBhvr>
                                      <p:to>
                                        <p:strVal val="visible"/>
                                      </p:to>
                                    </p:set>
                                    <p:animEffect transition="in" filter="fade">
                                      <p:cBhvr>
                                        <p:cTn id="7" dur="1000"/>
                                        <p:tgtEl>
                                          <p:spTgt spid="75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54"/>
                                        </p:tgtEl>
                                        <p:attrNameLst>
                                          <p:attrName>style.visibility</p:attrName>
                                        </p:attrNameLst>
                                      </p:cBhvr>
                                      <p:to>
                                        <p:strVal val="visible"/>
                                      </p:to>
                                    </p:set>
                                    <p:animEffect transition="in" filter="fade">
                                      <p:cBhvr>
                                        <p:cTn id="11" dur="1000"/>
                                        <p:tgtEl>
                                          <p:spTgt spid="75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55"/>
                                        </p:tgtEl>
                                        <p:attrNameLst>
                                          <p:attrName>style.visibility</p:attrName>
                                        </p:attrNameLst>
                                      </p:cBhvr>
                                      <p:to>
                                        <p:strVal val="visible"/>
                                      </p:to>
                                    </p:set>
                                    <p:animEffect transition="in" filter="fade">
                                      <p:cBhvr>
                                        <p:cTn id="15" dur="1000"/>
                                        <p:tgtEl>
                                          <p:spTgt spid="75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56"/>
                                        </p:tgtEl>
                                        <p:attrNameLst>
                                          <p:attrName>style.visibility</p:attrName>
                                        </p:attrNameLst>
                                      </p:cBhvr>
                                      <p:to>
                                        <p:strVal val="visible"/>
                                      </p:to>
                                    </p:set>
                                    <p:animEffect transition="in" filter="fade">
                                      <p:cBhvr>
                                        <p:cTn id="19" dur="1000"/>
                                        <p:tgtEl>
                                          <p:spTgt spid="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44000">
              <a:srgbClr val="628989"/>
            </a:gs>
            <a:gs pos="62000">
              <a:srgbClr val="547676"/>
            </a:gs>
            <a:gs pos="100000">
              <a:srgbClr val="466363"/>
            </a:gs>
          </a:gsLst>
          <a:path path="circle">
            <a:fillToRect l="100000" b="100000"/>
          </a:path>
          <a:tileRect t="-100000" r="-100000"/>
        </a:gradFill>
        <a:effectLst/>
      </p:bgPr>
    </p:bg>
    <p:spTree>
      <p:nvGrpSpPr>
        <p:cNvPr id="1" name="Shape 765"/>
        <p:cNvGrpSpPr/>
        <p:nvPr/>
      </p:nvGrpSpPr>
      <p:grpSpPr>
        <a:xfrm>
          <a:off x="0" y="0"/>
          <a:ext cx="0" cy="0"/>
          <a:chOff x="0" y="0"/>
          <a:chExt cx="0" cy="0"/>
        </a:xfrm>
      </p:grpSpPr>
      <p:pic>
        <p:nvPicPr>
          <p:cNvPr id="766" name="Google Shape;766;p38"/>
          <p:cNvPicPr preferRelativeResize="0"/>
          <p:nvPr/>
        </p:nvPicPr>
        <p:blipFill>
          <a:blip r:embed="rId3">
            <a:alphaModFix/>
          </a:blip>
          <a:stretch>
            <a:fillRect/>
          </a:stretch>
        </p:blipFill>
        <p:spPr>
          <a:xfrm>
            <a:off x="5851404" y="974669"/>
            <a:ext cx="3024393" cy="3916067"/>
          </a:xfrm>
          <a:prstGeom prst="rect">
            <a:avLst/>
          </a:prstGeom>
          <a:noFill/>
          <a:ln>
            <a:noFill/>
          </a:ln>
        </p:spPr>
      </p:pic>
      <p:sp>
        <p:nvSpPr>
          <p:cNvPr id="767" name="Google Shape;767;p38"/>
          <p:cNvSpPr/>
          <p:nvPr/>
        </p:nvSpPr>
        <p:spPr>
          <a:xfrm flipH="1">
            <a:off x="4572006" y="99150"/>
            <a:ext cx="4572000" cy="8193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8" name="Google Shape;768;p38"/>
          <p:cNvGrpSpPr/>
          <p:nvPr/>
        </p:nvGrpSpPr>
        <p:grpSpPr>
          <a:xfrm>
            <a:off x="6396" y="98692"/>
            <a:ext cx="5232584" cy="820214"/>
            <a:chOff x="1593000" y="2322568"/>
            <a:chExt cx="3528854" cy="643356"/>
          </a:xfrm>
        </p:grpSpPr>
        <p:sp>
          <p:nvSpPr>
            <p:cNvPr id="769" name="Google Shape;769;p38"/>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8"/>
            <p:cNvSpPr/>
            <p:nvPr/>
          </p:nvSpPr>
          <p:spPr>
            <a:xfrm rot="-5400000">
              <a:off x="4090601"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8"/>
            <p:cNvSpPr/>
            <p:nvPr/>
          </p:nvSpPr>
          <p:spPr>
            <a:xfrm>
              <a:off x="2342632" y="2399953"/>
              <a:ext cx="26838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000">
                  <a:solidFill>
                    <a:srgbClr val="FFFFFF"/>
                  </a:solidFill>
                  <a:latin typeface="Roboto Medium"/>
                  <a:ea typeface="Roboto Medium"/>
                  <a:cs typeface="Roboto Medium"/>
                  <a:sym typeface="Roboto Medium"/>
                </a:rPr>
                <a:t>Identify Best Practices in Rec Sports Leagues’ Marketing</a:t>
              </a:r>
              <a:endParaRPr sz="2000">
                <a:solidFill>
                  <a:srgbClr val="FFFFFF"/>
                </a:solidFill>
                <a:latin typeface="Roboto"/>
                <a:ea typeface="Roboto"/>
                <a:cs typeface="Roboto"/>
                <a:sym typeface="Roboto"/>
              </a:endParaRPr>
            </a:p>
          </p:txBody>
        </p:sp>
        <p:sp>
          <p:nvSpPr>
            <p:cNvPr id="772" name="Google Shape;772;p38"/>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8"/>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02</a:t>
              </a:r>
              <a:endParaRPr sz="2600">
                <a:solidFill>
                  <a:srgbClr val="FFFFFF"/>
                </a:solidFill>
                <a:latin typeface="Roboto Thin"/>
                <a:ea typeface="Roboto Thin"/>
                <a:cs typeface="Roboto Thin"/>
                <a:sym typeface="Roboto Thin"/>
              </a:endParaRPr>
            </a:p>
          </p:txBody>
        </p:sp>
      </p:grpSp>
      <p:sp>
        <p:nvSpPr>
          <p:cNvPr id="774" name="Google Shape;774;p38"/>
          <p:cNvSpPr/>
          <p:nvPr/>
        </p:nvSpPr>
        <p:spPr>
          <a:xfrm>
            <a:off x="5358300" y="192750"/>
            <a:ext cx="3672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latin typeface="Roboto Medium"/>
                <a:ea typeface="Roboto Medium"/>
                <a:cs typeface="Roboto Medium"/>
                <a:sym typeface="Roboto Medium"/>
              </a:rPr>
              <a:t>Results</a:t>
            </a:r>
            <a:endParaRPr sz="2000">
              <a:latin typeface="Roboto"/>
              <a:ea typeface="Roboto"/>
              <a:cs typeface="Roboto"/>
              <a:sym typeface="Roboto"/>
            </a:endParaRPr>
          </a:p>
        </p:txBody>
      </p:sp>
      <p:sp>
        <p:nvSpPr>
          <p:cNvPr id="775" name="Google Shape;775;p3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26</a:t>
            </a:fld>
            <a:endParaRPr>
              <a:solidFill>
                <a:srgbClr val="FFFFFF"/>
              </a:solidFill>
            </a:endParaRPr>
          </a:p>
        </p:txBody>
      </p:sp>
      <p:pic>
        <p:nvPicPr>
          <p:cNvPr id="776" name="Google Shape;776;p38"/>
          <p:cNvPicPr preferRelativeResize="0"/>
          <p:nvPr/>
        </p:nvPicPr>
        <p:blipFill>
          <a:blip r:embed="rId4">
            <a:alphaModFix/>
          </a:blip>
          <a:stretch>
            <a:fillRect/>
          </a:stretch>
        </p:blipFill>
        <p:spPr>
          <a:xfrm>
            <a:off x="157641" y="983806"/>
            <a:ext cx="3024393" cy="3897797"/>
          </a:xfrm>
          <a:prstGeom prst="rect">
            <a:avLst/>
          </a:prstGeom>
          <a:noFill/>
          <a:ln>
            <a:noFill/>
          </a:ln>
        </p:spPr>
      </p:pic>
      <p:sp>
        <p:nvSpPr>
          <p:cNvPr id="777" name="Google Shape;777;p38"/>
          <p:cNvSpPr/>
          <p:nvPr/>
        </p:nvSpPr>
        <p:spPr>
          <a:xfrm>
            <a:off x="3262400" y="983750"/>
            <a:ext cx="2508600" cy="3897900"/>
          </a:xfrm>
          <a:prstGeom prst="rect">
            <a:avLst/>
          </a:prstGeom>
          <a:solidFill>
            <a:srgbClr val="A72A1E"/>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FFFFF"/>
              </a:solidFill>
              <a:latin typeface="Roboto"/>
              <a:ea typeface="Roboto"/>
              <a:cs typeface="Roboto"/>
              <a:sym typeface="Roboto"/>
            </a:endParaRPr>
          </a:p>
        </p:txBody>
      </p:sp>
      <p:sp>
        <p:nvSpPr>
          <p:cNvPr id="778" name="Google Shape;778;p38"/>
          <p:cNvSpPr txBox="1"/>
          <p:nvPr/>
        </p:nvSpPr>
        <p:spPr>
          <a:xfrm>
            <a:off x="3228200" y="983750"/>
            <a:ext cx="2577000" cy="3897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Year-long Training Program:</a:t>
            </a:r>
            <a:endParaRPr>
              <a:solidFill>
                <a:srgbClr val="FFFFFF"/>
              </a:solidFill>
            </a:endParaRPr>
          </a:p>
          <a:p>
            <a:pPr marL="0" lvl="0" indent="0" algn="l" rtl="0">
              <a:spcBef>
                <a:spcPts val="0"/>
              </a:spcBef>
              <a:spcAft>
                <a:spcPts val="0"/>
              </a:spcAft>
              <a:buNone/>
            </a:pPr>
            <a:endParaRPr>
              <a:solidFill>
                <a:srgbClr val="FFFFFF"/>
              </a:solidFill>
            </a:endParaRPr>
          </a:p>
          <a:p>
            <a:pPr marL="457200" lvl="0" indent="-317500" algn="l" rtl="0">
              <a:lnSpc>
                <a:spcPct val="115000"/>
              </a:lnSpc>
              <a:spcBef>
                <a:spcPts val="0"/>
              </a:spcBef>
              <a:spcAft>
                <a:spcPts val="0"/>
              </a:spcAft>
              <a:buClr>
                <a:srgbClr val="FFFFFF"/>
              </a:buClr>
              <a:buSzPts val="1400"/>
              <a:buChar char="-"/>
            </a:pPr>
            <a:r>
              <a:rPr lang="en">
                <a:solidFill>
                  <a:srgbClr val="FFFFFF"/>
                </a:solidFill>
              </a:rPr>
              <a:t>Operate your franchise </a:t>
            </a:r>
            <a:endParaRPr>
              <a:solidFill>
                <a:srgbClr val="FFFFFF"/>
              </a:solidFill>
            </a:endParaRPr>
          </a:p>
          <a:p>
            <a:pPr marL="457200" lvl="0" indent="-317500" algn="l" rtl="0">
              <a:lnSpc>
                <a:spcPct val="115000"/>
              </a:lnSpc>
              <a:spcBef>
                <a:spcPts val="0"/>
              </a:spcBef>
              <a:spcAft>
                <a:spcPts val="0"/>
              </a:spcAft>
              <a:buClr>
                <a:srgbClr val="FFFFFF"/>
              </a:buClr>
              <a:buSzPts val="1400"/>
              <a:buChar char="-"/>
            </a:pPr>
            <a:r>
              <a:rPr lang="en">
                <a:solidFill>
                  <a:srgbClr val="FFFFFF"/>
                </a:solidFill>
              </a:rPr>
              <a:t>Secure Venues</a:t>
            </a:r>
            <a:endParaRPr>
              <a:solidFill>
                <a:srgbClr val="FFFFFF"/>
              </a:solidFill>
            </a:endParaRPr>
          </a:p>
          <a:p>
            <a:pPr marL="457200" lvl="0" indent="-317500" algn="l" rtl="0">
              <a:lnSpc>
                <a:spcPct val="115000"/>
              </a:lnSpc>
              <a:spcBef>
                <a:spcPts val="0"/>
              </a:spcBef>
              <a:spcAft>
                <a:spcPts val="0"/>
              </a:spcAft>
              <a:buClr>
                <a:srgbClr val="FFFFFF"/>
              </a:buClr>
              <a:buSzPts val="1400"/>
              <a:buChar char="-"/>
            </a:pPr>
            <a:r>
              <a:rPr lang="en">
                <a:solidFill>
                  <a:srgbClr val="FFFFFF"/>
                </a:solidFill>
              </a:rPr>
              <a:t>Use the proprietary software</a:t>
            </a:r>
            <a:endParaRPr>
              <a:solidFill>
                <a:srgbClr val="FFFFFF"/>
              </a:solidFill>
            </a:endParaRPr>
          </a:p>
          <a:p>
            <a:pPr marL="457200" lvl="0" indent="-317500" algn="l" rtl="0">
              <a:lnSpc>
                <a:spcPct val="115000"/>
              </a:lnSpc>
              <a:spcBef>
                <a:spcPts val="0"/>
              </a:spcBef>
              <a:spcAft>
                <a:spcPts val="0"/>
              </a:spcAft>
              <a:buClr>
                <a:srgbClr val="FFFFFF"/>
              </a:buClr>
              <a:buSzPts val="1400"/>
              <a:buChar char="-"/>
            </a:pPr>
            <a:r>
              <a:rPr lang="en">
                <a:solidFill>
                  <a:srgbClr val="FFFFFF"/>
                </a:solidFill>
              </a:rPr>
              <a:t>Maintain the website</a:t>
            </a:r>
            <a:endParaRPr>
              <a:solidFill>
                <a:srgbClr val="FFFFFF"/>
              </a:solidFill>
            </a:endParaRPr>
          </a:p>
          <a:p>
            <a:pPr marL="457200" lvl="0" indent="-317500" algn="l" rtl="0">
              <a:lnSpc>
                <a:spcPct val="115000"/>
              </a:lnSpc>
              <a:spcBef>
                <a:spcPts val="0"/>
              </a:spcBef>
              <a:spcAft>
                <a:spcPts val="0"/>
              </a:spcAft>
              <a:buClr>
                <a:srgbClr val="FFFFFF"/>
              </a:buClr>
              <a:buSzPts val="1400"/>
              <a:buChar char="-"/>
            </a:pPr>
            <a:r>
              <a:rPr lang="en">
                <a:solidFill>
                  <a:srgbClr val="FFFFFF"/>
                </a:solidFill>
              </a:rPr>
              <a:t>Build your own 12-month strategic business plan</a:t>
            </a:r>
            <a:endParaRPr>
              <a:solidFill>
                <a:srgbClr val="FFFFFF"/>
              </a:solidFill>
            </a:endParaRPr>
          </a:p>
          <a:p>
            <a:pPr marL="457200" lvl="0" indent="-317500" algn="l" rtl="0">
              <a:lnSpc>
                <a:spcPct val="115000"/>
              </a:lnSpc>
              <a:spcBef>
                <a:spcPts val="0"/>
              </a:spcBef>
              <a:spcAft>
                <a:spcPts val="0"/>
              </a:spcAft>
              <a:buClr>
                <a:srgbClr val="FFFFFF"/>
              </a:buClr>
              <a:buSzPts val="1400"/>
              <a:buChar char="-"/>
            </a:pPr>
            <a:r>
              <a:rPr lang="en">
                <a:solidFill>
                  <a:srgbClr val="FFFFFF"/>
                </a:solidFill>
              </a:rPr>
              <a:t>Analyze Territory segmentation</a:t>
            </a:r>
            <a:endParaRPr>
              <a:solidFill>
                <a:srgbClr val="FFFFFF"/>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lin ang="5400012" scaled="0"/>
        </a:gradFill>
        <a:effectLst/>
      </p:bgPr>
    </p:bg>
    <p:spTree>
      <p:nvGrpSpPr>
        <p:cNvPr id="1" name="Shape 782"/>
        <p:cNvGrpSpPr/>
        <p:nvPr/>
      </p:nvGrpSpPr>
      <p:grpSpPr>
        <a:xfrm>
          <a:off x="0" y="0"/>
          <a:ext cx="0" cy="0"/>
          <a:chOff x="0" y="0"/>
          <a:chExt cx="0" cy="0"/>
        </a:xfrm>
      </p:grpSpPr>
      <p:pic>
        <p:nvPicPr>
          <p:cNvPr id="783" name="Google Shape;783;p39"/>
          <p:cNvPicPr preferRelativeResize="0"/>
          <p:nvPr/>
        </p:nvPicPr>
        <p:blipFill>
          <a:blip r:embed="rId3">
            <a:alphaModFix/>
          </a:blip>
          <a:stretch>
            <a:fillRect/>
          </a:stretch>
        </p:blipFill>
        <p:spPr>
          <a:xfrm>
            <a:off x="2208038" y="983800"/>
            <a:ext cx="5391150" cy="3829050"/>
          </a:xfrm>
          <a:prstGeom prst="rect">
            <a:avLst/>
          </a:prstGeom>
          <a:noFill/>
          <a:ln>
            <a:noFill/>
          </a:ln>
        </p:spPr>
      </p:pic>
      <p:sp>
        <p:nvSpPr>
          <p:cNvPr id="784" name="Google Shape;784;p39"/>
          <p:cNvSpPr/>
          <p:nvPr/>
        </p:nvSpPr>
        <p:spPr>
          <a:xfrm flipH="1">
            <a:off x="4572006" y="99150"/>
            <a:ext cx="4572000" cy="8193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5" name="Google Shape;785;p39"/>
          <p:cNvGrpSpPr/>
          <p:nvPr/>
        </p:nvGrpSpPr>
        <p:grpSpPr>
          <a:xfrm>
            <a:off x="6396" y="98692"/>
            <a:ext cx="5232584" cy="820214"/>
            <a:chOff x="1593000" y="2322568"/>
            <a:chExt cx="3528854" cy="643356"/>
          </a:xfrm>
        </p:grpSpPr>
        <p:sp>
          <p:nvSpPr>
            <p:cNvPr id="786" name="Google Shape;786;p39"/>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9"/>
            <p:cNvSpPr/>
            <p:nvPr/>
          </p:nvSpPr>
          <p:spPr>
            <a:xfrm rot="-5400000">
              <a:off x="4090601"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9"/>
            <p:cNvSpPr/>
            <p:nvPr/>
          </p:nvSpPr>
          <p:spPr>
            <a:xfrm>
              <a:off x="2342632" y="2399953"/>
              <a:ext cx="26838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rgbClr val="000000"/>
                </a:buClr>
                <a:buSzPts val="1100"/>
                <a:buFont typeface="Arial"/>
                <a:buNone/>
              </a:pPr>
              <a:r>
                <a:rPr lang="en" sz="2000">
                  <a:solidFill>
                    <a:schemeClr val="lt1"/>
                  </a:solidFill>
                  <a:latin typeface="Roboto Medium"/>
                  <a:ea typeface="Roboto Medium"/>
                  <a:cs typeface="Roboto Medium"/>
                  <a:sym typeface="Roboto Medium"/>
                </a:rPr>
                <a:t>Evaluate Legends Growth, Marketing, and Operation</a:t>
              </a:r>
              <a:endParaRPr sz="2000">
                <a:solidFill>
                  <a:srgbClr val="FFFFFF"/>
                </a:solidFill>
                <a:latin typeface="Roboto"/>
                <a:ea typeface="Roboto"/>
                <a:cs typeface="Roboto"/>
                <a:sym typeface="Roboto"/>
              </a:endParaRPr>
            </a:p>
          </p:txBody>
        </p:sp>
        <p:sp>
          <p:nvSpPr>
            <p:cNvPr id="789" name="Google Shape;789;p39"/>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9"/>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grpSp>
      <p:sp>
        <p:nvSpPr>
          <p:cNvPr id="791" name="Google Shape;791;p39"/>
          <p:cNvSpPr/>
          <p:nvPr/>
        </p:nvSpPr>
        <p:spPr>
          <a:xfrm>
            <a:off x="5358300" y="192750"/>
            <a:ext cx="3672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latin typeface="Roboto Medium"/>
                <a:ea typeface="Roboto Medium"/>
                <a:cs typeface="Roboto Medium"/>
                <a:sym typeface="Roboto Medium"/>
              </a:rPr>
              <a:t>Methodology</a:t>
            </a:r>
            <a:endParaRPr sz="2000">
              <a:latin typeface="Roboto"/>
              <a:ea typeface="Roboto"/>
              <a:cs typeface="Roboto"/>
              <a:sym typeface="Roboto"/>
            </a:endParaRPr>
          </a:p>
        </p:txBody>
      </p:sp>
      <p:sp>
        <p:nvSpPr>
          <p:cNvPr id="792" name="Google Shape;792;p3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27</a:t>
            </a:fld>
            <a:endParaRPr>
              <a:solidFill>
                <a:srgbClr val="FFFFFF"/>
              </a:solidFill>
            </a:endParaRPr>
          </a:p>
        </p:txBody>
      </p:sp>
      <p:grpSp>
        <p:nvGrpSpPr>
          <p:cNvPr id="793" name="Google Shape;793;p39"/>
          <p:cNvGrpSpPr/>
          <p:nvPr/>
        </p:nvGrpSpPr>
        <p:grpSpPr>
          <a:xfrm>
            <a:off x="999703" y="4082127"/>
            <a:ext cx="862079" cy="1055804"/>
            <a:chOff x="2332832" y="1891225"/>
            <a:chExt cx="2197500" cy="2644800"/>
          </a:xfrm>
        </p:grpSpPr>
        <p:sp>
          <p:nvSpPr>
            <p:cNvPr id="794" name="Google Shape;794;p39"/>
            <p:cNvSpPr/>
            <p:nvPr/>
          </p:nvSpPr>
          <p:spPr>
            <a:xfrm rot="-5400000">
              <a:off x="2109182" y="2114875"/>
              <a:ext cx="2644800" cy="2197500"/>
            </a:xfrm>
            <a:prstGeom prst="flowChartDelay">
              <a:avLst/>
            </a:prstGeom>
            <a:solidFill>
              <a:srgbClr val="BE2F22"/>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9"/>
            <p:cNvSpPr/>
            <p:nvPr/>
          </p:nvSpPr>
          <p:spPr>
            <a:xfrm>
              <a:off x="2483292" y="2023586"/>
              <a:ext cx="1896600" cy="1896600"/>
            </a:xfrm>
            <a:prstGeom prst="ellipse">
              <a:avLst/>
            </a:prstGeom>
            <a:solidFill>
              <a:srgbClr val="FFFFFF"/>
            </a:solid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6" name="Google Shape;796;p39"/>
            <p:cNvPicPr preferRelativeResize="0"/>
            <p:nvPr/>
          </p:nvPicPr>
          <p:blipFill>
            <a:blip r:embed="rId4">
              <a:alphaModFix/>
            </a:blip>
            <a:stretch>
              <a:fillRect/>
            </a:stretch>
          </p:blipFill>
          <p:spPr>
            <a:xfrm>
              <a:off x="2673804" y="2214029"/>
              <a:ext cx="1515537" cy="1515538"/>
            </a:xfrm>
            <a:prstGeom prst="rect">
              <a:avLst/>
            </a:prstGeom>
            <a:noFill/>
            <a:ln>
              <a:noFill/>
            </a:ln>
            <a:effectLst>
              <a:outerShdw blurRad="57150" dist="19050" dir="5400000" algn="bl" rotWithShape="0">
                <a:srgbClr val="000000">
                  <a:alpha val="50000"/>
                </a:srgbClr>
              </a:outerShdw>
            </a:effectLst>
          </p:spPr>
        </p:pic>
      </p:grpSp>
      <p:grpSp>
        <p:nvGrpSpPr>
          <p:cNvPr id="797" name="Google Shape;797;p39"/>
          <p:cNvGrpSpPr/>
          <p:nvPr/>
        </p:nvGrpSpPr>
        <p:grpSpPr>
          <a:xfrm>
            <a:off x="107512" y="4082131"/>
            <a:ext cx="862079" cy="1055804"/>
            <a:chOff x="58575" y="2348425"/>
            <a:chExt cx="2197500" cy="2644800"/>
          </a:xfrm>
        </p:grpSpPr>
        <p:sp>
          <p:nvSpPr>
            <p:cNvPr id="798" name="Google Shape;798;p39"/>
            <p:cNvSpPr/>
            <p:nvPr/>
          </p:nvSpPr>
          <p:spPr>
            <a:xfrm rot="-5400000">
              <a:off x="-165075" y="2572075"/>
              <a:ext cx="2644800" cy="2197500"/>
            </a:xfrm>
            <a:prstGeom prst="flowChartDelay">
              <a:avLst/>
            </a:prstGeom>
            <a:solidFill>
              <a:srgbClr val="BE2F22"/>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9"/>
            <p:cNvSpPr/>
            <p:nvPr/>
          </p:nvSpPr>
          <p:spPr>
            <a:xfrm>
              <a:off x="209037" y="2480786"/>
              <a:ext cx="1896600" cy="1896600"/>
            </a:xfrm>
            <a:prstGeom prst="ellipse">
              <a:avLst/>
            </a:prstGeom>
            <a:solidFill>
              <a:srgbClr val="FFFFFF"/>
            </a:solid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0" name="Google Shape;800;p39"/>
            <p:cNvPicPr preferRelativeResize="0"/>
            <p:nvPr/>
          </p:nvPicPr>
          <p:blipFill>
            <a:blip r:embed="rId5">
              <a:alphaModFix/>
            </a:blip>
            <a:stretch>
              <a:fillRect/>
            </a:stretch>
          </p:blipFill>
          <p:spPr>
            <a:xfrm>
              <a:off x="288675" y="2560412"/>
              <a:ext cx="1737300" cy="1737325"/>
            </a:xfrm>
            <a:prstGeom prst="rect">
              <a:avLst/>
            </a:prstGeom>
            <a:noFill/>
            <a:ln>
              <a:noFill/>
            </a:ln>
            <a:effectLst>
              <a:outerShdw blurRad="57150" dist="19050" dir="5400000" algn="bl" rotWithShape="0">
                <a:srgbClr val="000000">
                  <a:alpha val="50000"/>
                </a:srgbClr>
              </a:outerShdw>
            </a:effectLst>
          </p:spPr>
        </p:pic>
      </p:grpSp>
      <p:grpSp>
        <p:nvGrpSpPr>
          <p:cNvPr id="801" name="Google Shape;801;p39"/>
          <p:cNvGrpSpPr/>
          <p:nvPr/>
        </p:nvGrpSpPr>
        <p:grpSpPr>
          <a:xfrm>
            <a:off x="1893337" y="4082127"/>
            <a:ext cx="862079" cy="1055804"/>
            <a:chOff x="4610768" y="1891225"/>
            <a:chExt cx="2197500" cy="2644800"/>
          </a:xfrm>
        </p:grpSpPr>
        <p:sp>
          <p:nvSpPr>
            <p:cNvPr id="802" name="Google Shape;802;p39"/>
            <p:cNvSpPr/>
            <p:nvPr/>
          </p:nvSpPr>
          <p:spPr>
            <a:xfrm rot="-5400000">
              <a:off x="4387118" y="2114875"/>
              <a:ext cx="2644800" cy="2197500"/>
            </a:xfrm>
            <a:prstGeom prst="flowChartDelay">
              <a:avLst/>
            </a:prstGeom>
            <a:solidFill>
              <a:srgbClr val="BE2F22"/>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9"/>
            <p:cNvSpPr/>
            <p:nvPr/>
          </p:nvSpPr>
          <p:spPr>
            <a:xfrm>
              <a:off x="4761227" y="2023586"/>
              <a:ext cx="1896600" cy="1896600"/>
            </a:xfrm>
            <a:prstGeom prst="ellipse">
              <a:avLst/>
            </a:prstGeom>
            <a:solidFill>
              <a:srgbClr val="FFFFFF"/>
            </a:solid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4" name="Google Shape;804;p39"/>
            <p:cNvPicPr preferRelativeResize="0"/>
            <p:nvPr/>
          </p:nvPicPr>
          <p:blipFill>
            <a:blip r:embed="rId6">
              <a:alphaModFix/>
            </a:blip>
            <a:stretch>
              <a:fillRect/>
            </a:stretch>
          </p:blipFill>
          <p:spPr>
            <a:xfrm>
              <a:off x="4973325" y="2359621"/>
              <a:ext cx="1468700" cy="1133104"/>
            </a:xfrm>
            <a:prstGeom prst="rect">
              <a:avLst/>
            </a:prstGeom>
            <a:noFill/>
            <a:ln>
              <a:noFill/>
            </a:ln>
            <a:effectLst>
              <a:outerShdw blurRad="57150" dist="19050" dir="5400000" algn="bl" rotWithShape="0">
                <a:srgbClr val="000000">
                  <a:alpha val="50000"/>
                </a:srgbClr>
              </a:outerShdw>
            </a:effectLst>
          </p:spPr>
        </p:pic>
      </p:grpSp>
      <p:sp>
        <p:nvSpPr>
          <p:cNvPr id="805" name="Google Shape;805;p39"/>
          <p:cNvSpPr txBox="1">
            <a:spLocks noGrp="1"/>
          </p:cNvSpPr>
          <p:nvPr>
            <p:ph type="title" idx="4294967295"/>
          </p:nvPr>
        </p:nvSpPr>
        <p:spPr>
          <a:xfrm>
            <a:off x="76025" y="4812845"/>
            <a:ext cx="925200" cy="398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FFFFF"/>
                </a:solidFill>
              </a:rPr>
              <a:t>Research</a:t>
            </a:r>
            <a:endParaRPr sz="1000">
              <a:solidFill>
                <a:srgbClr val="FFFFFF"/>
              </a:solidFill>
            </a:endParaRPr>
          </a:p>
        </p:txBody>
      </p:sp>
      <p:sp>
        <p:nvSpPr>
          <p:cNvPr id="806" name="Google Shape;806;p39"/>
          <p:cNvSpPr txBox="1">
            <a:spLocks noGrp="1"/>
          </p:cNvSpPr>
          <p:nvPr>
            <p:ph type="title" idx="4294967295"/>
          </p:nvPr>
        </p:nvSpPr>
        <p:spPr>
          <a:xfrm>
            <a:off x="968951" y="4812840"/>
            <a:ext cx="925200" cy="398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FFFFF"/>
                </a:solidFill>
              </a:rPr>
              <a:t>Interviews</a:t>
            </a:r>
            <a:endParaRPr sz="1000">
              <a:solidFill>
                <a:srgbClr val="FFFFFF"/>
              </a:solidFill>
            </a:endParaRPr>
          </a:p>
        </p:txBody>
      </p:sp>
      <p:sp>
        <p:nvSpPr>
          <p:cNvPr id="807" name="Google Shape;807;p39"/>
          <p:cNvSpPr txBox="1">
            <a:spLocks noGrp="1"/>
          </p:cNvSpPr>
          <p:nvPr>
            <p:ph type="title" idx="4294967295"/>
          </p:nvPr>
        </p:nvSpPr>
        <p:spPr>
          <a:xfrm>
            <a:off x="1861161" y="4812845"/>
            <a:ext cx="925200" cy="398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FFFFF"/>
                </a:solidFill>
              </a:rPr>
              <a:t>Surveys</a:t>
            </a:r>
            <a:endParaRPr sz="1000">
              <a:solidFill>
                <a:srgbClr val="FFFFFF"/>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lin ang="5400012" scaled="0"/>
        </a:gradFill>
        <a:effectLst/>
      </p:bgPr>
    </p:bg>
    <p:spTree>
      <p:nvGrpSpPr>
        <p:cNvPr id="1" name="Shape 811"/>
        <p:cNvGrpSpPr/>
        <p:nvPr/>
      </p:nvGrpSpPr>
      <p:grpSpPr>
        <a:xfrm>
          <a:off x="0" y="0"/>
          <a:ext cx="0" cy="0"/>
          <a:chOff x="0" y="0"/>
          <a:chExt cx="0" cy="0"/>
        </a:xfrm>
      </p:grpSpPr>
      <p:sp>
        <p:nvSpPr>
          <p:cNvPr id="812" name="Google Shape;812;p40"/>
          <p:cNvSpPr/>
          <p:nvPr/>
        </p:nvSpPr>
        <p:spPr>
          <a:xfrm flipH="1">
            <a:off x="4572006" y="99150"/>
            <a:ext cx="4572000" cy="8193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3" name="Google Shape;813;p40"/>
          <p:cNvGrpSpPr/>
          <p:nvPr/>
        </p:nvGrpSpPr>
        <p:grpSpPr>
          <a:xfrm>
            <a:off x="6396" y="98692"/>
            <a:ext cx="5232584" cy="820214"/>
            <a:chOff x="1593000" y="2322568"/>
            <a:chExt cx="3528854" cy="643356"/>
          </a:xfrm>
        </p:grpSpPr>
        <p:sp>
          <p:nvSpPr>
            <p:cNvPr id="814" name="Google Shape;814;p40"/>
            <p:cNvSpPr/>
            <p:nvPr/>
          </p:nvSpPr>
          <p:spPr>
            <a:xfrm flipH="1">
              <a:off x="2283025" y="2322575"/>
              <a:ext cx="1844400" cy="6426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0"/>
            <p:cNvSpPr/>
            <p:nvPr/>
          </p:nvSpPr>
          <p:spPr>
            <a:xfrm rot="-5400000">
              <a:off x="4090601" y="1934671"/>
              <a:ext cx="643356" cy="1419149"/>
            </a:xfrm>
            <a:prstGeom prst="flowChartOffpageConnector">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0"/>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0"/>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grpSp>
      <p:sp>
        <p:nvSpPr>
          <p:cNvPr id="818" name="Google Shape;818;p40"/>
          <p:cNvSpPr/>
          <p:nvPr/>
        </p:nvSpPr>
        <p:spPr>
          <a:xfrm>
            <a:off x="1133325" y="192750"/>
            <a:ext cx="78972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900">
                <a:latin typeface="Roboto Medium"/>
                <a:ea typeface="Roboto Medium"/>
                <a:cs typeface="Roboto Medium"/>
                <a:sym typeface="Roboto Medium"/>
              </a:rPr>
              <a:t>Players favorite parts of Legends are the same reasons they joined</a:t>
            </a:r>
            <a:endParaRPr sz="1900">
              <a:latin typeface="Roboto"/>
              <a:ea typeface="Roboto"/>
              <a:cs typeface="Roboto"/>
              <a:sym typeface="Roboto"/>
            </a:endParaRPr>
          </a:p>
        </p:txBody>
      </p:sp>
      <p:sp>
        <p:nvSpPr>
          <p:cNvPr id="819" name="Google Shape;819;p4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28</a:t>
            </a:fld>
            <a:endParaRPr>
              <a:solidFill>
                <a:srgbClr val="FFFFFF"/>
              </a:solidFill>
            </a:endParaRPr>
          </a:p>
        </p:txBody>
      </p:sp>
      <p:pic>
        <p:nvPicPr>
          <p:cNvPr id="820" name="Google Shape;820;p40"/>
          <p:cNvPicPr preferRelativeResize="0"/>
          <p:nvPr/>
        </p:nvPicPr>
        <p:blipFill>
          <a:blip r:embed="rId3">
            <a:alphaModFix/>
          </a:blip>
          <a:stretch>
            <a:fillRect/>
          </a:stretch>
        </p:blipFill>
        <p:spPr>
          <a:xfrm>
            <a:off x="356616" y="1664208"/>
            <a:ext cx="3840480" cy="2560320"/>
          </a:xfrm>
          <a:prstGeom prst="rect">
            <a:avLst/>
          </a:prstGeom>
          <a:noFill/>
          <a:ln>
            <a:noFill/>
          </a:ln>
        </p:spPr>
      </p:pic>
      <p:pic>
        <p:nvPicPr>
          <p:cNvPr id="821" name="Google Shape;821;p40"/>
          <p:cNvPicPr preferRelativeResize="0"/>
          <p:nvPr/>
        </p:nvPicPr>
        <p:blipFill>
          <a:blip r:embed="rId4">
            <a:alphaModFix/>
          </a:blip>
          <a:stretch>
            <a:fillRect/>
          </a:stretch>
        </p:blipFill>
        <p:spPr>
          <a:xfrm>
            <a:off x="4937760" y="1664208"/>
            <a:ext cx="3840480" cy="2560320"/>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lin ang="5400012" scaled="0"/>
        </a:gradFill>
        <a:effectLst/>
      </p:bgPr>
    </p:bg>
    <p:spTree>
      <p:nvGrpSpPr>
        <p:cNvPr id="1" name="Shape 825"/>
        <p:cNvGrpSpPr/>
        <p:nvPr/>
      </p:nvGrpSpPr>
      <p:grpSpPr>
        <a:xfrm>
          <a:off x="0" y="0"/>
          <a:ext cx="0" cy="0"/>
          <a:chOff x="0" y="0"/>
          <a:chExt cx="0" cy="0"/>
        </a:xfrm>
      </p:grpSpPr>
      <p:sp>
        <p:nvSpPr>
          <p:cNvPr id="826" name="Google Shape;826;p41"/>
          <p:cNvSpPr/>
          <p:nvPr/>
        </p:nvSpPr>
        <p:spPr>
          <a:xfrm flipH="1">
            <a:off x="4572006" y="99150"/>
            <a:ext cx="4572000" cy="8193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7" name="Google Shape;827;p41"/>
          <p:cNvGrpSpPr/>
          <p:nvPr/>
        </p:nvGrpSpPr>
        <p:grpSpPr>
          <a:xfrm>
            <a:off x="6396" y="98692"/>
            <a:ext cx="5232584" cy="820214"/>
            <a:chOff x="1593000" y="2322568"/>
            <a:chExt cx="3528854" cy="643356"/>
          </a:xfrm>
        </p:grpSpPr>
        <p:sp>
          <p:nvSpPr>
            <p:cNvPr id="828" name="Google Shape;828;p41"/>
            <p:cNvSpPr/>
            <p:nvPr/>
          </p:nvSpPr>
          <p:spPr>
            <a:xfrm flipH="1">
              <a:off x="2283025" y="2322575"/>
              <a:ext cx="1844400" cy="6426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1"/>
            <p:cNvSpPr/>
            <p:nvPr/>
          </p:nvSpPr>
          <p:spPr>
            <a:xfrm rot="-5400000">
              <a:off x="4090601" y="1934671"/>
              <a:ext cx="643356" cy="1419149"/>
            </a:xfrm>
            <a:prstGeom prst="flowChartOffpageConnector">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1"/>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1"/>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grpSp>
      <p:sp>
        <p:nvSpPr>
          <p:cNvPr id="832" name="Google Shape;832;p41"/>
          <p:cNvSpPr/>
          <p:nvPr/>
        </p:nvSpPr>
        <p:spPr>
          <a:xfrm>
            <a:off x="1089725" y="192750"/>
            <a:ext cx="79407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900">
                <a:latin typeface="Roboto Medium"/>
                <a:ea typeface="Roboto Medium"/>
                <a:cs typeface="Roboto Medium"/>
                <a:sym typeface="Roboto Medium"/>
              </a:rPr>
              <a:t>Players use website, word of mouth, and email to find out about Legends</a:t>
            </a:r>
            <a:endParaRPr sz="1900">
              <a:latin typeface="Roboto"/>
              <a:ea typeface="Roboto"/>
              <a:cs typeface="Roboto"/>
              <a:sym typeface="Roboto"/>
            </a:endParaRPr>
          </a:p>
        </p:txBody>
      </p:sp>
      <p:sp>
        <p:nvSpPr>
          <p:cNvPr id="833" name="Google Shape;833;p4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29</a:t>
            </a:fld>
            <a:endParaRPr>
              <a:solidFill>
                <a:srgbClr val="FFFFFF"/>
              </a:solidFill>
            </a:endParaRPr>
          </a:p>
        </p:txBody>
      </p:sp>
      <p:pic>
        <p:nvPicPr>
          <p:cNvPr id="834" name="Google Shape;834;p41"/>
          <p:cNvPicPr preferRelativeResize="0"/>
          <p:nvPr/>
        </p:nvPicPr>
        <p:blipFill>
          <a:blip r:embed="rId3">
            <a:alphaModFix/>
          </a:blip>
          <a:stretch>
            <a:fillRect/>
          </a:stretch>
        </p:blipFill>
        <p:spPr>
          <a:xfrm>
            <a:off x="1828800" y="1079383"/>
            <a:ext cx="5486400" cy="365760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path path="circle">
            <a:fillToRect l="50000" t="50000" r="50000" b="50000"/>
          </a:path>
          <a:tileRect/>
        </a:gradFill>
        <a:effectLst/>
      </p:bgPr>
    </p:bg>
    <p:spTree>
      <p:nvGrpSpPr>
        <p:cNvPr id="1" name="Shape 309"/>
        <p:cNvGrpSpPr/>
        <p:nvPr/>
      </p:nvGrpSpPr>
      <p:grpSpPr>
        <a:xfrm>
          <a:off x="0" y="0"/>
          <a:ext cx="0" cy="0"/>
          <a:chOff x="0" y="0"/>
          <a:chExt cx="0" cy="0"/>
        </a:xfrm>
      </p:grpSpPr>
      <p:sp>
        <p:nvSpPr>
          <p:cNvPr id="310" name="Google Shape;310;p15"/>
          <p:cNvSpPr txBox="1">
            <a:spLocks noGrp="1"/>
          </p:cNvSpPr>
          <p:nvPr>
            <p:ph type="title" idx="4294967295"/>
          </p:nvPr>
        </p:nvSpPr>
        <p:spPr>
          <a:xfrm>
            <a:off x="1388550" y="275700"/>
            <a:ext cx="6366900" cy="116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FFFFFF"/>
                </a:solidFill>
              </a:rPr>
              <a:t>Recreational sports leagues provide benefits for participants</a:t>
            </a:r>
            <a:endParaRPr sz="3000">
              <a:solidFill>
                <a:srgbClr val="FFFFFF"/>
              </a:solidFill>
            </a:endParaRPr>
          </a:p>
        </p:txBody>
      </p:sp>
      <p:grpSp>
        <p:nvGrpSpPr>
          <p:cNvPr id="311" name="Google Shape;311;p15"/>
          <p:cNvGrpSpPr/>
          <p:nvPr/>
        </p:nvGrpSpPr>
        <p:grpSpPr>
          <a:xfrm>
            <a:off x="394322" y="1630521"/>
            <a:ext cx="2737405" cy="1165428"/>
            <a:chOff x="1660800" y="1171213"/>
            <a:chExt cx="1942800" cy="1569600"/>
          </a:xfrm>
        </p:grpSpPr>
        <p:sp>
          <p:nvSpPr>
            <p:cNvPr id="312" name="Google Shape;312;p15"/>
            <p:cNvSpPr/>
            <p:nvPr/>
          </p:nvSpPr>
          <p:spPr>
            <a:xfrm>
              <a:off x="1660800" y="1171213"/>
              <a:ext cx="1942800" cy="1569600"/>
            </a:xfrm>
            <a:prstGeom prst="round1Rect">
              <a:avLst>
                <a:gd name="adj" fmla="val 17446"/>
              </a:avLst>
            </a:prstGeom>
            <a:solidFill>
              <a:srgbClr val="D8382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5"/>
            <p:cNvSpPr txBox="1"/>
            <p:nvPr/>
          </p:nvSpPr>
          <p:spPr>
            <a:xfrm>
              <a:off x="1906355" y="1734563"/>
              <a:ext cx="1451700" cy="459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FFFFFF"/>
                  </a:solidFill>
                  <a:latin typeface="Roboto"/>
                  <a:ea typeface="Roboto"/>
                  <a:cs typeface="Roboto"/>
                  <a:sym typeface="Roboto"/>
                </a:rPr>
                <a:t>Physical </a:t>
              </a:r>
              <a:endParaRPr sz="3600">
                <a:solidFill>
                  <a:srgbClr val="FFFFFF"/>
                </a:solidFill>
                <a:latin typeface="Roboto"/>
                <a:ea typeface="Roboto"/>
                <a:cs typeface="Roboto"/>
                <a:sym typeface="Roboto"/>
              </a:endParaRPr>
            </a:p>
          </p:txBody>
        </p:sp>
      </p:grpSp>
      <p:grpSp>
        <p:nvGrpSpPr>
          <p:cNvPr id="314" name="Google Shape;314;p15"/>
          <p:cNvGrpSpPr/>
          <p:nvPr/>
        </p:nvGrpSpPr>
        <p:grpSpPr>
          <a:xfrm>
            <a:off x="3203300" y="1630521"/>
            <a:ext cx="2737405" cy="1165428"/>
            <a:chOff x="3600600" y="1170963"/>
            <a:chExt cx="1942800" cy="1569600"/>
          </a:xfrm>
        </p:grpSpPr>
        <p:sp>
          <p:nvSpPr>
            <p:cNvPr id="315" name="Google Shape;315;p15"/>
            <p:cNvSpPr/>
            <p:nvPr/>
          </p:nvSpPr>
          <p:spPr>
            <a:xfrm>
              <a:off x="3600600" y="1170963"/>
              <a:ext cx="1942800" cy="1569600"/>
            </a:xfrm>
            <a:prstGeom prst="round2SameRect">
              <a:avLst>
                <a:gd name="adj1" fmla="val 18098"/>
                <a:gd name="adj2" fmla="val 0"/>
              </a:avLst>
            </a:prstGeom>
            <a:solidFill>
              <a:srgbClr val="BE2F2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5"/>
            <p:cNvSpPr txBox="1"/>
            <p:nvPr/>
          </p:nvSpPr>
          <p:spPr>
            <a:xfrm>
              <a:off x="3642298" y="1743306"/>
              <a:ext cx="1859400" cy="459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rgbClr val="FFFFFF"/>
                  </a:solidFill>
                  <a:latin typeface="Roboto"/>
                  <a:ea typeface="Roboto"/>
                  <a:cs typeface="Roboto"/>
                  <a:sym typeface="Roboto"/>
                </a:rPr>
                <a:t>Mental Health</a:t>
              </a:r>
              <a:endParaRPr sz="3600">
                <a:solidFill>
                  <a:srgbClr val="FFFFFF"/>
                </a:solidFill>
                <a:latin typeface="Roboto"/>
                <a:ea typeface="Roboto"/>
                <a:cs typeface="Roboto"/>
                <a:sym typeface="Roboto"/>
              </a:endParaRPr>
            </a:p>
          </p:txBody>
        </p:sp>
      </p:grpSp>
      <p:sp>
        <p:nvSpPr>
          <p:cNvPr id="317" name="Google Shape;317;p1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3</a:t>
            </a:fld>
            <a:endParaRPr>
              <a:solidFill>
                <a:srgbClr val="FFFFFF"/>
              </a:solidFill>
            </a:endParaRPr>
          </a:p>
        </p:txBody>
      </p:sp>
      <p:grpSp>
        <p:nvGrpSpPr>
          <p:cNvPr id="318" name="Google Shape;318;p15"/>
          <p:cNvGrpSpPr/>
          <p:nvPr/>
        </p:nvGrpSpPr>
        <p:grpSpPr>
          <a:xfrm>
            <a:off x="6012281" y="1643131"/>
            <a:ext cx="2737405" cy="1152871"/>
            <a:chOff x="5539816" y="1171213"/>
            <a:chExt cx="1942800" cy="1569600"/>
          </a:xfrm>
        </p:grpSpPr>
        <p:sp>
          <p:nvSpPr>
            <p:cNvPr id="319" name="Google Shape;319;p15"/>
            <p:cNvSpPr/>
            <p:nvPr/>
          </p:nvSpPr>
          <p:spPr>
            <a:xfrm flipH="1">
              <a:off x="5539816" y="1171213"/>
              <a:ext cx="1942800" cy="1569600"/>
            </a:xfrm>
            <a:prstGeom prst="round1Rect">
              <a:avLst>
                <a:gd name="adj" fmla="val 17446"/>
              </a:avLst>
            </a:prstGeom>
            <a:solidFill>
              <a:srgbClr val="A72A1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5"/>
            <p:cNvSpPr txBox="1"/>
            <p:nvPr/>
          </p:nvSpPr>
          <p:spPr>
            <a:xfrm>
              <a:off x="5785359" y="1717472"/>
              <a:ext cx="1451700" cy="459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rgbClr val="FFFFFF"/>
                  </a:solidFill>
                  <a:latin typeface="Roboto"/>
                  <a:ea typeface="Roboto"/>
                  <a:cs typeface="Roboto"/>
                  <a:sym typeface="Roboto"/>
                </a:rPr>
                <a:t>Social</a:t>
              </a:r>
              <a:endParaRPr sz="3600">
                <a:solidFill>
                  <a:srgbClr val="FFFFFF"/>
                </a:solidFill>
                <a:latin typeface="Roboto"/>
                <a:ea typeface="Roboto"/>
                <a:cs typeface="Roboto"/>
                <a:sym typeface="Roboto"/>
              </a:endParaRPr>
            </a:p>
          </p:txBody>
        </p:sp>
      </p:grpSp>
      <p:pic>
        <p:nvPicPr>
          <p:cNvPr id="321" name="Google Shape;321;p15"/>
          <p:cNvPicPr preferRelativeResize="0"/>
          <p:nvPr/>
        </p:nvPicPr>
        <p:blipFill>
          <a:blip r:embed="rId3">
            <a:alphaModFix/>
          </a:blip>
          <a:stretch>
            <a:fillRect/>
          </a:stretch>
        </p:blipFill>
        <p:spPr>
          <a:xfrm>
            <a:off x="3471113" y="2985275"/>
            <a:ext cx="2049375" cy="2049375"/>
          </a:xfrm>
          <a:prstGeom prst="rect">
            <a:avLst/>
          </a:prstGeom>
          <a:noFill/>
          <a:ln>
            <a:noFill/>
          </a:ln>
        </p:spPr>
      </p:pic>
      <p:pic>
        <p:nvPicPr>
          <p:cNvPr id="322" name="Google Shape;322;p15"/>
          <p:cNvPicPr preferRelativeResize="0"/>
          <p:nvPr/>
        </p:nvPicPr>
        <p:blipFill>
          <a:blip r:embed="rId4">
            <a:alphaModFix/>
          </a:blip>
          <a:stretch>
            <a:fillRect/>
          </a:stretch>
        </p:blipFill>
        <p:spPr>
          <a:xfrm>
            <a:off x="878675" y="3236225"/>
            <a:ext cx="1616306" cy="1547474"/>
          </a:xfrm>
          <a:prstGeom prst="rect">
            <a:avLst/>
          </a:prstGeom>
          <a:noFill/>
          <a:ln>
            <a:noFill/>
          </a:ln>
        </p:spPr>
      </p:pic>
      <p:sp>
        <p:nvSpPr>
          <p:cNvPr id="323" name="Google Shape;323;p15"/>
          <p:cNvSpPr/>
          <p:nvPr/>
        </p:nvSpPr>
        <p:spPr>
          <a:xfrm>
            <a:off x="2599650" y="3901663"/>
            <a:ext cx="766800" cy="216600"/>
          </a:xfrm>
          <a:prstGeom prst="homePlate">
            <a:avLst>
              <a:gd name="adj" fmla="val 50000"/>
            </a:avLst>
          </a:prstGeom>
          <a:solidFill>
            <a:srgbClr val="BE2F2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5"/>
          <p:cNvSpPr/>
          <p:nvPr/>
        </p:nvSpPr>
        <p:spPr>
          <a:xfrm>
            <a:off x="5625150" y="3901650"/>
            <a:ext cx="766800" cy="216600"/>
          </a:xfrm>
          <a:prstGeom prst="homePlate">
            <a:avLst>
              <a:gd name="adj" fmla="val 50000"/>
            </a:avLst>
          </a:prstGeom>
          <a:solidFill>
            <a:srgbClr val="BE2F2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5" name="Google Shape;325;p15"/>
          <p:cNvPicPr preferRelativeResize="0"/>
          <p:nvPr/>
        </p:nvPicPr>
        <p:blipFill>
          <a:blip r:embed="rId5">
            <a:alphaModFix/>
          </a:blip>
          <a:stretch>
            <a:fillRect/>
          </a:stretch>
        </p:blipFill>
        <p:spPr>
          <a:xfrm>
            <a:off x="6496625" y="2997925"/>
            <a:ext cx="1935174" cy="19351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1"/>
                                        </p:tgtEl>
                                        <p:attrNameLst>
                                          <p:attrName>style.visibility</p:attrName>
                                        </p:attrNameLst>
                                      </p:cBhvr>
                                      <p:to>
                                        <p:strVal val="visible"/>
                                      </p:to>
                                    </p:set>
                                    <p:animEffect transition="in" filter="fade">
                                      <p:cBhvr>
                                        <p:cTn id="7" dur="1000"/>
                                        <p:tgtEl>
                                          <p:spTgt spid="3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22"/>
                                        </p:tgtEl>
                                        <p:attrNameLst>
                                          <p:attrName>style.visibility</p:attrName>
                                        </p:attrNameLst>
                                      </p:cBhvr>
                                      <p:to>
                                        <p:strVal val="visible"/>
                                      </p:to>
                                    </p:set>
                                    <p:animEffect transition="in" filter="fade">
                                      <p:cBhvr>
                                        <p:cTn id="11" dur="1000"/>
                                        <p:tgtEl>
                                          <p:spTgt spid="3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14"/>
                                        </p:tgtEl>
                                        <p:attrNameLst>
                                          <p:attrName>style.visibility</p:attrName>
                                        </p:attrNameLst>
                                      </p:cBhvr>
                                      <p:to>
                                        <p:strVal val="visible"/>
                                      </p:to>
                                    </p:set>
                                    <p:animEffect transition="in" filter="fade">
                                      <p:cBhvr>
                                        <p:cTn id="16" dur="1000"/>
                                        <p:tgtEl>
                                          <p:spTgt spid="31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23"/>
                                        </p:tgtEl>
                                        <p:attrNameLst>
                                          <p:attrName>style.visibility</p:attrName>
                                        </p:attrNameLst>
                                      </p:cBhvr>
                                      <p:to>
                                        <p:strVal val="visible"/>
                                      </p:to>
                                    </p:set>
                                    <p:animEffect transition="in" filter="fade">
                                      <p:cBhvr>
                                        <p:cTn id="20" dur="1000"/>
                                        <p:tgtEl>
                                          <p:spTgt spid="323"/>
                                        </p:tgtEl>
                                      </p:cBhvr>
                                    </p:animEffect>
                                  </p:childTnLst>
                                </p:cTn>
                              </p:par>
                              <p:par>
                                <p:cTn id="21" presetID="10" presetClass="entr" presetSubtype="0" fill="hold" nodeType="withEffect">
                                  <p:stCondLst>
                                    <p:cond delay="0"/>
                                  </p:stCondLst>
                                  <p:childTnLst>
                                    <p:set>
                                      <p:cBhvr>
                                        <p:cTn id="22" dur="1" fill="hold">
                                          <p:stCondLst>
                                            <p:cond delay="0"/>
                                          </p:stCondLst>
                                        </p:cTn>
                                        <p:tgtEl>
                                          <p:spTgt spid="321"/>
                                        </p:tgtEl>
                                        <p:attrNameLst>
                                          <p:attrName>style.visibility</p:attrName>
                                        </p:attrNameLst>
                                      </p:cBhvr>
                                      <p:to>
                                        <p:strVal val="visible"/>
                                      </p:to>
                                    </p:set>
                                    <p:animEffect transition="in" filter="fade">
                                      <p:cBhvr>
                                        <p:cTn id="23" dur="1000"/>
                                        <p:tgtEl>
                                          <p:spTgt spid="3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8"/>
                                        </p:tgtEl>
                                        <p:attrNameLst>
                                          <p:attrName>style.visibility</p:attrName>
                                        </p:attrNameLst>
                                      </p:cBhvr>
                                      <p:to>
                                        <p:strVal val="visible"/>
                                      </p:to>
                                    </p:set>
                                    <p:animEffect transition="in" filter="fade">
                                      <p:cBhvr>
                                        <p:cTn id="28" dur="1000"/>
                                        <p:tgtEl>
                                          <p:spTgt spid="318"/>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324"/>
                                        </p:tgtEl>
                                        <p:attrNameLst>
                                          <p:attrName>style.visibility</p:attrName>
                                        </p:attrNameLst>
                                      </p:cBhvr>
                                      <p:to>
                                        <p:strVal val="visible"/>
                                      </p:to>
                                    </p:set>
                                    <p:animEffect transition="in" filter="fade">
                                      <p:cBhvr>
                                        <p:cTn id="32" dur="1000"/>
                                        <p:tgtEl>
                                          <p:spTgt spid="324"/>
                                        </p:tgtEl>
                                      </p:cBhvr>
                                    </p:animEffect>
                                  </p:childTnLst>
                                </p:cTn>
                              </p:par>
                              <p:par>
                                <p:cTn id="33" presetID="10" presetClass="entr" presetSubtype="0" fill="hold" nodeType="withEffect">
                                  <p:stCondLst>
                                    <p:cond delay="0"/>
                                  </p:stCondLst>
                                  <p:childTnLst>
                                    <p:set>
                                      <p:cBhvr>
                                        <p:cTn id="34" dur="1" fill="hold">
                                          <p:stCondLst>
                                            <p:cond delay="0"/>
                                          </p:stCondLst>
                                        </p:cTn>
                                        <p:tgtEl>
                                          <p:spTgt spid="325"/>
                                        </p:tgtEl>
                                        <p:attrNameLst>
                                          <p:attrName>style.visibility</p:attrName>
                                        </p:attrNameLst>
                                      </p:cBhvr>
                                      <p:to>
                                        <p:strVal val="visible"/>
                                      </p:to>
                                    </p:set>
                                    <p:animEffect transition="in" filter="fade">
                                      <p:cBhvr>
                                        <p:cTn id="35" dur="10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lin ang="5400012" scaled="0"/>
        </a:gradFill>
        <a:effectLst/>
      </p:bgPr>
    </p:bg>
    <p:spTree>
      <p:nvGrpSpPr>
        <p:cNvPr id="1" name="Shape 838"/>
        <p:cNvGrpSpPr/>
        <p:nvPr/>
      </p:nvGrpSpPr>
      <p:grpSpPr>
        <a:xfrm>
          <a:off x="0" y="0"/>
          <a:ext cx="0" cy="0"/>
          <a:chOff x="0" y="0"/>
          <a:chExt cx="0" cy="0"/>
        </a:xfrm>
      </p:grpSpPr>
      <p:sp>
        <p:nvSpPr>
          <p:cNvPr id="839" name="Google Shape;839;p42"/>
          <p:cNvSpPr/>
          <p:nvPr/>
        </p:nvSpPr>
        <p:spPr>
          <a:xfrm flipH="1">
            <a:off x="4572006" y="99150"/>
            <a:ext cx="4572000" cy="8193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0" name="Google Shape;840;p42"/>
          <p:cNvGrpSpPr/>
          <p:nvPr/>
        </p:nvGrpSpPr>
        <p:grpSpPr>
          <a:xfrm>
            <a:off x="6396" y="98692"/>
            <a:ext cx="5232584" cy="820214"/>
            <a:chOff x="1593000" y="2322568"/>
            <a:chExt cx="3528854" cy="643356"/>
          </a:xfrm>
        </p:grpSpPr>
        <p:sp>
          <p:nvSpPr>
            <p:cNvPr id="841" name="Google Shape;841;p42"/>
            <p:cNvSpPr/>
            <p:nvPr/>
          </p:nvSpPr>
          <p:spPr>
            <a:xfrm flipH="1">
              <a:off x="2283025" y="2322575"/>
              <a:ext cx="1844400" cy="6426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2"/>
            <p:cNvSpPr/>
            <p:nvPr/>
          </p:nvSpPr>
          <p:spPr>
            <a:xfrm rot="-5400000">
              <a:off x="4090601" y="1934671"/>
              <a:ext cx="643356" cy="1419149"/>
            </a:xfrm>
            <a:prstGeom prst="flowChartOffpageConnector">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2"/>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2"/>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grpSp>
      <p:sp>
        <p:nvSpPr>
          <p:cNvPr id="845" name="Google Shape;845;p42"/>
          <p:cNvSpPr/>
          <p:nvPr/>
        </p:nvSpPr>
        <p:spPr>
          <a:xfrm>
            <a:off x="1241763" y="192750"/>
            <a:ext cx="74469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900">
                <a:latin typeface="Roboto Medium"/>
                <a:ea typeface="Roboto Medium"/>
                <a:cs typeface="Roboto Medium"/>
                <a:sym typeface="Roboto Medium"/>
              </a:rPr>
              <a:t>Players stay informed through Email, Website, and Word of Mouth</a:t>
            </a:r>
            <a:endParaRPr sz="1900">
              <a:latin typeface="Roboto"/>
              <a:ea typeface="Roboto"/>
              <a:cs typeface="Roboto"/>
              <a:sym typeface="Roboto"/>
            </a:endParaRPr>
          </a:p>
        </p:txBody>
      </p:sp>
      <p:sp>
        <p:nvSpPr>
          <p:cNvPr id="846" name="Google Shape;846;p4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30</a:t>
            </a:fld>
            <a:endParaRPr>
              <a:solidFill>
                <a:srgbClr val="FFFFFF"/>
              </a:solidFill>
            </a:endParaRPr>
          </a:p>
        </p:txBody>
      </p:sp>
      <p:pic>
        <p:nvPicPr>
          <p:cNvPr id="847" name="Google Shape;847;p42"/>
          <p:cNvPicPr preferRelativeResize="0"/>
          <p:nvPr/>
        </p:nvPicPr>
        <p:blipFill>
          <a:blip r:embed="rId3">
            <a:alphaModFix/>
          </a:blip>
          <a:stretch>
            <a:fillRect/>
          </a:stretch>
        </p:blipFill>
        <p:spPr>
          <a:xfrm>
            <a:off x="3518600" y="3166892"/>
            <a:ext cx="2106825" cy="1819656"/>
          </a:xfrm>
          <a:prstGeom prst="rect">
            <a:avLst/>
          </a:prstGeom>
          <a:noFill/>
          <a:ln>
            <a:noFill/>
          </a:ln>
        </p:spPr>
      </p:pic>
      <p:pic>
        <p:nvPicPr>
          <p:cNvPr id="848" name="Google Shape;848;p42"/>
          <p:cNvPicPr preferRelativeResize="0"/>
          <p:nvPr/>
        </p:nvPicPr>
        <p:blipFill>
          <a:blip r:embed="rId4">
            <a:alphaModFix/>
          </a:blip>
          <a:stretch>
            <a:fillRect/>
          </a:stretch>
        </p:blipFill>
        <p:spPr>
          <a:xfrm>
            <a:off x="3518600" y="1134072"/>
            <a:ext cx="2106825" cy="1817653"/>
          </a:xfrm>
          <a:prstGeom prst="rect">
            <a:avLst/>
          </a:prstGeom>
          <a:noFill/>
          <a:ln>
            <a:noFill/>
          </a:ln>
        </p:spPr>
      </p:pic>
      <p:pic>
        <p:nvPicPr>
          <p:cNvPr id="849" name="Google Shape;849;p42"/>
          <p:cNvPicPr preferRelativeResize="0"/>
          <p:nvPr/>
        </p:nvPicPr>
        <p:blipFill>
          <a:blip r:embed="rId5">
            <a:alphaModFix/>
          </a:blip>
          <a:stretch>
            <a:fillRect/>
          </a:stretch>
        </p:blipFill>
        <p:spPr>
          <a:xfrm>
            <a:off x="726469" y="1134427"/>
            <a:ext cx="2106825" cy="1816943"/>
          </a:xfrm>
          <a:prstGeom prst="rect">
            <a:avLst/>
          </a:prstGeom>
          <a:noFill/>
          <a:ln>
            <a:noFill/>
          </a:ln>
        </p:spPr>
      </p:pic>
      <p:pic>
        <p:nvPicPr>
          <p:cNvPr id="850" name="Google Shape;850;p42"/>
          <p:cNvPicPr preferRelativeResize="0"/>
          <p:nvPr/>
        </p:nvPicPr>
        <p:blipFill>
          <a:blip r:embed="rId6">
            <a:alphaModFix/>
          </a:blip>
          <a:stretch>
            <a:fillRect/>
          </a:stretch>
        </p:blipFill>
        <p:spPr>
          <a:xfrm>
            <a:off x="6310725" y="1134200"/>
            <a:ext cx="2106825" cy="1816950"/>
          </a:xfrm>
          <a:prstGeom prst="rect">
            <a:avLst/>
          </a:prstGeom>
          <a:noFill/>
          <a:ln>
            <a:noFill/>
          </a:ln>
        </p:spPr>
      </p:pic>
      <p:pic>
        <p:nvPicPr>
          <p:cNvPr id="851" name="Google Shape;851;p42"/>
          <p:cNvPicPr preferRelativeResize="0"/>
          <p:nvPr/>
        </p:nvPicPr>
        <p:blipFill>
          <a:blip r:embed="rId7">
            <a:alphaModFix/>
          </a:blip>
          <a:stretch>
            <a:fillRect/>
          </a:stretch>
        </p:blipFill>
        <p:spPr>
          <a:xfrm>
            <a:off x="726475" y="3166900"/>
            <a:ext cx="2106825" cy="1816950"/>
          </a:xfrm>
          <a:prstGeom prst="rect">
            <a:avLst/>
          </a:prstGeom>
          <a:noFill/>
          <a:ln>
            <a:noFill/>
          </a:ln>
        </p:spPr>
      </p:pic>
      <p:pic>
        <p:nvPicPr>
          <p:cNvPr id="852" name="Google Shape;852;p42"/>
          <p:cNvPicPr preferRelativeResize="0"/>
          <p:nvPr/>
        </p:nvPicPr>
        <p:blipFill>
          <a:blip r:embed="rId8">
            <a:alphaModFix/>
          </a:blip>
          <a:stretch>
            <a:fillRect/>
          </a:stretch>
        </p:blipFill>
        <p:spPr>
          <a:xfrm>
            <a:off x="6310725" y="3166900"/>
            <a:ext cx="2106825" cy="1816950"/>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lin ang="5400012" scaled="0"/>
        </a:gradFill>
        <a:effectLst/>
      </p:bgPr>
    </p:bg>
    <p:spTree>
      <p:nvGrpSpPr>
        <p:cNvPr id="1" name="Shape 856"/>
        <p:cNvGrpSpPr/>
        <p:nvPr/>
      </p:nvGrpSpPr>
      <p:grpSpPr>
        <a:xfrm>
          <a:off x="0" y="0"/>
          <a:ext cx="0" cy="0"/>
          <a:chOff x="0" y="0"/>
          <a:chExt cx="0" cy="0"/>
        </a:xfrm>
      </p:grpSpPr>
      <p:sp>
        <p:nvSpPr>
          <p:cNvPr id="857" name="Google Shape;857;p43"/>
          <p:cNvSpPr/>
          <p:nvPr/>
        </p:nvSpPr>
        <p:spPr>
          <a:xfrm flipH="1">
            <a:off x="4572006" y="99150"/>
            <a:ext cx="4572000" cy="8193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8" name="Google Shape;858;p43"/>
          <p:cNvGrpSpPr/>
          <p:nvPr/>
        </p:nvGrpSpPr>
        <p:grpSpPr>
          <a:xfrm>
            <a:off x="6396" y="98692"/>
            <a:ext cx="5232584" cy="820214"/>
            <a:chOff x="1593000" y="2322568"/>
            <a:chExt cx="3528854" cy="643356"/>
          </a:xfrm>
        </p:grpSpPr>
        <p:sp>
          <p:nvSpPr>
            <p:cNvPr id="859" name="Google Shape;859;p43"/>
            <p:cNvSpPr/>
            <p:nvPr/>
          </p:nvSpPr>
          <p:spPr>
            <a:xfrm flipH="1">
              <a:off x="2283025" y="2322575"/>
              <a:ext cx="1844400" cy="6426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3"/>
            <p:cNvSpPr/>
            <p:nvPr/>
          </p:nvSpPr>
          <p:spPr>
            <a:xfrm rot="-5400000">
              <a:off x="4090601" y="1934671"/>
              <a:ext cx="643356" cy="1419149"/>
            </a:xfrm>
            <a:prstGeom prst="flowChartOffpageConnector">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3"/>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3"/>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grpSp>
      <p:sp>
        <p:nvSpPr>
          <p:cNvPr id="863" name="Google Shape;863;p43"/>
          <p:cNvSpPr/>
          <p:nvPr/>
        </p:nvSpPr>
        <p:spPr>
          <a:xfrm>
            <a:off x="1147850" y="192750"/>
            <a:ext cx="78828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900">
                <a:latin typeface="Roboto Medium"/>
                <a:ea typeface="Roboto Medium"/>
                <a:cs typeface="Roboto Medium"/>
                <a:sym typeface="Roboto Medium"/>
              </a:rPr>
              <a:t>Players are satisfied with Legends’ online content</a:t>
            </a:r>
            <a:endParaRPr sz="1900">
              <a:latin typeface="Roboto"/>
              <a:ea typeface="Roboto"/>
              <a:cs typeface="Roboto"/>
              <a:sym typeface="Roboto"/>
            </a:endParaRPr>
          </a:p>
        </p:txBody>
      </p:sp>
      <p:sp>
        <p:nvSpPr>
          <p:cNvPr id="864" name="Google Shape;864;p4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31</a:t>
            </a:fld>
            <a:endParaRPr>
              <a:solidFill>
                <a:srgbClr val="FFFFFF"/>
              </a:solidFill>
            </a:endParaRPr>
          </a:p>
        </p:txBody>
      </p:sp>
      <p:pic>
        <p:nvPicPr>
          <p:cNvPr id="865" name="Google Shape;865;p43"/>
          <p:cNvPicPr preferRelativeResize="0"/>
          <p:nvPr/>
        </p:nvPicPr>
        <p:blipFill>
          <a:blip r:embed="rId3">
            <a:alphaModFix/>
          </a:blip>
          <a:stretch>
            <a:fillRect/>
          </a:stretch>
        </p:blipFill>
        <p:spPr>
          <a:xfrm>
            <a:off x="1828800" y="1078992"/>
            <a:ext cx="5486399" cy="3657599"/>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lin ang="5400012" scaled="0"/>
        </a:gradFill>
        <a:effectLst/>
      </p:bgPr>
    </p:bg>
    <p:spTree>
      <p:nvGrpSpPr>
        <p:cNvPr id="1" name="Shape 869"/>
        <p:cNvGrpSpPr/>
        <p:nvPr/>
      </p:nvGrpSpPr>
      <p:grpSpPr>
        <a:xfrm>
          <a:off x="0" y="0"/>
          <a:ext cx="0" cy="0"/>
          <a:chOff x="0" y="0"/>
          <a:chExt cx="0" cy="0"/>
        </a:xfrm>
      </p:grpSpPr>
      <p:sp>
        <p:nvSpPr>
          <p:cNvPr id="870" name="Google Shape;870;p44"/>
          <p:cNvSpPr/>
          <p:nvPr/>
        </p:nvSpPr>
        <p:spPr>
          <a:xfrm flipH="1">
            <a:off x="4572006" y="99150"/>
            <a:ext cx="4572000" cy="8193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32</a:t>
            </a:fld>
            <a:endParaRPr>
              <a:solidFill>
                <a:srgbClr val="FFFFFF"/>
              </a:solidFill>
            </a:endParaRPr>
          </a:p>
        </p:txBody>
      </p:sp>
      <p:grpSp>
        <p:nvGrpSpPr>
          <p:cNvPr id="872" name="Google Shape;872;p44"/>
          <p:cNvGrpSpPr/>
          <p:nvPr/>
        </p:nvGrpSpPr>
        <p:grpSpPr>
          <a:xfrm>
            <a:off x="6396" y="98692"/>
            <a:ext cx="5232584" cy="820214"/>
            <a:chOff x="1593000" y="2322568"/>
            <a:chExt cx="3528854" cy="643356"/>
          </a:xfrm>
        </p:grpSpPr>
        <p:sp>
          <p:nvSpPr>
            <p:cNvPr id="873" name="Google Shape;873;p44"/>
            <p:cNvSpPr/>
            <p:nvPr/>
          </p:nvSpPr>
          <p:spPr>
            <a:xfrm flipH="1">
              <a:off x="2283025" y="2322575"/>
              <a:ext cx="1844400" cy="6426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4"/>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4"/>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sp>
          <p:nvSpPr>
            <p:cNvPr id="876" name="Google Shape;876;p44"/>
            <p:cNvSpPr/>
            <p:nvPr/>
          </p:nvSpPr>
          <p:spPr>
            <a:xfrm rot="-5400000">
              <a:off x="4090601" y="1934671"/>
              <a:ext cx="643356" cy="1419149"/>
            </a:xfrm>
            <a:prstGeom prst="flowChartOffpageConnector">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7" name="Google Shape;877;p44"/>
          <p:cNvSpPr/>
          <p:nvPr/>
        </p:nvSpPr>
        <p:spPr>
          <a:xfrm>
            <a:off x="1104250" y="192750"/>
            <a:ext cx="7926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900">
                <a:latin typeface="Roboto Medium"/>
                <a:ea typeface="Roboto Medium"/>
                <a:cs typeface="Roboto Medium"/>
                <a:sym typeface="Roboto Medium"/>
              </a:rPr>
              <a:t>Players want the website to be easier to navigate</a:t>
            </a:r>
            <a:endParaRPr sz="1900">
              <a:latin typeface="Roboto"/>
              <a:ea typeface="Roboto"/>
              <a:cs typeface="Roboto"/>
              <a:sym typeface="Roboto"/>
            </a:endParaRPr>
          </a:p>
        </p:txBody>
      </p:sp>
      <p:pic>
        <p:nvPicPr>
          <p:cNvPr id="878" name="Google Shape;878;p44"/>
          <p:cNvPicPr preferRelativeResize="0"/>
          <p:nvPr/>
        </p:nvPicPr>
        <p:blipFill>
          <a:blip r:embed="rId3">
            <a:alphaModFix/>
          </a:blip>
          <a:stretch>
            <a:fillRect/>
          </a:stretch>
        </p:blipFill>
        <p:spPr>
          <a:xfrm>
            <a:off x="1828800" y="1078992"/>
            <a:ext cx="5486400" cy="3657600"/>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lin ang="5400012" scaled="0"/>
        </a:gradFill>
        <a:effectLst/>
      </p:bgPr>
    </p:bg>
    <p:spTree>
      <p:nvGrpSpPr>
        <p:cNvPr id="1" name="Shape 882"/>
        <p:cNvGrpSpPr/>
        <p:nvPr/>
      </p:nvGrpSpPr>
      <p:grpSpPr>
        <a:xfrm>
          <a:off x="0" y="0"/>
          <a:ext cx="0" cy="0"/>
          <a:chOff x="0" y="0"/>
          <a:chExt cx="0" cy="0"/>
        </a:xfrm>
      </p:grpSpPr>
      <p:sp>
        <p:nvSpPr>
          <p:cNvPr id="883" name="Google Shape;883;p45"/>
          <p:cNvSpPr/>
          <p:nvPr/>
        </p:nvSpPr>
        <p:spPr>
          <a:xfrm flipH="1">
            <a:off x="4572006" y="99150"/>
            <a:ext cx="4572000" cy="8193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4" name="Google Shape;884;p45"/>
          <p:cNvGrpSpPr/>
          <p:nvPr/>
        </p:nvGrpSpPr>
        <p:grpSpPr>
          <a:xfrm>
            <a:off x="6396" y="98692"/>
            <a:ext cx="5232584" cy="820214"/>
            <a:chOff x="1593000" y="2322568"/>
            <a:chExt cx="3528854" cy="643356"/>
          </a:xfrm>
        </p:grpSpPr>
        <p:sp>
          <p:nvSpPr>
            <p:cNvPr id="885" name="Google Shape;885;p45"/>
            <p:cNvSpPr/>
            <p:nvPr/>
          </p:nvSpPr>
          <p:spPr>
            <a:xfrm flipH="1">
              <a:off x="2283025" y="2322575"/>
              <a:ext cx="1844400" cy="6426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5"/>
            <p:cNvSpPr/>
            <p:nvPr/>
          </p:nvSpPr>
          <p:spPr>
            <a:xfrm rot="-5400000">
              <a:off x="4090601" y="1934671"/>
              <a:ext cx="643356" cy="1419149"/>
            </a:xfrm>
            <a:prstGeom prst="flowChartOffpageConnector">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5"/>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5"/>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grpSp>
      <p:sp>
        <p:nvSpPr>
          <p:cNvPr id="889" name="Google Shape;889;p45"/>
          <p:cNvSpPr/>
          <p:nvPr/>
        </p:nvSpPr>
        <p:spPr>
          <a:xfrm>
            <a:off x="1104250" y="192750"/>
            <a:ext cx="7926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900">
                <a:latin typeface="Roboto Medium"/>
                <a:ea typeface="Roboto Medium"/>
                <a:cs typeface="Roboto Medium"/>
                <a:sym typeface="Roboto Medium"/>
              </a:rPr>
              <a:t>Legends can improve with better organization</a:t>
            </a:r>
            <a:endParaRPr sz="1900">
              <a:latin typeface="Roboto"/>
              <a:ea typeface="Roboto"/>
              <a:cs typeface="Roboto"/>
              <a:sym typeface="Roboto"/>
            </a:endParaRPr>
          </a:p>
        </p:txBody>
      </p:sp>
      <p:sp>
        <p:nvSpPr>
          <p:cNvPr id="890" name="Google Shape;890;p4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33</a:t>
            </a:fld>
            <a:endParaRPr>
              <a:solidFill>
                <a:srgbClr val="FFFFFF"/>
              </a:solidFill>
            </a:endParaRPr>
          </a:p>
        </p:txBody>
      </p:sp>
      <p:pic>
        <p:nvPicPr>
          <p:cNvPr id="891" name="Google Shape;891;p45"/>
          <p:cNvPicPr preferRelativeResize="0"/>
          <p:nvPr/>
        </p:nvPicPr>
        <p:blipFill>
          <a:blip r:embed="rId3">
            <a:alphaModFix/>
          </a:blip>
          <a:stretch>
            <a:fillRect/>
          </a:stretch>
        </p:blipFill>
        <p:spPr>
          <a:xfrm>
            <a:off x="1828800" y="1078992"/>
            <a:ext cx="5486400" cy="3657600"/>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lin ang="5400012" scaled="0"/>
        </a:gradFill>
        <a:effectLst/>
      </p:bgPr>
    </p:bg>
    <p:spTree>
      <p:nvGrpSpPr>
        <p:cNvPr id="1" name="Shape 895"/>
        <p:cNvGrpSpPr/>
        <p:nvPr/>
      </p:nvGrpSpPr>
      <p:grpSpPr>
        <a:xfrm>
          <a:off x="0" y="0"/>
          <a:ext cx="0" cy="0"/>
          <a:chOff x="0" y="0"/>
          <a:chExt cx="0" cy="0"/>
        </a:xfrm>
      </p:grpSpPr>
      <p:sp>
        <p:nvSpPr>
          <p:cNvPr id="896" name="Google Shape;896;p46"/>
          <p:cNvSpPr/>
          <p:nvPr/>
        </p:nvSpPr>
        <p:spPr>
          <a:xfrm flipH="1">
            <a:off x="4572006" y="99150"/>
            <a:ext cx="4572000" cy="8193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7" name="Google Shape;897;p46"/>
          <p:cNvGrpSpPr/>
          <p:nvPr/>
        </p:nvGrpSpPr>
        <p:grpSpPr>
          <a:xfrm>
            <a:off x="6396" y="98692"/>
            <a:ext cx="5232584" cy="820214"/>
            <a:chOff x="1593000" y="2322568"/>
            <a:chExt cx="3528854" cy="643356"/>
          </a:xfrm>
        </p:grpSpPr>
        <p:sp>
          <p:nvSpPr>
            <p:cNvPr id="898" name="Google Shape;898;p46"/>
            <p:cNvSpPr/>
            <p:nvPr/>
          </p:nvSpPr>
          <p:spPr>
            <a:xfrm flipH="1">
              <a:off x="2283025" y="2322575"/>
              <a:ext cx="1844400" cy="6426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6"/>
            <p:cNvSpPr/>
            <p:nvPr/>
          </p:nvSpPr>
          <p:spPr>
            <a:xfrm rot="-5400000">
              <a:off x="4090601" y="1934671"/>
              <a:ext cx="643356" cy="1419149"/>
            </a:xfrm>
            <a:prstGeom prst="flowChartOffpageConnector">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6"/>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grpSp>
      <p:sp>
        <p:nvSpPr>
          <p:cNvPr id="902" name="Google Shape;902;p46"/>
          <p:cNvSpPr/>
          <p:nvPr/>
        </p:nvSpPr>
        <p:spPr>
          <a:xfrm>
            <a:off x="1147850" y="192750"/>
            <a:ext cx="78828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900">
                <a:latin typeface="Roboto Medium"/>
                <a:ea typeface="Roboto Medium"/>
                <a:cs typeface="Roboto Medium"/>
                <a:sym typeface="Roboto Medium"/>
              </a:rPr>
              <a:t>Golfers are not likely to play Legends golf in 2019 because they have no time</a:t>
            </a:r>
            <a:endParaRPr sz="1900">
              <a:latin typeface="Roboto"/>
              <a:ea typeface="Roboto"/>
              <a:cs typeface="Roboto"/>
              <a:sym typeface="Roboto"/>
            </a:endParaRPr>
          </a:p>
        </p:txBody>
      </p:sp>
      <p:sp>
        <p:nvSpPr>
          <p:cNvPr id="903" name="Google Shape;903;p4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34</a:t>
            </a:fld>
            <a:endParaRPr>
              <a:solidFill>
                <a:srgbClr val="FFFFFF"/>
              </a:solidFill>
            </a:endParaRPr>
          </a:p>
        </p:txBody>
      </p:sp>
      <p:pic>
        <p:nvPicPr>
          <p:cNvPr id="904" name="Google Shape;904;p46"/>
          <p:cNvPicPr preferRelativeResize="0"/>
          <p:nvPr/>
        </p:nvPicPr>
        <p:blipFill>
          <a:blip r:embed="rId3">
            <a:alphaModFix/>
          </a:blip>
          <a:stretch>
            <a:fillRect/>
          </a:stretch>
        </p:blipFill>
        <p:spPr>
          <a:xfrm>
            <a:off x="356616" y="1661708"/>
            <a:ext cx="3840479" cy="2560320"/>
          </a:xfrm>
          <a:prstGeom prst="rect">
            <a:avLst/>
          </a:prstGeom>
          <a:noFill/>
          <a:ln>
            <a:noFill/>
          </a:ln>
        </p:spPr>
      </p:pic>
      <p:pic>
        <p:nvPicPr>
          <p:cNvPr id="905" name="Google Shape;905;p46"/>
          <p:cNvPicPr preferRelativeResize="0"/>
          <p:nvPr/>
        </p:nvPicPr>
        <p:blipFill>
          <a:blip r:embed="rId4">
            <a:alphaModFix/>
          </a:blip>
          <a:stretch>
            <a:fillRect/>
          </a:stretch>
        </p:blipFill>
        <p:spPr>
          <a:xfrm>
            <a:off x="4937760" y="1664208"/>
            <a:ext cx="3840480" cy="2560320"/>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path path="circle">
            <a:fillToRect l="50000" t="50000" r="50000" b="50000"/>
          </a:path>
          <a:tileRect/>
        </a:gradFill>
        <a:effectLst/>
      </p:bgPr>
    </p:bg>
    <p:spTree>
      <p:nvGrpSpPr>
        <p:cNvPr id="1" name="Shape 909"/>
        <p:cNvGrpSpPr/>
        <p:nvPr/>
      </p:nvGrpSpPr>
      <p:grpSpPr>
        <a:xfrm>
          <a:off x="0" y="0"/>
          <a:ext cx="0" cy="0"/>
          <a:chOff x="0" y="0"/>
          <a:chExt cx="0" cy="0"/>
        </a:xfrm>
      </p:grpSpPr>
      <p:cxnSp>
        <p:nvCxnSpPr>
          <p:cNvPr id="910" name="Google Shape;910;p47"/>
          <p:cNvCxnSpPr/>
          <p:nvPr/>
        </p:nvCxnSpPr>
        <p:spPr>
          <a:xfrm rot="10800000">
            <a:off x="1800613" y="3449763"/>
            <a:ext cx="447600" cy="114300"/>
          </a:xfrm>
          <a:prstGeom prst="straightConnector1">
            <a:avLst/>
          </a:prstGeom>
          <a:noFill/>
          <a:ln w="38100" cap="flat" cmpd="sng">
            <a:solidFill>
              <a:schemeClr val="dk2"/>
            </a:solidFill>
            <a:prstDash val="dot"/>
            <a:round/>
            <a:headEnd type="none" w="med" len="med"/>
            <a:tailEnd type="none" w="med" len="med"/>
          </a:ln>
          <a:effectLst>
            <a:outerShdw blurRad="57150" dist="19050" dir="5400000" algn="bl" rotWithShape="0">
              <a:srgbClr val="000000">
                <a:alpha val="50000"/>
              </a:srgbClr>
            </a:outerShdw>
          </a:effectLst>
        </p:spPr>
      </p:cxnSp>
      <p:cxnSp>
        <p:nvCxnSpPr>
          <p:cNvPr id="911" name="Google Shape;911;p47"/>
          <p:cNvCxnSpPr/>
          <p:nvPr/>
        </p:nvCxnSpPr>
        <p:spPr>
          <a:xfrm flipH="1">
            <a:off x="1826113" y="2406913"/>
            <a:ext cx="396600" cy="186300"/>
          </a:xfrm>
          <a:prstGeom prst="straightConnector1">
            <a:avLst/>
          </a:prstGeom>
          <a:noFill/>
          <a:ln w="38100" cap="flat" cmpd="sng">
            <a:solidFill>
              <a:schemeClr val="dk2"/>
            </a:solidFill>
            <a:prstDash val="dot"/>
            <a:round/>
            <a:headEnd type="none" w="med" len="med"/>
            <a:tailEnd type="none" w="med" len="med"/>
          </a:ln>
          <a:effectLst>
            <a:outerShdw blurRad="57150" dist="19050" dir="5400000" algn="bl" rotWithShape="0">
              <a:srgbClr val="000000">
                <a:alpha val="50000"/>
              </a:srgbClr>
            </a:outerShdw>
          </a:effectLst>
        </p:spPr>
      </p:cxnSp>
      <p:cxnSp>
        <p:nvCxnSpPr>
          <p:cNvPr id="912" name="Google Shape;912;p47"/>
          <p:cNvCxnSpPr/>
          <p:nvPr/>
        </p:nvCxnSpPr>
        <p:spPr>
          <a:xfrm flipH="1">
            <a:off x="1868038" y="2997725"/>
            <a:ext cx="1035900" cy="1500"/>
          </a:xfrm>
          <a:prstGeom prst="straightConnector1">
            <a:avLst/>
          </a:prstGeom>
          <a:noFill/>
          <a:ln w="38100" cap="flat" cmpd="sng">
            <a:solidFill>
              <a:schemeClr val="dk2"/>
            </a:solidFill>
            <a:prstDash val="dot"/>
            <a:round/>
            <a:headEnd type="none" w="med" len="med"/>
            <a:tailEnd type="none" w="med" len="med"/>
          </a:ln>
          <a:effectLst>
            <a:outerShdw blurRad="57150" dist="19050" dir="5400000" algn="bl" rotWithShape="0">
              <a:srgbClr val="000000">
                <a:alpha val="50000"/>
              </a:srgbClr>
            </a:outerShdw>
          </a:effectLst>
        </p:spPr>
      </p:cxnSp>
      <p:sp>
        <p:nvSpPr>
          <p:cNvPr id="913" name="Google Shape;913;p47"/>
          <p:cNvSpPr/>
          <p:nvPr/>
        </p:nvSpPr>
        <p:spPr>
          <a:xfrm flipH="1">
            <a:off x="4572006" y="99150"/>
            <a:ext cx="4572000" cy="8193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4" name="Google Shape;914;p47"/>
          <p:cNvGrpSpPr/>
          <p:nvPr/>
        </p:nvGrpSpPr>
        <p:grpSpPr>
          <a:xfrm>
            <a:off x="6396" y="98692"/>
            <a:ext cx="5232584" cy="820214"/>
            <a:chOff x="1593000" y="2322568"/>
            <a:chExt cx="3528854" cy="643356"/>
          </a:xfrm>
        </p:grpSpPr>
        <p:sp>
          <p:nvSpPr>
            <p:cNvPr id="915" name="Google Shape;915;p47"/>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7"/>
            <p:cNvSpPr/>
            <p:nvPr/>
          </p:nvSpPr>
          <p:spPr>
            <a:xfrm rot="-5400000">
              <a:off x="4090601"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7"/>
            <p:cNvSpPr/>
            <p:nvPr/>
          </p:nvSpPr>
          <p:spPr>
            <a:xfrm>
              <a:off x="2342632" y="2399953"/>
              <a:ext cx="26838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000">
                  <a:solidFill>
                    <a:schemeClr val="lt1"/>
                  </a:solidFill>
                  <a:latin typeface="Roboto Medium"/>
                  <a:ea typeface="Roboto Medium"/>
                  <a:cs typeface="Roboto Medium"/>
                  <a:sym typeface="Roboto Medium"/>
                </a:rPr>
                <a:t>Develop Marketing Strategies and Materials for Legends</a:t>
              </a:r>
              <a:endParaRPr sz="2000">
                <a:solidFill>
                  <a:srgbClr val="FFFFFF"/>
                </a:solidFill>
                <a:latin typeface="Roboto"/>
                <a:ea typeface="Roboto"/>
                <a:cs typeface="Roboto"/>
                <a:sym typeface="Roboto"/>
              </a:endParaRPr>
            </a:p>
          </p:txBody>
        </p:sp>
        <p:sp>
          <p:nvSpPr>
            <p:cNvPr id="918" name="Google Shape;918;p47"/>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7"/>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04</a:t>
              </a:r>
              <a:endParaRPr sz="2600">
                <a:solidFill>
                  <a:srgbClr val="FFFFFF"/>
                </a:solidFill>
                <a:latin typeface="Roboto Thin"/>
                <a:ea typeface="Roboto Thin"/>
                <a:cs typeface="Roboto Thin"/>
                <a:sym typeface="Roboto Thin"/>
              </a:endParaRPr>
            </a:p>
          </p:txBody>
        </p:sp>
      </p:grpSp>
      <p:sp>
        <p:nvSpPr>
          <p:cNvPr id="920" name="Google Shape;920;p47"/>
          <p:cNvSpPr/>
          <p:nvPr/>
        </p:nvSpPr>
        <p:spPr>
          <a:xfrm>
            <a:off x="5358300" y="192750"/>
            <a:ext cx="3672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2000">
              <a:latin typeface="Roboto"/>
              <a:ea typeface="Roboto"/>
              <a:cs typeface="Roboto"/>
              <a:sym typeface="Roboto"/>
            </a:endParaRPr>
          </a:p>
        </p:txBody>
      </p:sp>
      <p:sp>
        <p:nvSpPr>
          <p:cNvPr id="921" name="Google Shape;921;p4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35</a:t>
            </a:fld>
            <a:endParaRPr>
              <a:solidFill>
                <a:srgbClr val="FFFFFF"/>
              </a:solidFill>
            </a:endParaRPr>
          </a:p>
        </p:txBody>
      </p:sp>
      <p:sp>
        <p:nvSpPr>
          <p:cNvPr id="922" name="Google Shape;922;p47"/>
          <p:cNvSpPr/>
          <p:nvPr/>
        </p:nvSpPr>
        <p:spPr>
          <a:xfrm>
            <a:off x="5358300" y="192750"/>
            <a:ext cx="3672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latin typeface="Roboto Medium"/>
                <a:ea typeface="Roboto Medium"/>
                <a:cs typeface="Roboto Medium"/>
                <a:sym typeface="Roboto Medium"/>
              </a:rPr>
              <a:t>Methodology</a:t>
            </a:r>
            <a:endParaRPr sz="2000">
              <a:latin typeface="Roboto"/>
              <a:ea typeface="Roboto"/>
              <a:cs typeface="Roboto"/>
              <a:sym typeface="Roboto"/>
            </a:endParaRPr>
          </a:p>
        </p:txBody>
      </p:sp>
      <p:grpSp>
        <p:nvGrpSpPr>
          <p:cNvPr id="923" name="Google Shape;923;p47"/>
          <p:cNvGrpSpPr/>
          <p:nvPr/>
        </p:nvGrpSpPr>
        <p:grpSpPr>
          <a:xfrm>
            <a:off x="-7" y="1218185"/>
            <a:ext cx="4383151" cy="820214"/>
            <a:chOff x="2283025" y="2322568"/>
            <a:chExt cx="2838828" cy="643356"/>
          </a:xfrm>
        </p:grpSpPr>
        <p:sp>
          <p:nvSpPr>
            <p:cNvPr id="924" name="Google Shape;924;p47"/>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7"/>
            <p:cNvSpPr/>
            <p:nvPr/>
          </p:nvSpPr>
          <p:spPr>
            <a:xfrm rot="-5400000">
              <a:off x="4090601"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7"/>
            <p:cNvSpPr/>
            <p:nvPr/>
          </p:nvSpPr>
          <p:spPr>
            <a:xfrm>
              <a:off x="2342632" y="2399953"/>
              <a:ext cx="2683800" cy="495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600">
                  <a:solidFill>
                    <a:schemeClr val="lt1"/>
                  </a:solidFill>
                  <a:latin typeface="Roboto Medium"/>
                  <a:ea typeface="Roboto Medium"/>
                  <a:cs typeface="Roboto Medium"/>
                  <a:sym typeface="Roboto Medium"/>
                </a:rPr>
                <a:t>Franchising</a:t>
              </a:r>
              <a:endParaRPr sz="3600">
                <a:solidFill>
                  <a:srgbClr val="FFFFFF"/>
                </a:solidFill>
                <a:latin typeface="Roboto"/>
                <a:ea typeface="Roboto"/>
                <a:cs typeface="Roboto"/>
                <a:sym typeface="Roboto"/>
              </a:endParaRPr>
            </a:p>
          </p:txBody>
        </p:sp>
      </p:grpSp>
      <p:grpSp>
        <p:nvGrpSpPr>
          <p:cNvPr id="927" name="Google Shape;927;p47"/>
          <p:cNvGrpSpPr/>
          <p:nvPr/>
        </p:nvGrpSpPr>
        <p:grpSpPr>
          <a:xfrm rot="10800000">
            <a:off x="4737047" y="1218125"/>
            <a:ext cx="4406955" cy="820214"/>
            <a:chOff x="2267608" y="2322568"/>
            <a:chExt cx="2854246" cy="643356"/>
          </a:xfrm>
        </p:grpSpPr>
        <p:sp>
          <p:nvSpPr>
            <p:cNvPr id="928" name="Google Shape;928;p47"/>
            <p:cNvSpPr/>
            <p:nvPr/>
          </p:nvSpPr>
          <p:spPr>
            <a:xfrm flipH="1">
              <a:off x="2267611"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7"/>
            <p:cNvSpPr/>
            <p:nvPr/>
          </p:nvSpPr>
          <p:spPr>
            <a:xfrm rot="-5400000">
              <a:off x="4090601"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7"/>
            <p:cNvSpPr/>
            <p:nvPr/>
          </p:nvSpPr>
          <p:spPr>
            <a:xfrm rot="10800000">
              <a:off x="2267608" y="2396286"/>
              <a:ext cx="2683800" cy="495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600">
                  <a:solidFill>
                    <a:schemeClr val="lt1"/>
                  </a:solidFill>
                  <a:latin typeface="Roboto Medium"/>
                  <a:ea typeface="Roboto Medium"/>
                  <a:cs typeface="Roboto Medium"/>
                  <a:sym typeface="Roboto Medium"/>
                </a:rPr>
                <a:t>Marketing</a:t>
              </a:r>
              <a:endParaRPr sz="3600">
                <a:solidFill>
                  <a:srgbClr val="FFFFFF"/>
                </a:solidFill>
                <a:latin typeface="Roboto"/>
                <a:ea typeface="Roboto"/>
                <a:cs typeface="Roboto"/>
                <a:sym typeface="Roboto"/>
              </a:endParaRPr>
            </a:p>
          </p:txBody>
        </p:sp>
      </p:grpSp>
      <p:pic>
        <p:nvPicPr>
          <p:cNvPr id="931" name="Google Shape;931;p47"/>
          <p:cNvPicPr preferRelativeResize="0"/>
          <p:nvPr/>
        </p:nvPicPr>
        <p:blipFill>
          <a:blip r:embed="rId3">
            <a:alphaModFix/>
          </a:blip>
          <a:stretch>
            <a:fillRect/>
          </a:stretch>
        </p:blipFill>
        <p:spPr>
          <a:xfrm>
            <a:off x="5374092" y="2221050"/>
            <a:ext cx="3330426" cy="2571750"/>
          </a:xfrm>
          <a:prstGeom prst="rect">
            <a:avLst/>
          </a:prstGeom>
          <a:noFill/>
          <a:ln>
            <a:noFill/>
          </a:ln>
          <a:effectLst>
            <a:outerShdw blurRad="57150" dist="19050" dir="5400000" algn="bl" rotWithShape="0">
              <a:srgbClr val="000000">
                <a:alpha val="50000"/>
              </a:srgbClr>
            </a:outerShdw>
          </a:effectLst>
        </p:spPr>
      </p:pic>
      <p:pic>
        <p:nvPicPr>
          <p:cNvPr id="932" name="Google Shape;932;p47"/>
          <p:cNvPicPr preferRelativeResize="0"/>
          <p:nvPr/>
        </p:nvPicPr>
        <p:blipFill>
          <a:blip r:embed="rId4">
            <a:alphaModFix/>
          </a:blip>
          <a:stretch>
            <a:fillRect/>
          </a:stretch>
        </p:blipFill>
        <p:spPr>
          <a:xfrm>
            <a:off x="139675" y="2133288"/>
            <a:ext cx="1761175" cy="1702450"/>
          </a:xfrm>
          <a:prstGeom prst="rect">
            <a:avLst/>
          </a:prstGeom>
          <a:noFill/>
          <a:ln>
            <a:noFill/>
          </a:ln>
          <a:effectLst>
            <a:outerShdw blurRad="57150" dist="19050" dir="5400000" algn="bl" rotWithShape="0">
              <a:srgbClr val="000000">
                <a:alpha val="50000"/>
              </a:srgbClr>
            </a:outerShdw>
          </a:effectLst>
        </p:spPr>
      </p:pic>
      <p:pic>
        <p:nvPicPr>
          <p:cNvPr id="933" name="Google Shape;933;p47"/>
          <p:cNvPicPr preferRelativeResize="0"/>
          <p:nvPr/>
        </p:nvPicPr>
        <p:blipFill>
          <a:blip r:embed="rId4">
            <a:alphaModFix/>
          </a:blip>
          <a:stretch>
            <a:fillRect/>
          </a:stretch>
        </p:blipFill>
        <p:spPr>
          <a:xfrm>
            <a:off x="2268588" y="2161202"/>
            <a:ext cx="506150" cy="489272"/>
          </a:xfrm>
          <a:prstGeom prst="rect">
            <a:avLst/>
          </a:prstGeom>
          <a:noFill/>
          <a:ln>
            <a:noFill/>
          </a:ln>
          <a:effectLst>
            <a:outerShdw blurRad="57150" dist="19050" dir="5400000" algn="bl" rotWithShape="0">
              <a:srgbClr val="000000">
                <a:alpha val="50000"/>
              </a:srgbClr>
            </a:outerShdw>
          </a:effectLst>
        </p:spPr>
      </p:pic>
      <p:pic>
        <p:nvPicPr>
          <p:cNvPr id="934" name="Google Shape;934;p47"/>
          <p:cNvPicPr preferRelativeResize="0"/>
          <p:nvPr/>
        </p:nvPicPr>
        <p:blipFill>
          <a:blip r:embed="rId4">
            <a:alphaModFix/>
          </a:blip>
          <a:stretch>
            <a:fillRect/>
          </a:stretch>
        </p:blipFill>
        <p:spPr>
          <a:xfrm>
            <a:off x="2990613" y="2739852"/>
            <a:ext cx="506150" cy="489272"/>
          </a:xfrm>
          <a:prstGeom prst="rect">
            <a:avLst/>
          </a:prstGeom>
          <a:noFill/>
          <a:ln>
            <a:noFill/>
          </a:ln>
          <a:effectLst>
            <a:outerShdw blurRad="57150" dist="19050" dir="5400000" algn="bl" rotWithShape="0">
              <a:srgbClr val="000000">
                <a:alpha val="50000"/>
              </a:srgbClr>
            </a:outerShdw>
          </a:effectLst>
        </p:spPr>
      </p:pic>
      <p:pic>
        <p:nvPicPr>
          <p:cNvPr id="935" name="Google Shape;935;p47"/>
          <p:cNvPicPr preferRelativeResize="0"/>
          <p:nvPr/>
        </p:nvPicPr>
        <p:blipFill>
          <a:blip r:embed="rId4">
            <a:alphaModFix/>
          </a:blip>
          <a:stretch>
            <a:fillRect/>
          </a:stretch>
        </p:blipFill>
        <p:spPr>
          <a:xfrm>
            <a:off x="2268588" y="3346477"/>
            <a:ext cx="506150" cy="489272"/>
          </a:xfrm>
          <a:prstGeom prst="rect">
            <a:avLst/>
          </a:prstGeom>
          <a:noFill/>
          <a:ln>
            <a:noFill/>
          </a:ln>
          <a:effectLst>
            <a:outerShdw blurRad="57150" dist="19050" dir="5400000" algn="bl" rotWithShape="0">
              <a:srgbClr val="000000">
                <a:alpha val="50000"/>
              </a:srgbClr>
            </a:outerShdw>
          </a:effectLst>
        </p:spPr>
      </p:pic>
      <p:grpSp>
        <p:nvGrpSpPr>
          <p:cNvPr id="936" name="Google Shape;936;p47"/>
          <p:cNvGrpSpPr/>
          <p:nvPr/>
        </p:nvGrpSpPr>
        <p:grpSpPr>
          <a:xfrm>
            <a:off x="999703" y="4082127"/>
            <a:ext cx="862079" cy="1055804"/>
            <a:chOff x="2332832" y="1891225"/>
            <a:chExt cx="2197500" cy="2644800"/>
          </a:xfrm>
        </p:grpSpPr>
        <p:sp>
          <p:nvSpPr>
            <p:cNvPr id="937" name="Google Shape;937;p47"/>
            <p:cNvSpPr/>
            <p:nvPr/>
          </p:nvSpPr>
          <p:spPr>
            <a:xfrm rot="-5400000">
              <a:off x="2109182" y="2114875"/>
              <a:ext cx="2644800" cy="2197500"/>
            </a:xfrm>
            <a:prstGeom prst="flowChartDelay">
              <a:avLst/>
            </a:prstGeom>
            <a:solidFill>
              <a:srgbClr val="BE2F22"/>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7"/>
            <p:cNvSpPr/>
            <p:nvPr/>
          </p:nvSpPr>
          <p:spPr>
            <a:xfrm>
              <a:off x="2483292" y="2023586"/>
              <a:ext cx="1896600" cy="1896600"/>
            </a:xfrm>
            <a:prstGeom prst="ellipse">
              <a:avLst/>
            </a:prstGeom>
            <a:solidFill>
              <a:srgbClr val="FFFFFF"/>
            </a:solid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9" name="Google Shape;939;p47"/>
            <p:cNvPicPr preferRelativeResize="0"/>
            <p:nvPr/>
          </p:nvPicPr>
          <p:blipFill>
            <a:blip r:embed="rId5">
              <a:alphaModFix/>
            </a:blip>
            <a:stretch>
              <a:fillRect/>
            </a:stretch>
          </p:blipFill>
          <p:spPr>
            <a:xfrm>
              <a:off x="2673804" y="2214029"/>
              <a:ext cx="1515537" cy="1515538"/>
            </a:xfrm>
            <a:prstGeom prst="rect">
              <a:avLst/>
            </a:prstGeom>
            <a:noFill/>
            <a:ln>
              <a:noFill/>
            </a:ln>
            <a:effectLst>
              <a:outerShdw blurRad="57150" dist="19050" dir="5400000" algn="bl" rotWithShape="0">
                <a:srgbClr val="000000">
                  <a:alpha val="50000"/>
                </a:srgbClr>
              </a:outerShdw>
            </a:effectLst>
          </p:spPr>
        </p:pic>
      </p:grpSp>
      <p:grpSp>
        <p:nvGrpSpPr>
          <p:cNvPr id="940" name="Google Shape;940;p47"/>
          <p:cNvGrpSpPr/>
          <p:nvPr/>
        </p:nvGrpSpPr>
        <p:grpSpPr>
          <a:xfrm>
            <a:off x="107512" y="4082131"/>
            <a:ext cx="862079" cy="1055804"/>
            <a:chOff x="58575" y="2348425"/>
            <a:chExt cx="2197500" cy="2644800"/>
          </a:xfrm>
        </p:grpSpPr>
        <p:sp>
          <p:nvSpPr>
            <p:cNvPr id="941" name="Google Shape;941;p47"/>
            <p:cNvSpPr/>
            <p:nvPr/>
          </p:nvSpPr>
          <p:spPr>
            <a:xfrm rot="-5400000">
              <a:off x="-165075" y="2572075"/>
              <a:ext cx="2644800" cy="2197500"/>
            </a:xfrm>
            <a:prstGeom prst="flowChartDelay">
              <a:avLst/>
            </a:prstGeom>
            <a:solidFill>
              <a:srgbClr val="BE2F22"/>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7"/>
            <p:cNvSpPr/>
            <p:nvPr/>
          </p:nvSpPr>
          <p:spPr>
            <a:xfrm>
              <a:off x="209037" y="2480786"/>
              <a:ext cx="1896600" cy="1896600"/>
            </a:xfrm>
            <a:prstGeom prst="ellipse">
              <a:avLst/>
            </a:prstGeom>
            <a:solidFill>
              <a:srgbClr val="FFFFFF"/>
            </a:solid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3" name="Google Shape;943;p47"/>
            <p:cNvPicPr preferRelativeResize="0"/>
            <p:nvPr/>
          </p:nvPicPr>
          <p:blipFill>
            <a:blip r:embed="rId6">
              <a:alphaModFix/>
            </a:blip>
            <a:stretch>
              <a:fillRect/>
            </a:stretch>
          </p:blipFill>
          <p:spPr>
            <a:xfrm>
              <a:off x="288675" y="2560412"/>
              <a:ext cx="1737300" cy="1737325"/>
            </a:xfrm>
            <a:prstGeom prst="rect">
              <a:avLst/>
            </a:prstGeom>
            <a:noFill/>
            <a:ln>
              <a:noFill/>
            </a:ln>
            <a:effectLst>
              <a:outerShdw blurRad="57150" dist="19050" dir="5400000" algn="bl" rotWithShape="0">
                <a:srgbClr val="000000">
                  <a:alpha val="50000"/>
                </a:srgbClr>
              </a:outerShdw>
            </a:effectLst>
          </p:spPr>
        </p:pic>
      </p:grpSp>
      <p:grpSp>
        <p:nvGrpSpPr>
          <p:cNvPr id="944" name="Google Shape;944;p47"/>
          <p:cNvGrpSpPr/>
          <p:nvPr/>
        </p:nvGrpSpPr>
        <p:grpSpPr>
          <a:xfrm>
            <a:off x="1893337" y="4082127"/>
            <a:ext cx="862079" cy="1055804"/>
            <a:chOff x="4610768" y="1891225"/>
            <a:chExt cx="2197500" cy="2644800"/>
          </a:xfrm>
        </p:grpSpPr>
        <p:sp>
          <p:nvSpPr>
            <p:cNvPr id="945" name="Google Shape;945;p47"/>
            <p:cNvSpPr/>
            <p:nvPr/>
          </p:nvSpPr>
          <p:spPr>
            <a:xfrm rot="-5400000">
              <a:off x="4387118" y="2114875"/>
              <a:ext cx="2644800" cy="2197500"/>
            </a:xfrm>
            <a:prstGeom prst="flowChartDelay">
              <a:avLst/>
            </a:prstGeom>
            <a:solidFill>
              <a:srgbClr val="BE2F22"/>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7"/>
            <p:cNvSpPr/>
            <p:nvPr/>
          </p:nvSpPr>
          <p:spPr>
            <a:xfrm>
              <a:off x="4761227" y="2023586"/>
              <a:ext cx="1896600" cy="1896600"/>
            </a:xfrm>
            <a:prstGeom prst="ellipse">
              <a:avLst/>
            </a:prstGeom>
            <a:solidFill>
              <a:srgbClr val="FFFFFF"/>
            </a:solid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7" name="Google Shape;947;p47"/>
            <p:cNvPicPr preferRelativeResize="0"/>
            <p:nvPr/>
          </p:nvPicPr>
          <p:blipFill>
            <a:blip r:embed="rId7">
              <a:alphaModFix/>
            </a:blip>
            <a:stretch>
              <a:fillRect/>
            </a:stretch>
          </p:blipFill>
          <p:spPr>
            <a:xfrm>
              <a:off x="4973325" y="2359621"/>
              <a:ext cx="1468700" cy="1133104"/>
            </a:xfrm>
            <a:prstGeom prst="rect">
              <a:avLst/>
            </a:prstGeom>
            <a:noFill/>
            <a:ln>
              <a:noFill/>
            </a:ln>
            <a:effectLst>
              <a:outerShdw blurRad="57150" dist="19050" dir="5400000" algn="bl" rotWithShape="0">
                <a:srgbClr val="000000">
                  <a:alpha val="50000"/>
                </a:srgbClr>
              </a:outerShdw>
            </a:effectLst>
          </p:spPr>
        </p:pic>
      </p:grpSp>
      <p:sp>
        <p:nvSpPr>
          <p:cNvPr id="948" name="Google Shape;948;p47"/>
          <p:cNvSpPr txBox="1">
            <a:spLocks noGrp="1"/>
          </p:cNvSpPr>
          <p:nvPr>
            <p:ph type="title" idx="4294967295"/>
          </p:nvPr>
        </p:nvSpPr>
        <p:spPr>
          <a:xfrm>
            <a:off x="76025" y="4812845"/>
            <a:ext cx="925200" cy="398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FFFFF"/>
                </a:solidFill>
              </a:rPr>
              <a:t>Lit Review</a:t>
            </a:r>
            <a:endParaRPr sz="1000">
              <a:solidFill>
                <a:srgbClr val="FFFFFF"/>
              </a:solidFill>
            </a:endParaRPr>
          </a:p>
        </p:txBody>
      </p:sp>
      <p:sp>
        <p:nvSpPr>
          <p:cNvPr id="949" name="Google Shape;949;p47"/>
          <p:cNvSpPr txBox="1">
            <a:spLocks noGrp="1"/>
          </p:cNvSpPr>
          <p:nvPr>
            <p:ph type="title" idx="4294967295"/>
          </p:nvPr>
        </p:nvSpPr>
        <p:spPr>
          <a:xfrm>
            <a:off x="968951" y="4812840"/>
            <a:ext cx="925200" cy="398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FFFFF"/>
                </a:solidFill>
              </a:rPr>
              <a:t>Interviews</a:t>
            </a:r>
            <a:endParaRPr sz="1000">
              <a:solidFill>
                <a:srgbClr val="FFFFFF"/>
              </a:solidFill>
            </a:endParaRPr>
          </a:p>
        </p:txBody>
      </p:sp>
      <p:sp>
        <p:nvSpPr>
          <p:cNvPr id="950" name="Google Shape;950;p47"/>
          <p:cNvSpPr txBox="1">
            <a:spLocks noGrp="1"/>
          </p:cNvSpPr>
          <p:nvPr>
            <p:ph type="title" idx="4294967295"/>
          </p:nvPr>
        </p:nvSpPr>
        <p:spPr>
          <a:xfrm>
            <a:off x="1861161" y="4812845"/>
            <a:ext cx="925200" cy="398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FFFFF"/>
                </a:solidFill>
              </a:rPr>
              <a:t>Surveys</a:t>
            </a:r>
            <a:endParaRPr sz="1000">
              <a:solidFill>
                <a:srgbClr val="FFFFFF"/>
              </a:solidFill>
            </a:endParaRPr>
          </a:p>
        </p:txBody>
      </p:sp>
      <p:sp>
        <p:nvSpPr>
          <p:cNvPr id="951" name="Google Shape;951;p47"/>
          <p:cNvSpPr/>
          <p:nvPr/>
        </p:nvSpPr>
        <p:spPr>
          <a:xfrm rot="-5400000">
            <a:off x="2689570" y="4179091"/>
            <a:ext cx="1055700" cy="861900"/>
          </a:xfrm>
          <a:prstGeom prst="flowChartDelay">
            <a:avLst/>
          </a:prstGeom>
          <a:solidFill>
            <a:srgbClr val="BE2F22"/>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7"/>
          <p:cNvSpPr/>
          <p:nvPr/>
        </p:nvSpPr>
        <p:spPr>
          <a:xfrm>
            <a:off x="2845495" y="4134948"/>
            <a:ext cx="743700" cy="757200"/>
          </a:xfrm>
          <a:prstGeom prst="ellipse">
            <a:avLst/>
          </a:prstGeom>
          <a:solidFill>
            <a:srgbClr val="FFFFFF"/>
          </a:solid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7"/>
          <p:cNvSpPr txBox="1">
            <a:spLocks noGrp="1"/>
          </p:cNvSpPr>
          <p:nvPr>
            <p:ph type="title" idx="4294967295"/>
          </p:nvPr>
        </p:nvSpPr>
        <p:spPr>
          <a:xfrm>
            <a:off x="2755423" y="4812840"/>
            <a:ext cx="925200" cy="398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FFFFF"/>
                </a:solidFill>
              </a:rPr>
              <a:t>User Tests</a:t>
            </a:r>
            <a:endParaRPr sz="1000">
              <a:solidFill>
                <a:srgbClr val="FFFFFF"/>
              </a:solidFill>
            </a:endParaRPr>
          </a:p>
        </p:txBody>
      </p:sp>
      <p:pic>
        <p:nvPicPr>
          <p:cNvPr id="954" name="Google Shape;954;p47"/>
          <p:cNvPicPr preferRelativeResize="0"/>
          <p:nvPr/>
        </p:nvPicPr>
        <p:blipFill>
          <a:blip r:embed="rId8">
            <a:alphaModFix/>
          </a:blip>
          <a:stretch>
            <a:fillRect/>
          </a:stretch>
        </p:blipFill>
        <p:spPr>
          <a:xfrm>
            <a:off x="2921056" y="4211137"/>
            <a:ext cx="594300" cy="604728"/>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0"/>
                                        </p:tgtEl>
                                        <p:attrNameLst>
                                          <p:attrName>style.visibility</p:attrName>
                                        </p:attrNameLst>
                                      </p:cBhvr>
                                      <p:to>
                                        <p:strVal val="visible"/>
                                      </p:to>
                                    </p:set>
                                    <p:animEffect transition="in" filter="fade">
                                      <p:cBhvr>
                                        <p:cTn id="7" dur="1000"/>
                                        <p:tgtEl>
                                          <p:spTgt spid="910"/>
                                        </p:tgtEl>
                                      </p:cBhvr>
                                    </p:animEffect>
                                  </p:childTnLst>
                                </p:cTn>
                              </p:par>
                              <p:par>
                                <p:cTn id="8" presetID="10" presetClass="entr" presetSubtype="0" fill="hold" nodeType="withEffect">
                                  <p:stCondLst>
                                    <p:cond delay="0"/>
                                  </p:stCondLst>
                                  <p:childTnLst>
                                    <p:set>
                                      <p:cBhvr>
                                        <p:cTn id="9" dur="1" fill="hold">
                                          <p:stCondLst>
                                            <p:cond delay="0"/>
                                          </p:stCondLst>
                                        </p:cTn>
                                        <p:tgtEl>
                                          <p:spTgt spid="911"/>
                                        </p:tgtEl>
                                        <p:attrNameLst>
                                          <p:attrName>style.visibility</p:attrName>
                                        </p:attrNameLst>
                                      </p:cBhvr>
                                      <p:to>
                                        <p:strVal val="visible"/>
                                      </p:to>
                                    </p:set>
                                    <p:animEffect transition="in" filter="fade">
                                      <p:cBhvr>
                                        <p:cTn id="10" dur="1000"/>
                                        <p:tgtEl>
                                          <p:spTgt spid="911"/>
                                        </p:tgtEl>
                                      </p:cBhvr>
                                    </p:animEffect>
                                  </p:childTnLst>
                                </p:cTn>
                              </p:par>
                              <p:par>
                                <p:cTn id="11" presetID="10" presetClass="entr" presetSubtype="0" fill="hold" nodeType="withEffect">
                                  <p:stCondLst>
                                    <p:cond delay="0"/>
                                  </p:stCondLst>
                                  <p:childTnLst>
                                    <p:set>
                                      <p:cBhvr>
                                        <p:cTn id="12" dur="1" fill="hold">
                                          <p:stCondLst>
                                            <p:cond delay="0"/>
                                          </p:stCondLst>
                                        </p:cTn>
                                        <p:tgtEl>
                                          <p:spTgt spid="912"/>
                                        </p:tgtEl>
                                        <p:attrNameLst>
                                          <p:attrName>style.visibility</p:attrName>
                                        </p:attrNameLst>
                                      </p:cBhvr>
                                      <p:to>
                                        <p:strVal val="visible"/>
                                      </p:to>
                                    </p:set>
                                    <p:animEffect transition="in" filter="fade">
                                      <p:cBhvr>
                                        <p:cTn id="13" dur="1000"/>
                                        <p:tgtEl>
                                          <p:spTgt spid="912"/>
                                        </p:tgtEl>
                                      </p:cBhvr>
                                    </p:animEffect>
                                  </p:childTnLst>
                                </p:cTn>
                              </p:par>
                              <p:par>
                                <p:cTn id="14" presetID="10" presetClass="entr" presetSubtype="0" fill="hold" nodeType="withEffect">
                                  <p:stCondLst>
                                    <p:cond delay="0"/>
                                  </p:stCondLst>
                                  <p:childTnLst>
                                    <p:set>
                                      <p:cBhvr>
                                        <p:cTn id="15" dur="1" fill="hold">
                                          <p:stCondLst>
                                            <p:cond delay="0"/>
                                          </p:stCondLst>
                                        </p:cTn>
                                        <p:tgtEl>
                                          <p:spTgt spid="923"/>
                                        </p:tgtEl>
                                        <p:attrNameLst>
                                          <p:attrName>style.visibility</p:attrName>
                                        </p:attrNameLst>
                                      </p:cBhvr>
                                      <p:to>
                                        <p:strVal val="visible"/>
                                      </p:to>
                                    </p:set>
                                    <p:animEffect transition="in" filter="fade">
                                      <p:cBhvr>
                                        <p:cTn id="16" dur="1000"/>
                                        <p:tgtEl>
                                          <p:spTgt spid="923"/>
                                        </p:tgtEl>
                                      </p:cBhvr>
                                    </p:animEffect>
                                  </p:childTnLst>
                                </p:cTn>
                              </p:par>
                              <p:par>
                                <p:cTn id="17" presetID="10" presetClass="entr" presetSubtype="0" fill="hold" nodeType="withEffect">
                                  <p:stCondLst>
                                    <p:cond delay="0"/>
                                  </p:stCondLst>
                                  <p:childTnLst>
                                    <p:set>
                                      <p:cBhvr>
                                        <p:cTn id="18" dur="1" fill="hold">
                                          <p:stCondLst>
                                            <p:cond delay="0"/>
                                          </p:stCondLst>
                                        </p:cTn>
                                        <p:tgtEl>
                                          <p:spTgt spid="932"/>
                                        </p:tgtEl>
                                        <p:attrNameLst>
                                          <p:attrName>style.visibility</p:attrName>
                                        </p:attrNameLst>
                                      </p:cBhvr>
                                      <p:to>
                                        <p:strVal val="visible"/>
                                      </p:to>
                                    </p:set>
                                    <p:animEffect transition="in" filter="fade">
                                      <p:cBhvr>
                                        <p:cTn id="19" dur="1000"/>
                                        <p:tgtEl>
                                          <p:spTgt spid="932"/>
                                        </p:tgtEl>
                                      </p:cBhvr>
                                    </p:animEffect>
                                  </p:childTnLst>
                                </p:cTn>
                              </p:par>
                              <p:par>
                                <p:cTn id="20" presetID="10" presetClass="entr" presetSubtype="0" fill="hold" nodeType="withEffect">
                                  <p:stCondLst>
                                    <p:cond delay="0"/>
                                  </p:stCondLst>
                                  <p:childTnLst>
                                    <p:set>
                                      <p:cBhvr>
                                        <p:cTn id="21" dur="1" fill="hold">
                                          <p:stCondLst>
                                            <p:cond delay="0"/>
                                          </p:stCondLst>
                                        </p:cTn>
                                        <p:tgtEl>
                                          <p:spTgt spid="933"/>
                                        </p:tgtEl>
                                        <p:attrNameLst>
                                          <p:attrName>style.visibility</p:attrName>
                                        </p:attrNameLst>
                                      </p:cBhvr>
                                      <p:to>
                                        <p:strVal val="visible"/>
                                      </p:to>
                                    </p:set>
                                    <p:animEffect transition="in" filter="fade">
                                      <p:cBhvr>
                                        <p:cTn id="22" dur="1000"/>
                                        <p:tgtEl>
                                          <p:spTgt spid="933"/>
                                        </p:tgtEl>
                                      </p:cBhvr>
                                    </p:animEffect>
                                  </p:childTnLst>
                                </p:cTn>
                              </p:par>
                              <p:par>
                                <p:cTn id="23" presetID="10" presetClass="entr" presetSubtype="0" fill="hold" nodeType="withEffect">
                                  <p:stCondLst>
                                    <p:cond delay="0"/>
                                  </p:stCondLst>
                                  <p:childTnLst>
                                    <p:set>
                                      <p:cBhvr>
                                        <p:cTn id="24" dur="1" fill="hold">
                                          <p:stCondLst>
                                            <p:cond delay="0"/>
                                          </p:stCondLst>
                                        </p:cTn>
                                        <p:tgtEl>
                                          <p:spTgt spid="934"/>
                                        </p:tgtEl>
                                        <p:attrNameLst>
                                          <p:attrName>style.visibility</p:attrName>
                                        </p:attrNameLst>
                                      </p:cBhvr>
                                      <p:to>
                                        <p:strVal val="visible"/>
                                      </p:to>
                                    </p:set>
                                    <p:animEffect transition="in" filter="fade">
                                      <p:cBhvr>
                                        <p:cTn id="25" dur="1000"/>
                                        <p:tgtEl>
                                          <p:spTgt spid="934"/>
                                        </p:tgtEl>
                                      </p:cBhvr>
                                    </p:animEffect>
                                  </p:childTnLst>
                                </p:cTn>
                              </p:par>
                              <p:par>
                                <p:cTn id="26" presetID="10" presetClass="entr" presetSubtype="0" fill="hold" nodeType="withEffect">
                                  <p:stCondLst>
                                    <p:cond delay="0"/>
                                  </p:stCondLst>
                                  <p:childTnLst>
                                    <p:set>
                                      <p:cBhvr>
                                        <p:cTn id="27" dur="1" fill="hold">
                                          <p:stCondLst>
                                            <p:cond delay="0"/>
                                          </p:stCondLst>
                                        </p:cTn>
                                        <p:tgtEl>
                                          <p:spTgt spid="935"/>
                                        </p:tgtEl>
                                        <p:attrNameLst>
                                          <p:attrName>style.visibility</p:attrName>
                                        </p:attrNameLst>
                                      </p:cBhvr>
                                      <p:to>
                                        <p:strVal val="visible"/>
                                      </p:to>
                                    </p:set>
                                    <p:animEffect transition="in" filter="fade">
                                      <p:cBhvr>
                                        <p:cTn id="28" dur="1000"/>
                                        <p:tgtEl>
                                          <p:spTgt spid="93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27"/>
                                        </p:tgtEl>
                                        <p:attrNameLst>
                                          <p:attrName>style.visibility</p:attrName>
                                        </p:attrNameLst>
                                      </p:cBhvr>
                                      <p:to>
                                        <p:strVal val="visible"/>
                                      </p:to>
                                    </p:set>
                                    <p:animEffect transition="in" filter="fade">
                                      <p:cBhvr>
                                        <p:cTn id="33" dur="1000"/>
                                        <p:tgtEl>
                                          <p:spTgt spid="927"/>
                                        </p:tgtEl>
                                      </p:cBhvr>
                                    </p:animEffect>
                                  </p:childTnLst>
                                </p:cTn>
                              </p:par>
                              <p:par>
                                <p:cTn id="34" presetID="10" presetClass="entr" presetSubtype="0" fill="hold" nodeType="withEffect">
                                  <p:stCondLst>
                                    <p:cond delay="0"/>
                                  </p:stCondLst>
                                  <p:childTnLst>
                                    <p:set>
                                      <p:cBhvr>
                                        <p:cTn id="35" dur="1" fill="hold">
                                          <p:stCondLst>
                                            <p:cond delay="0"/>
                                          </p:stCondLst>
                                        </p:cTn>
                                        <p:tgtEl>
                                          <p:spTgt spid="931"/>
                                        </p:tgtEl>
                                        <p:attrNameLst>
                                          <p:attrName>style.visibility</p:attrName>
                                        </p:attrNameLst>
                                      </p:cBhvr>
                                      <p:to>
                                        <p:strVal val="visible"/>
                                      </p:to>
                                    </p:set>
                                    <p:animEffect transition="in" filter="fade">
                                      <p:cBhvr>
                                        <p:cTn id="36" dur="1000"/>
                                        <p:tgtEl>
                                          <p:spTgt spid="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path path="circle">
            <a:fillToRect l="50000" t="50000" r="50000" b="50000"/>
          </a:path>
          <a:tileRect/>
        </a:gradFill>
        <a:effectLst/>
      </p:bgPr>
    </p:bg>
    <p:spTree>
      <p:nvGrpSpPr>
        <p:cNvPr id="1" name="Shape 958"/>
        <p:cNvGrpSpPr/>
        <p:nvPr/>
      </p:nvGrpSpPr>
      <p:grpSpPr>
        <a:xfrm>
          <a:off x="0" y="0"/>
          <a:ext cx="0" cy="0"/>
          <a:chOff x="0" y="0"/>
          <a:chExt cx="0" cy="0"/>
        </a:xfrm>
      </p:grpSpPr>
      <p:sp>
        <p:nvSpPr>
          <p:cNvPr id="959" name="Google Shape;959;p48"/>
          <p:cNvSpPr/>
          <p:nvPr/>
        </p:nvSpPr>
        <p:spPr>
          <a:xfrm flipH="1">
            <a:off x="4572006" y="99150"/>
            <a:ext cx="4572000" cy="8193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0" name="Google Shape;960;p48"/>
          <p:cNvGrpSpPr/>
          <p:nvPr/>
        </p:nvGrpSpPr>
        <p:grpSpPr>
          <a:xfrm>
            <a:off x="6396" y="98692"/>
            <a:ext cx="5232584" cy="820214"/>
            <a:chOff x="1593000" y="2322568"/>
            <a:chExt cx="3528854" cy="643356"/>
          </a:xfrm>
        </p:grpSpPr>
        <p:sp>
          <p:nvSpPr>
            <p:cNvPr id="961" name="Google Shape;961;p48"/>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8"/>
            <p:cNvSpPr/>
            <p:nvPr/>
          </p:nvSpPr>
          <p:spPr>
            <a:xfrm rot="-5400000">
              <a:off x="4090601"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8"/>
            <p:cNvSpPr/>
            <p:nvPr/>
          </p:nvSpPr>
          <p:spPr>
            <a:xfrm>
              <a:off x="2342632" y="2399953"/>
              <a:ext cx="26838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000">
                  <a:solidFill>
                    <a:schemeClr val="lt1"/>
                  </a:solidFill>
                  <a:latin typeface="Roboto Medium"/>
                  <a:ea typeface="Roboto Medium"/>
                  <a:cs typeface="Roboto Medium"/>
                  <a:sym typeface="Roboto Medium"/>
                </a:rPr>
                <a:t>Marketing Deliverable</a:t>
              </a:r>
              <a:endParaRPr sz="2000">
                <a:solidFill>
                  <a:srgbClr val="FFFFFF"/>
                </a:solidFill>
                <a:latin typeface="Roboto"/>
                <a:ea typeface="Roboto"/>
                <a:cs typeface="Roboto"/>
                <a:sym typeface="Roboto"/>
              </a:endParaRPr>
            </a:p>
          </p:txBody>
        </p:sp>
        <p:sp>
          <p:nvSpPr>
            <p:cNvPr id="964" name="Google Shape;964;p48"/>
            <p:cNvSpPr/>
            <p:nvPr/>
          </p:nvSpPr>
          <p:spPr>
            <a:xfrm>
              <a:off x="1593000" y="2322568"/>
              <a:ext cx="690000" cy="642300"/>
            </a:xfrm>
            <a:prstGeom prst="rect">
              <a:avLst/>
            </a:prstGeom>
            <a:solidFill>
              <a:srgbClr val="B02C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8"/>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04</a:t>
              </a:r>
              <a:endParaRPr sz="2600">
                <a:solidFill>
                  <a:srgbClr val="FFFFFF"/>
                </a:solidFill>
                <a:latin typeface="Roboto Thin"/>
                <a:ea typeface="Roboto Thin"/>
                <a:cs typeface="Roboto Thin"/>
                <a:sym typeface="Roboto Thin"/>
              </a:endParaRPr>
            </a:p>
          </p:txBody>
        </p:sp>
      </p:grpSp>
      <p:sp>
        <p:nvSpPr>
          <p:cNvPr id="966" name="Google Shape;966;p48"/>
          <p:cNvSpPr/>
          <p:nvPr/>
        </p:nvSpPr>
        <p:spPr>
          <a:xfrm>
            <a:off x="5358300" y="192750"/>
            <a:ext cx="3672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2000">
              <a:latin typeface="Roboto"/>
              <a:ea typeface="Roboto"/>
              <a:cs typeface="Roboto"/>
              <a:sym typeface="Roboto"/>
            </a:endParaRPr>
          </a:p>
        </p:txBody>
      </p:sp>
      <p:sp>
        <p:nvSpPr>
          <p:cNvPr id="967" name="Google Shape;967;p4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36</a:t>
            </a:fld>
            <a:endParaRPr>
              <a:solidFill>
                <a:srgbClr val="FFFFFF"/>
              </a:solidFill>
            </a:endParaRPr>
          </a:p>
        </p:txBody>
      </p:sp>
      <p:sp>
        <p:nvSpPr>
          <p:cNvPr id="968" name="Google Shape;968;p48"/>
          <p:cNvSpPr/>
          <p:nvPr/>
        </p:nvSpPr>
        <p:spPr>
          <a:xfrm>
            <a:off x="5358300" y="192750"/>
            <a:ext cx="3672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latin typeface="Roboto Medium"/>
                <a:ea typeface="Roboto Medium"/>
                <a:cs typeface="Roboto Medium"/>
                <a:sym typeface="Roboto Medium"/>
              </a:rPr>
              <a:t>Pickleball Logo</a:t>
            </a:r>
            <a:endParaRPr sz="2000">
              <a:latin typeface="Roboto"/>
              <a:ea typeface="Roboto"/>
              <a:cs typeface="Roboto"/>
              <a:sym typeface="Roboto"/>
            </a:endParaRPr>
          </a:p>
        </p:txBody>
      </p:sp>
      <p:pic>
        <p:nvPicPr>
          <p:cNvPr id="969" name="Google Shape;969;p48"/>
          <p:cNvPicPr preferRelativeResize="0"/>
          <p:nvPr/>
        </p:nvPicPr>
        <p:blipFill>
          <a:blip r:embed="rId3">
            <a:alphaModFix/>
          </a:blip>
          <a:stretch>
            <a:fillRect/>
          </a:stretch>
        </p:blipFill>
        <p:spPr>
          <a:xfrm>
            <a:off x="495100" y="1699875"/>
            <a:ext cx="2735875" cy="2599950"/>
          </a:xfrm>
          <a:prstGeom prst="rect">
            <a:avLst/>
          </a:prstGeom>
          <a:noFill/>
          <a:ln>
            <a:noFill/>
          </a:ln>
        </p:spPr>
      </p:pic>
      <p:pic>
        <p:nvPicPr>
          <p:cNvPr id="970" name="Google Shape;970;p48"/>
          <p:cNvPicPr preferRelativeResize="0"/>
          <p:nvPr/>
        </p:nvPicPr>
        <p:blipFill>
          <a:blip r:embed="rId4">
            <a:alphaModFix/>
          </a:blip>
          <a:stretch>
            <a:fillRect/>
          </a:stretch>
        </p:blipFill>
        <p:spPr>
          <a:xfrm>
            <a:off x="3308599" y="1699875"/>
            <a:ext cx="5340301" cy="2553325"/>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path path="circle">
            <a:fillToRect l="50000" t="50000" r="50000" b="50000"/>
          </a:path>
          <a:tileRect/>
        </a:gradFill>
        <a:effectLst/>
      </p:bgPr>
    </p:bg>
    <p:spTree>
      <p:nvGrpSpPr>
        <p:cNvPr id="1" name="Shape 974"/>
        <p:cNvGrpSpPr/>
        <p:nvPr/>
      </p:nvGrpSpPr>
      <p:grpSpPr>
        <a:xfrm>
          <a:off x="0" y="0"/>
          <a:ext cx="0" cy="0"/>
          <a:chOff x="0" y="0"/>
          <a:chExt cx="0" cy="0"/>
        </a:xfrm>
      </p:grpSpPr>
      <p:sp>
        <p:nvSpPr>
          <p:cNvPr id="975" name="Google Shape;975;p49"/>
          <p:cNvSpPr/>
          <p:nvPr/>
        </p:nvSpPr>
        <p:spPr>
          <a:xfrm flipH="1">
            <a:off x="4572006" y="99150"/>
            <a:ext cx="4572000" cy="8193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6" name="Google Shape;976;p49"/>
          <p:cNvGrpSpPr/>
          <p:nvPr/>
        </p:nvGrpSpPr>
        <p:grpSpPr>
          <a:xfrm>
            <a:off x="6396" y="98692"/>
            <a:ext cx="5232584" cy="820214"/>
            <a:chOff x="1593000" y="2322568"/>
            <a:chExt cx="3528854" cy="643356"/>
          </a:xfrm>
        </p:grpSpPr>
        <p:sp>
          <p:nvSpPr>
            <p:cNvPr id="977" name="Google Shape;977;p49"/>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9"/>
            <p:cNvSpPr/>
            <p:nvPr/>
          </p:nvSpPr>
          <p:spPr>
            <a:xfrm rot="-5400000">
              <a:off x="4090601"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9"/>
            <p:cNvSpPr/>
            <p:nvPr/>
          </p:nvSpPr>
          <p:spPr>
            <a:xfrm>
              <a:off x="2342632" y="2399953"/>
              <a:ext cx="26838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000">
                  <a:solidFill>
                    <a:schemeClr val="lt1"/>
                  </a:solidFill>
                  <a:latin typeface="Roboto Medium"/>
                  <a:ea typeface="Roboto Medium"/>
                  <a:cs typeface="Roboto Medium"/>
                  <a:sym typeface="Roboto Medium"/>
                </a:rPr>
                <a:t>Marketing Deliverable</a:t>
              </a:r>
              <a:endParaRPr sz="2000">
                <a:solidFill>
                  <a:srgbClr val="FFFFFF"/>
                </a:solidFill>
                <a:latin typeface="Roboto"/>
                <a:ea typeface="Roboto"/>
                <a:cs typeface="Roboto"/>
                <a:sym typeface="Roboto"/>
              </a:endParaRPr>
            </a:p>
          </p:txBody>
        </p:sp>
        <p:sp>
          <p:nvSpPr>
            <p:cNvPr id="980" name="Google Shape;980;p49"/>
            <p:cNvSpPr/>
            <p:nvPr/>
          </p:nvSpPr>
          <p:spPr>
            <a:xfrm>
              <a:off x="1593000" y="2322568"/>
              <a:ext cx="690000" cy="642300"/>
            </a:xfrm>
            <a:prstGeom prst="rect">
              <a:avLst/>
            </a:prstGeom>
            <a:solidFill>
              <a:srgbClr val="B02C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9"/>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04</a:t>
              </a:r>
              <a:endParaRPr sz="2600">
                <a:solidFill>
                  <a:srgbClr val="FFFFFF"/>
                </a:solidFill>
                <a:latin typeface="Roboto Thin"/>
                <a:ea typeface="Roboto Thin"/>
                <a:cs typeface="Roboto Thin"/>
                <a:sym typeface="Roboto Thin"/>
              </a:endParaRPr>
            </a:p>
          </p:txBody>
        </p:sp>
      </p:grpSp>
      <p:sp>
        <p:nvSpPr>
          <p:cNvPr id="982" name="Google Shape;982;p49"/>
          <p:cNvSpPr/>
          <p:nvPr/>
        </p:nvSpPr>
        <p:spPr>
          <a:xfrm>
            <a:off x="5358300" y="192750"/>
            <a:ext cx="3672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2000">
              <a:latin typeface="Roboto"/>
              <a:ea typeface="Roboto"/>
              <a:cs typeface="Roboto"/>
              <a:sym typeface="Roboto"/>
            </a:endParaRPr>
          </a:p>
        </p:txBody>
      </p:sp>
      <p:sp>
        <p:nvSpPr>
          <p:cNvPr id="983" name="Google Shape;983;p4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37</a:t>
            </a:fld>
            <a:endParaRPr>
              <a:solidFill>
                <a:srgbClr val="FFFFFF"/>
              </a:solidFill>
            </a:endParaRPr>
          </a:p>
        </p:txBody>
      </p:sp>
      <p:sp>
        <p:nvSpPr>
          <p:cNvPr id="984" name="Google Shape;984;p49"/>
          <p:cNvSpPr/>
          <p:nvPr/>
        </p:nvSpPr>
        <p:spPr>
          <a:xfrm>
            <a:off x="5358300" y="192750"/>
            <a:ext cx="3672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latin typeface="Roboto Medium"/>
                <a:ea typeface="Roboto Medium"/>
                <a:cs typeface="Roboto Medium"/>
                <a:sym typeface="Roboto Medium"/>
              </a:rPr>
              <a:t>Pickleball Promotional Video</a:t>
            </a:r>
            <a:endParaRPr sz="2000">
              <a:latin typeface="Roboto"/>
              <a:ea typeface="Roboto"/>
              <a:cs typeface="Roboto"/>
              <a:sym typeface="Roboto"/>
            </a:endParaRPr>
          </a:p>
        </p:txBody>
      </p:sp>
      <p:grpSp>
        <p:nvGrpSpPr>
          <p:cNvPr id="985" name="Google Shape;985;p49"/>
          <p:cNvGrpSpPr/>
          <p:nvPr/>
        </p:nvGrpSpPr>
        <p:grpSpPr>
          <a:xfrm>
            <a:off x="678388" y="1191225"/>
            <a:ext cx="7787226" cy="3825048"/>
            <a:chOff x="678388" y="1191225"/>
            <a:chExt cx="7787226" cy="3825048"/>
          </a:xfrm>
        </p:grpSpPr>
        <p:pic>
          <p:nvPicPr>
            <p:cNvPr id="986" name="Google Shape;986;p49"/>
            <p:cNvPicPr preferRelativeResize="0"/>
            <p:nvPr/>
          </p:nvPicPr>
          <p:blipFill>
            <a:blip r:embed="rId3">
              <a:alphaModFix/>
            </a:blip>
            <a:stretch>
              <a:fillRect/>
            </a:stretch>
          </p:blipFill>
          <p:spPr>
            <a:xfrm>
              <a:off x="678388" y="1191225"/>
              <a:ext cx="2386050" cy="1789522"/>
            </a:xfrm>
            <a:prstGeom prst="rect">
              <a:avLst/>
            </a:prstGeom>
            <a:noFill/>
            <a:ln>
              <a:noFill/>
            </a:ln>
          </p:spPr>
        </p:pic>
        <p:pic>
          <p:nvPicPr>
            <p:cNvPr id="987" name="Google Shape;987;p49"/>
            <p:cNvPicPr preferRelativeResize="0"/>
            <p:nvPr/>
          </p:nvPicPr>
          <p:blipFill>
            <a:blip r:embed="rId4">
              <a:alphaModFix/>
            </a:blip>
            <a:stretch>
              <a:fillRect/>
            </a:stretch>
          </p:blipFill>
          <p:spPr>
            <a:xfrm>
              <a:off x="3378976" y="1191225"/>
              <a:ext cx="2386050" cy="1789538"/>
            </a:xfrm>
            <a:prstGeom prst="rect">
              <a:avLst/>
            </a:prstGeom>
            <a:noFill/>
            <a:ln>
              <a:noFill/>
            </a:ln>
          </p:spPr>
        </p:pic>
        <p:pic>
          <p:nvPicPr>
            <p:cNvPr id="988" name="Google Shape;988;p49"/>
            <p:cNvPicPr preferRelativeResize="0"/>
            <p:nvPr/>
          </p:nvPicPr>
          <p:blipFill>
            <a:blip r:embed="rId5">
              <a:alphaModFix/>
            </a:blip>
            <a:stretch>
              <a:fillRect/>
            </a:stretch>
          </p:blipFill>
          <p:spPr>
            <a:xfrm>
              <a:off x="6079564" y="1191225"/>
              <a:ext cx="2386050" cy="1789515"/>
            </a:xfrm>
            <a:prstGeom prst="rect">
              <a:avLst/>
            </a:prstGeom>
            <a:noFill/>
            <a:ln>
              <a:noFill/>
            </a:ln>
          </p:spPr>
        </p:pic>
        <p:pic>
          <p:nvPicPr>
            <p:cNvPr id="989" name="Google Shape;989;p49"/>
            <p:cNvPicPr preferRelativeResize="0"/>
            <p:nvPr/>
          </p:nvPicPr>
          <p:blipFill>
            <a:blip r:embed="rId6">
              <a:alphaModFix/>
            </a:blip>
            <a:stretch>
              <a:fillRect/>
            </a:stretch>
          </p:blipFill>
          <p:spPr>
            <a:xfrm>
              <a:off x="678388" y="3226750"/>
              <a:ext cx="2386050" cy="1789522"/>
            </a:xfrm>
            <a:prstGeom prst="rect">
              <a:avLst/>
            </a:prstGeom>
            <a:noFill/>
            <a:ln>
              <a:noFill/>
            </a:ln>
          </p:spPr>
        </p:pic>
        <p:pic>
          <p:nvPicPr>
            <p:cNvPr id="990" name="Google Shape;990;p49"/>
            <p:cNvPicPr preferRelativeResize="0"/>
            <p:nvPr/>
          </p:nvPicPr>
          <p:blipFill>
            <a:blip r:embed="rId7">
              <a:alphaModFix/>
            </a:blip>
            <a:stretch>
              <a:fillRect/>
            </a:stretch>
          </p:blipFill>
          <p:spPr>
            <a:xfrm>
              <a:off x="6079564" y="3226750"/>
              <a:ext cx="2386050" cy="1789523"/>
            </a:xfrm>
            <a:prstGeom prst="rect">
              <a:avLst/>
            </a:prstGeom>
            <a:noFill/>
            <a:ln>
              <a:noFill/>
            </a:ln>
          </p:spPr>
        </p:pic>
        <p:pic>
          <p:nvPicPr>
            <p:cNvPr id="991" name="Google Shape;991;p49"/>
            <p:cNvPicPr preferRelativeResize="0"/>
            <p:nvPr/>
          </p:nvPicPr>
          <p:blipFill>
            <a:blip r:embed="rId8">
              <a:alphaModFix/>
            </a:blip>
            <a:stretch>
              <a:fillRect/>
            </a:stretch>
          </p:blipFill>
          <p:spPr>
            <a:xfrm>
              <a:off x="3378976" y="3226750"/>
              <a:ext cx="2386050" cy="1789523"/>
            </a:xfrm>
            <a:prstGeom prst="rect">
              <a:avLst/>
            </a:prstGeom>
            <a:noFill/>
            <a:ln>
              <a:noFill/>
            </a:ln>
          </p:spPr>
        </p:pic>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path path="circle">
            <a:fillToRect l="50000" t="50000" r="50000" b="50000"/>
          </a:path>
          <a:tileRect/>
        </a:gradFill>
        <a:effectLst/>
      </p:bgPr>
    </p:bg>
    <p:spTree>
      <p:nvGrpSpPr>
        <p:cNvPr id="1" name="Shape 995"/>
        <p:cNvGrpSpPr/>
        <p:nvPr/>
      </p:nvGrpSpPr>
      <p:grpSpPr>
        <a:xfrm>
          <a:off x="0" y="0"/>
          <a:ext cx="0" cy="0"/>
          <a:chOff x="0" y="0"/>
          <a:chExt cx="0" cy="0"/>
        </a:xfrm>
      </p:grpSpPr>
      <p:sp>
        <p:nvSpPr>
          <p:cNvPr id="996" name="Google Shape;996;p50"/>
          <p:cNvSpPr/>
          <p:nvPr/>
        </p:nvSpPr>
        <p:spPr>
          <a:xfrm flipH="1">
            <a:off x="4572006" y="99150"/>
            <a:ext cx="4572000" cy="8193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7" name="Google Shape;997;p50"/>
          <p:cNvGrpSpPr/>
          <p:nvPr/>
        </p:nvGrpSpPr>
        <p:grpSpPr>
          <a:xfrm>
            <a:off x="6396" y="98692"/>
            <a:ext cx="5232584" cy="820214"/>
            <a:chOff x="1593000" y="2322568"/>
            <a:chExt cx="3528854" cy="643356"/>
          </a:xfrm>
        </p:grpSpPr>
        <p:sp>
          <p:nvSpPr>
            <p:cNvPr id="998" name="Google Shape;998;p50"/>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0"/>
            <p:cNvSpPr/>
            <p:nvPr/>
          </p:nvSpPr>
          <p:spPr>
            <a:xfrm rot="-5400000">
              <a:off x="4090601"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0"/>
            <p:cNvSpPr/>
            <p:nvPr/>
          </p:nvSpPr>
          <p:spPr>
            <a:xfrm>
              <a:off x="2342632" y="2399953"/>
              <a:ext cx="26838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000">
                  <a:solidFill>
                    <a:schemeClr val="lt1"/>
                  </a:solidFill>
                  <a:latin typeface="Roboto Medium"/>
                  <a:ea typeface="Roboto Medium"/>
                  <a:cs typeface="Roboto Medium"/>
                  <a:sym typeface="Roboto Medium"/>
                </a:rPr>
                <a:t>Marketing Deliverable</a:t>
              </a:r>
              <a:endParaRPr sz="2000">
                <a:solidFill>
                  <a:srgbClr val="FFFFFF"/>
                </a:solidFill>
                <a:latin typeface="Roboto"/>
                <a:ea typeface="Roboto"/>
                <a:cs typeface="Roboto"/>
                <a:sym typeface="Roboto"/>
              </a:endParaRPr>
            </a:p>
          </p:txBody>
        </p:sp>
        <p:sp>
          <p:nvSpPr>
            <p:cNvPr id="1001" name="Google Shape;1001;p50"/>
            <p:cNvSpPr/>
            <p:nvPr/>
          </p:nvSpPr>
          <p:spPr>
            <a:xfrm>
              <a:off x="1593000" y="2322568"/>
              <a:ext cx="690000" cy="642300"/>
            </a:xfrm>
            <a:prstGeom prst="rect">
              <a:avLst/>
            </a:prstGeom>
            <a:solidFill>
              <a:srgbClr val="B02C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0"/>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04</a:t>
              </a:r>
              <a:endParaRPr sz="2600">
                <a:solidFill>
                  <a:srgbClr val="FFFFFF"/>
                </a:solidFill>
                <a:latin typeface="Roboto Thin"/>
                <a:ea typeface="Roboto Thin"/>
                <a:cs typeface="Roboto Thin"/>
                <a:sym typeface="Roboto Thin"/>
              </a:endParaRPr>
            </a:p>
          </p:txBody>
        </p:sp>
      </p:grpSp>
      <p:sp>
        <p:nvSpPr>
          <p:cNvPr id="1003" name="Google Shape;1003;p50"/>
          <p:cNvSpPr/>
          <p:nvPr/>
        </p:nvSpPr>
        <p:spPr>
          <a:xfrm>
            <a:off x="5358300" y="192750"/>
            <a:ext cx="3672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2000">
              <a:latin typeface="Roboto"/>
              <a:ea typeface="Roboto"/>
              <a:cs typeface="Roboto"/>
              <a:sym typeface="Roboto"/>
            </a:endParaRPr>
          </a:p>
        </p:txBody>
      </p:sp>
      <p:sp>
        <p:nvSpPr>
          <p:cNvPr id="1004" name="Google Shape;1004;p5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38</a:t>
            </a:fld>
            <a:endParaRPr>
              <a:solidFill>
                <a:srgbClr val="FFFFFF"/>
              </a:solidFill>
            </a:endParaRPr>
          </a:p>
        </p:txBody>
      </p:sp>
      <p:sp>
        <p:nvSpPr>
          <p:cNvPr id="1005" name="Google Shape;1005;p50"/>
          <p:cNvSpPr/>
          <p:nvPr/>
        </p:nvSpPr>
        <p:spPr>
          <a:xfrm>
            <a:off x="5358300" y="192750"/>
            <a:ext cx="3672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latin typeface="Roboto Medium"/>
                <a:ea typeface="Roboto Medium"/>
                <a:cs typeface="Roboto Medium"/>
                <a:sym typeface="Roboto Medium"/>
              </a:rPr>
              <a:t>Legends Flyer and Hashtag</a:t>
            </a:r>
            <a:endParaRPr sz="2000">
              <a:latin typeface="Roboto"/>
              <a:ea typeface="Roboto"/>
              <a:cs typeface="Roboto"/>
              <a:sym typeface="Roboto"/>
            </a:endParaRPr>
          </a:p>
        </p:txBody>
      </p:sp>
      <p:pic>
        <p:nvPicPr>
          <p:cNvPr id="1006" name="Google Shape;1006;p50"/>
          <p:cNvPicPr preferRelativeResize="0"/>
          <p:nvPr/>
        </p:nvPicPr>
        <p:blipFill>
          <a:blip r:embed="rId3">
            <a:alphaModFix/>
          </a:blip>
          <a:stretch>
            <a:fillRect/>
          </a:stretch>
        </p:blipFill>
        <p:spPr>
          <a:xfrm>
            <a:off x="1555211" y="1081600"/>
            <a:ext cx="6033576" cy="3884975"/>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path path="circle">
            <a:fillToRect l="50000" t="50000" r="50000" b="50000"/>
          </a:path>
          <a:tileRect/>
        </a:gradFill>
        <a:effectLst/>
      </p:bgPr>
    </p:bg>
    <p:spTree>
      <p:nvGrpSpPr>
        <p:cNvPr id="1" name="Shape 1010"/>
        <p:cNvGrpSpPr/>
        <p:nvPr/>
      </p:nvGrpSpPr>
      <p:grpSpPr>
        <a:xfrm>
          <a:off x="0" y="0"/>
          <a:ext cx="0" cy="0"/>
          <a:chOff x="0" y="0"/>
          <a:chExt cx="0" cy="0"/>
        </a:xfrm>
      </p:grpSpPr>
      <p:sp>
        <p:nvSpPr>
          <p:cNvPr id="1011" name="Google Shape;1011;p51"/>
          <p:cNvSpPr/>
          <p:nvPr/>
        </p:nvSpPr>
        <p:spPr>
          <a:xfrm flipH="1">
            <a:off x="4572006" y="99150"/>
            <a:ext cx="4572000" cy="8193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2" name="Google Shape;1012;p51"/>
          <p:cNvGrpSpPr/>
          <p:nvPr/>
        </p:nvGrpSpPr>
        <p:grpSpPr>
          <a:xfrm>
            <a:off x="6396" y="98692"/>
            <a:ext cx="5232584" cy="820214"/>
            <a:chOff x="1593000" y="2322568"/>
            <a:chExt cx="3528854" cy="643356"/>
          </a:xfrm>
        </p:grpSpPr>
        <p:sp>
          <p:nvSpPr>
            <p:cNvPr id="1013" name="Google Shape;1013;p51"/>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1"/>
            <p:cNvSpPr/>
            <p:nvPr/>
          </p:nvSpPr>
          <p:spPr>
            <a:xfrm rot="-5400000">
              <a:off x="4090601"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1"/>
            <p:cNvSpPr/>
            <p:nvPr/>
          </p:nvSpPr>
          <p:spPr>
            <a:xfrm>
              <a:off x="2342632" y="2399953"/>
              <a:ext cx="26838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000">
                  <a:solidFill>
                    <a:schemeClr val="lt1"/>
                  </a:solidFill>
                  <a:latin typeface="Roboto Medium"/>
                  <a:ea typeface="Roboto Medium"/>
                  <a:cs typeface="Roboto Medium"/>
                  <a:sym typeface="Roboto Medium"/>
                </a:rPr>
                <a:t>Franchising Deliverable</a:t>
              </a:r>
              <a:endParaRPr sz="2000">
                <a:solidFill>
                  <a:srgbClr val="FFFFFF"/>
                </a:solidFill>
                <a:latin typeface="Roboto"/>
                <a:ea typeface="Roboto"/>
                <a:cs typeface="Roboto"/>
                <a:sym typeface="Roboto"/>
              </a:endParaRPr>
            </a:p>
          </p:txBody>
        </p:sp>
        <p:sp>
          <p:nvSpPr>
            <p:cNvPr id="1016" name="Google Shape;1016;p51"/>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51"/>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04</a:t>
              </a:r>
              <a:endParaRPr sz="2600">
                <a:solidFill>
                  <a:srgbClr val="FFFFFF"/>
                </a:solidFill>
                <a:latin typeface="Roboto Thin"/>
                <a:ea typeface="Roboto Thin"/>
                <a:cs typeface="Roboto Thin"/>
                <a:sym typeface="Roboto Thin"/>
              </a:endParaRPr>
            </a:p>
          </p:txBody>
        </p:sp>
      </p:grpSp>
      <p:sp>
        <p:nvSpPr>
          <p:cNvPr id="1018" name="Google Shape;1018;p51"/>
          <p:cNvSpPr/>
          <p:nvPr/>
        </p:nvSpPr>
        <p:spPr>
          <a:xfrm>
            <a:off x="5358300" y="192750"/>
            <a:ext cx="3672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2000">
              <a:latin typeface="Roboto"/>
              <a:ea typeface="Roboto"/>
              <a:cs typeface="Roboto"/>
              <a:sym typeface="Roboto"/>
            </a:endParaRPr>
          </a:p>
        </p:txBody>
      </p:sp>
      <p:sp>
        <p:nvSpPr>
          <p:cNvPr id="1019" name="Google Shape;1019;p5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39</a:t>
            </a:fld>
            <a:endParaRPr>
              <a:solidFill>
                <a:srgbClr val="FFFFFF"/>
              </a:solidFill>
            </a:endParaRPr>
          </a:p>
        </p:txBody>
      </p:sp>
      <p:sp>
        <p:nvSpPr>
          <p:cNvPr id="1020" name="Google Shape;1020;p51"/>
          <p:cNvSpPr/>
          <p:nvPr/>
        </p:nvSpPr>
        <p:spPr>
          <a:xfrm>
            <a:off x="5358300" y="192750"/>
            <a:ext cx="3672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latin typeface="Roboto Medium"/>
                <a:ea typeface="Roboto Medium"/>
                <a:cs typeface="Roboto Medium"/>
                <a:sym typeface="Roboto Medium"/>
              </a:rPr>
              <a:t>Franchisee Training Manual</a:t>
            </a:r>
            <a:endParaRPr sz="2000">
              <a:latin typeface="Roboto"/>
              <a:ea typeface="Roboto"/>
              <a:cs typeface="Roboto"/>
              <a:sym typeface="Roboto"/>
            </a:endParaRPr>
          </a:p>
        </p:txBody>
      </p:sp>
      <p:sp>
        <p:nvSpPr>
          <p:cNvPr id="1021" name="Google Shape;1021;p51"/>
          <p:cNvSpPr/>
          <p:nvPr/>
        </p:nvSpPr>
        <p:spPr>
          <a:xfrm flipH="1">
            <a:off x="1047089" y="1660050"/>
            <a:ext cx="2440500" cy="3306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1. Introduction</a:t>
            </a:r>
            <a:endParaRPr sz="1200" b="1">
              <a:solidFill>
                <a:srgbClr val="FFFFFF"/>
              </a:solidFill>
              <a:latin typeface="Roboto"/>
              <a:ea typeface="Roboto"/>
              <a:cs typeface="Roboto"/>
              <a:sym typeface="Roboto"/>
            </a:endParaRPr>
          </a:p>
        </p:txBody>
      </p:sp>
      <p:sp>
        <p:nvSpPr>
          <p:cNvPr id="1022" name="Google Shape;1022;p51"/>
          <p:cNvSpPr/>
          <p:nvPr/>
        </p:nvSpPr>
        <p:spPr>
          <a:xfrm flipH="1">
            <a:off x="1047089" y="2101748"/>
            <a:ext cx="2440500" cy="3306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2. Homework/Planning</a:t>
            </a:r>
            <a:endParaRPr sz="1200" b="1">
              <a:solidFill>
                <a:srgbClr val="FFFFFF"/>
              </a:solidFill>
              <a:latin typeface="Roboto"/>
              <a:ea typeface="Roboto"/>
              <a:cs typeface="Roboto"/>
              <a:sym typeface="Roboto"/>
            </a:endParaRPr>
          </a:p>
        </p:txBody>
      </p:sp>
      <p:sp>
        <p:nvSpPr>
          <p:cNvPr id="1023" name="Google Shape;1023;p51"/>
          <p:cNvSpPr/>
          <p:nvPr/>
        </p:nvSpPr>
        <p:spPr>
          <a:xfrm flipH="1">
            <a:off x="1047089" y="2531381"/>
            <a:ext cx="2440500" cy="3306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3. Start-up</a:t>
            </a:r>
            <a:endParaRPr sz="1200" b="1">
              <a:solidFill>
                <a:srgbClr val="FFFFFF"/>
              </a:solidFill>
              <a:latin typeface="Roboto"/>
              <a:ea typeface="Roboto"/>
              <a:cs typeface="Roboto"/>
              <a:sym typeface="Roboto"/>
            </a:endParaRPr>
          </a:p>
        </p:txBody>
      </p:sp>
      <p:sp>
        <p:nvSpPr>
          <p:cNvPr id="1024" name="Google Shape;1024;p51"/>
          <p:cNvSpPr/>
          <p:nvPr/>
        </p:nvSpPr>
        <p:spPr>
          <a:xfrm flipH="1">
            <a:off x="1047089" y="2961014"/>
            <a:ext cx="2440500" cy="3306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4. Pre-Season Kickoff</a:t>
            </a:r>
            <a:endParaRPr sz="1200" b="1">
              <a:solidFill>
                <a:srgbClr val="FFFFFF"/>
              </a:solidFill>
              <a:latin typeface="Roboto"/>
              <a:ea typeface="Roboto"/>
              <a:cs typeface="Roboto"/>
              <a:sym typeface="Roboto"/>
            </a:endParaRPr>
          </a:p>
        </p:txBody>
      </p:sp>
      <p:sp>
        <p:nvSpPr>
          <p:cNvPr id="1025" name="Google Shape;1025;p51"/>
          <p:cNvSpPr/>
          <p:nvPr/>
        </p:nvSpPr>
        <p:spPr>
          <a:xfrm flipH="1">
            <a:off x="1047089" y="3832358"/>
            <a:ext cx="2440500" cy="3306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6. Post-Season</a:t>
            </a:r>
            <a:endParaRPr sz="1200" b="1">
              <a:solidFill>
                <a:srgbClr val="FFFFFF"/>
              </a:solidFill>
              <a:latin typeface="Roboto"/>
              <a:ea typeface="Roboto"/>
              <a:cs typeface="Roboto"/>
              <a:sym typeface="Roboto"/>
            </a:endParaRPr>
          </a:p>
        </p:txBody>
      </p:sp>
      <p:sp>
        <p:nvSpPr>
          <p:cNvPr id="1026" name="Google Shape;1026;p51"/>
          <p:cNvSpPr/>
          <p:nvPr/>
        </p:nvSpPr>
        <p:spPr>
          <a:xfrm flipH="1">
            <a:off x="1047089" y="4261991"/>
            <a:ext cx="2440500" cy="3306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7. Tournaments and Events</a:t>
            </a:r>
            <a:endParaRPr sz="1200" b="1">
              <a:solidFill>
                <a:srgbClr val="FFFFFF"/>
              </a:solidFill>
              <a:latin typeface="Roboto"/>
              <a:ea typeface="Roboto"/>
              <a:cs typeface="Roboto"/>
              <a:sym typeface="Roboto"/>
            </a:endParaRPr>
          </a:p>
        </p:txBody>
      </p:sp>
      <p:sp>
        <p:nvSpPr>
          <p:cNvPr id="1027" name="Google Shape;1027;p51"/>
          <p:cNvSpPr/>
          <p:nvPr/>
        </p:nvSpPr>
        <p:spPr>
          <a:xfrm flipH="1">
            <a:off x="1048614" y="4691625"/>
            <a:ext cx="2440500" cy="3306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8. Other</a:t>
            </a:r>
            <a:endParaRPr sz="1200" b="1">
              <a:solidFill>
                <a:srgbClr val="FFFFFF"/>
              </a:solidFill>
              <a:latin typeface="Roboto"/>
              <a:ea typeface="Roboto"/>
              <a:cs typeface="Roboto"/>
              <a:sym typeface="Roboto"/>
            </a:endParaRPr>
          </a:p>
        </p:txBody>
      </p:sp>
      <p:sp>
        <p:nvSpPr>
          <p:cNvPr id="1028" name="Google Shape;1028;p51"/>
          <p:cNvSpPr/>
          <p:nvPr/>
        </p:nvSpPr>
        <p:spPr>
          <a:xfrm flipH="1">
            <a:off x="278800" y="1017525"/>
            <a:ext cx="3978600" cy="5439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FFFFF"/>
                </a:solidFill>
                <a:latin typeface="Roboto"/>
                <a:ea typeface="Roboto"/>
                <a:cs typeface="Roboto"/>
                <a:sym typeface="Roboto"/>
              </a:rPr>
              <a:t>Table of Contents</a:t>
            </a:r>
            <a:endParaRPr sz="2400" b="1">
              <a:solidFill>
                <a:srgbClr val="FFFFFF"/>
              </a:solidFill>
              <a:latin typeface="Roboto"/>
              <a:ea typeface="Roboto"/>
              <a:cs typeface="Roboto"/>
              <a:sym typeface="Roboto"/>
            </a:endParaRPr>
          </a:p>
        </p:txBody>
      </p:sp>
      <p:pic>
        <p:nvPicPr>
          <p:cNvPr id="1029" name="Google Shape;1029;p51"/>
          <p:cNvPicPr preferRelativeResize="0"/>
          <p:nvPr/>
        </p:nvPicPr>
        <p:blipFill>
          <a:blip r:embed="rId3">
            <a:alphaModFix/>
          </a:blip>
          <a:stretch>
            <a:fillRect/>
          </a:stretch>
        </p:blipFill>
        <p:spPr>
          <a:xfrm>
            <a:off x="5323189" y="1029925"/>
            <a:ext cx="3069626" cy="3971099"/>
          </a:xfrm>
          <a:prstGeom prst="rect">
            <a:avLst/>
          </a:prstGeom>
          <a:noFill/>
          <a:ln>
            <a:noFill/>
          </a:ln>
        </p:spPr>
      </p:pic>
      <p:sp>
        <p:nvSpPr>
          <p:cNvPr id="1030" name="Google Shape;1030;p51"/>
          <p:cNvSpPr/>
          <p:nvPr/>
        </p:nvSpPr>
        <p:spPr>
          <a:xfrm flipH="1">
            <a:off x="1048614" y="3402738"/>
            <a:ext cx="2440500" cy="3306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5. During the Regular Season</a:t>
            </a:r>
            <a:endParaRPr sz="1200" b="1">
              <a:solidFill>
                <a:srgbClr val="FFFFFF"/>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fade">
                                      <p:cBhvr>
                                        <p:cTn id="10" dur="1000"/>
                                        <p:tgtEl>
                                          <p:spTgt spid="10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1"/>
                                        </p:tgtEl>
                                        <p:attrNameLst>
                                          <p:attrName>style.visibility</p:attrName>
                                        </p:attrNameLst>
                                      </p:cBhvr>
                                      <p:to>
                                        <p:strVal val="visible"/>
                                      </p:to>
                                    </p:set>
                                    <p:animEffect transition="in" filter="fade">
                                      <p:cBhvr>
                                        <p:cTn id="15" dur="300"/>
                                        <p:tgtEl>
                                          <p:spTgt spid="1021"/>
                                        </p:tgtEl>
                                      </p:cBhvr>
                                    </p:animEffect>
                                  </p:childTnLst>
                                </p:cTn>
                              </p:par>
                            </p:childTnLst>
                          </p:cTn>
                        </p:par>
                        <p:par>
                          <p:cTn id="16" fill="hold">
                            <p:stCondLst>
                              <p:cond delay="300"/>
                            </p:stCondLst>
                            <p:childTnLst>
                              <p:par>
                                <p:cTn id="17" presetID="10" presetClass="entr" presetSubtype="0" fill="hold" nodeType="afterEffect">
                                  <p:stCondLst>
                                    <p:cond delay="0"/>
                                  </p:stCondLst>
                                  <p:childTnLst>
                                    <p:set>
                                      <p:cBhvr>
                                        <p:cTn id="18" dur="1" fill="hold">
                                          <p:stCondLst>
                                            <p:cond delay="0"/>
                                          </p:stCondLst>
                                        </p:cTn>
                                        <p:tgtEl>
                                          <p:spTgt spid="1022"/>
                                        </p:tgtEl>
                                        <p:attrNameLst>
                                          <p:attrName>style.visibility</p:attrName>
                                        </p:attrNameLst>
                                      </p:cBhvr>
                                      <p:to>
                                        <p:strVal val="visible"/>
                                      </p:to>
                                    </p:set>
                                    <p:animEffect transition="in" filter="fade">
                                      <p:cBhvr>
                                        <p:cTn id="19" dur="300"/>
                                        <p:tgtEl>
                                          <p:spTgt spid="1022"/>
                                        </p:tgtEl>
                                      </p:cBhvr>
                                    </p:animEffect>
                                  </p:childTnLst>
                                </p:cTn>
                              </p:par>
                            </p:childTnLst>
                          </p:cTn>
                        </p:par>
                        <p:par>
                          <p:cTn id="20" fill="hold">
                            <p:stCondLst>
                              <p:cond delay="600"/>
                            </p:stCondLst>
                            <p:childTnLst>
                              <p:par>
                                <p:cTn id="21" presetID="10" presetClass="entr" presetSubtype="0" fill="hold" nodeType="afterEffect">
                                  <p:stCondLst>
                                    <p:cond delay="0"/>
                                  </p:stCondLst>
                                  <p:childTnLst>
                                    <p:set>
                                      <p:cBhvr>
                                        <p:cTn id="22" dur="1" fill="hold">
                                          <p:stCondLst>
                                            <p:cond delay="0"/>
                                          </p:stCondLst>
                                        </p:cTn>
                                        <p:tgtEl>
                                          <p:spTgt spid="1023"/>
                                        </p:tgtEl>
                                        <p:attrNameLst>
                                          <p:attrName>style.visibility</p:attrName>
                                        </p:attrNameLst>
                                      </p:cBhvr>
                                      <p:to>
                                        <p:strVal val="visible"/>
                                      </p:to>
                                    </p:set>
                                    <p:animEffect transition="in" filter="fade">
                                      <p:cBhvr>
                                        <p:cTn id="23" dur="300"/>
                                        <p:tgtEl>
                                          <p:spTgt spid="1023"/>
                                        </p:tgtEl>
                                      </p:cBhvr>
                                    </p:animEffect>
                                  </p:childTnLst>
                                </p:cTn>
                              </p:par>
                            </p:childTnLst>
                          </p:cTn>
                        </p:par>
                        <p:par>
                          <p:cTn id="24" fill="hold">
                            <p:stCondLst>
                              <p:cond delay="900"/>
                            </p:stCondLst>
                            <p:childTnLst>
                              <p:par>
                                <p:cTn id="25" presetID="10" presetClass="entr" presetSubtype="0" fill="hold" nodeType="afterEffect">
                                  <p:stCondLst>
                                    <p:cond delay="0"/>
                                  </p:stCondLst>
                                  <p:childTnLst>
                                    <p:set>
                                      <p:cBhvr>
                                        <p:cTn id="26" dur="1" fill="hold">
                                          <p:stCondLst>
                                            <p:cond delay="0"/>
                                          </p:stCondLst>
                                        </p:cTn>
                                        <p:tgtEl>
                                          <p:spTgt spid="1024"/>
                                        </p:tgtEl>
                                        <p:attrNameLst>
                                          <p:attrName>style.visibility</p:attrName>
                                        </p:attrNameLst>
                                      </p:cBhvr>
                                      <p:to>
                                        <p:strVal val="visible"/>
                                      </p:to>
                                    </p:set>
                                    <p:animEffect transition="in" filter="fade">
                                      <p:cBhvr>
                                        <p:cTn id="27" dur="300"/>
                                        <p:tgtEl>
                                          <p:spTgt spid="1024"/>
                                        </p:tgtEl>
                                      </p:cBhvr>
                                    </p:animEffect>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fade">
                                      <p:cBhvr>
                                        <p:cTn id="31" dur="300"/>
                                        <p:tgtEl>
                                          <p:spTgt spid="1030"/>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1025"/>
                                        </p:tgtEl>
                                        <p:attrNameLst>
                                          <p:attrName>style.visibility</p:attrName>
                                        </p:attrNameLst>
                                      </p:cBhvr>
                                      <p:to>
                                        <p:strVal val="visible"/>
                                      </p:to>
                                    </p:set>
                                    <p:animEffect transition="in" filter="fade">
                                      <p:cBhvr>
                                        <p:cTn id="35" dur="300"/>
                                        <p:tgtEl>
                                          <p:spTgt spid="1025"/>
                                        </p:tgtEl>
                                      </p:cBhvr>
                                    </p:animEffect>
                                  </p:childTnLst>
                                </p:cTn>
                              </p:par>
                            </p:childTnLst>
                          </p:cTn>
                        </p:par>
                        <p:par>
                          <p:cTn id="36" fill="hold">
                            <p:stCondLst>
                              <p:cond delay="1800"/>
                            </p:stCondLst>
                            <p:childTnLst>
                              <p:par>
                                <p:cTn id="37" presetID="10" presetClass="entr" presetSubtype="0"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300"/>
                                        <p:tgtEl>
                                          <p:spTgt spid="1026"/>
                                        </p:tgtEl>
                                      </p:cBhvr>
                                    </p:animEffect>
                                  </p:childTnLst>
                                </p:cTn>
                              </p:par>
                            </p:childTnLst>
                          </p:cTn>
                        </p:par>
                        <p:par>
                          <p:cTn id="40" fill="hold">
                            <p:stCondLst>
                              <p:cond delay="2100"/>
                            </p:stCondLst>
                            <p:childTnLst>
                              <p:par>
                                <p:cTn id="41" presetID="10" presetClass="entr" presetSubtype="0" fill="hold" nodeType="afterEffect">
                                  <p:stCondLst>
                                    <p:cond delay="0"/>
                                  </p:stCondLst>
                                  <p:childTnLst>
                                    <p:set>
                                      <p:cBhvr>
                                        <p:cTn id="42" dur="1" fill="hold">
                                          <p:stCondLst>
                                            <p:cond delay="0"/>
                                          </p:stCondLst>
                                        </p:cTn>
                                        <p:tgtEl>
                                          <p:spTgt spid="1027"/>
                                        </p:tgtEl>
                                        <p:attrNameLst>
                                          <p:attrName>style.visibility</p:attrName>
                                        </p:attrNameLst>
                                      </p:cBhvr>
                                      <p:to>
                                        <p:strVal val="visible"/>
                                      </p:to>
                                    </p:set>
                                    <p:animEffect transition="in" filter="fade">
                                      <p:cBhvr>
                                        <p:cTn id="43" dur="3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path path="circle">
            <a:fillToRect l="50000" t="50000" r="50000" b="50000"/>
          </a:path>
          <a:tileRect/>
        </a:gradFill>
        <a:effectLst/>
      </p:bgPr>
    </p:bg>
    <p:spTree>
      <p:nvGrpSpPr>
        <p:cNvPr id="1" name="Shape 329"/>
        <p:cNvGrpSpPr/>
        <p:nvPr/>
      </p:nvGrpSpPr>
      <p:grpSpPr>
        <a:xfrm>
          <a:off x="0" y="0"/>
          <a:ext cx="0" cy="0"/>
          <a:chOff x="0" y="0"/>
          <a:chExt cx="0" cy="0"/>
        </a:xfrm>
      </p:grpSpPr>
      <p:pic>
        <p:nvPicPr>
          <p:cNvPr id="330" name="Google Shape;330;p16"/>
          <p:cNvPicPr preferRelativeResize="0"/>
          <p:nvPr/>
        </p:nvPicPr>
        <p:blipFill>
          <a:blip r:embed="rId3">
            <a:alphaModFix/>
          </a:blip>
          <a:stretch>
            <a:fillRect/>
          </a:stretch>
        </p:blipFill>
        <p:spPr>
          <a:xfrm>
            <a:off x="443563" y="1624750"/>
            <a:ext cx="5422067" cy="3213950"/>
          </a:xfrm>
          <a:prstGeom prst="rect">
            <a:avLst/>
          </a:prstGeom>
          <a:noFill/>
          <a:ln>
            <a:noFill/>
          </a:ln>
        </p:spPr>
      </p:pic>
      <p:pic>
        <p:nvPicPr>
          <p:cNvPr id="331" name="Google Shape;331;p16"/>
          <p:cNvPicPr preferRelativeResize="0"/>
          <p:nvPr/>
        </p:nvPicPr>
        <p:blipFill>
          <a:blip r:embed="rId4">
            <a:alphaModFix/>
          </a:blip>
          <a:stretch>
            <a:fillRect/>
          </a:stretch>
        </p:blipFill>
        <p:spPr>
          <a:xfrm>
            <a:off x="443572" y="1629400"/>
            <a:ext cx="5422050" cy="3204645"/>
          </a:xfrm>
          <a:prstGeom prst="rect">
            <a:avLst/>
          </a:prstGeom>
          <a:noFill/>
          <a:ln>
            <a:noFill/>
          </a:ln>
        </p:spPr>
      </p:pic>
      <p:pic>
        <p:nvPicPr>
          <p:cNvPr id="332" name="Google Shape;332;p16"/>
          <p:cNvPicPr preferRelativeResize="0"/>
          <p:nvPr/>
        </p:nvPicPr>
        <p:blipFill>
          <a:blip r:embed="rId5">
            <a:alphaModFix/>
          </a:blip>
          <a:stretch>
            <a:fillRect/>
          </a:stretch>
        </p:blipFill>
        <p:spPr>
          <a:xfrm>
            <a:off x="450175" y="1624750"/>
            <a:ext cx="5408843" cy="3213950"/>
          </a:xfrm>
          <a:prstGeom prst="rect">
            <a:avLst/>
          </a:prstGeom>
          <a:noFill/>
          <a:ln>
            <a:noFill/>
          </a:ln>
        </p:spPr>
      </p:pic>
      <p:sp>
        <p:nvSpPr>
          <p:cNvPr id="333" name="Google Shape;333;p16"/>
          <p:cNvSpPr txBox="1">
            <a:spLocks noGrp="1"/>
          </p:cNvSpPr>
          <p:nvPr>
            <p:ph type="title" idx="4294967295"/>
          </p:nvPr>
        </p:nvSpPr>
        <p:spPr>
          <a:xfrm>
            <a:off x="443575" y="15975"/>
            <a:ext cx="8373600" cy="152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rPr>
              <a:t>Legends has the opportunity to expand because recreational sports leagues are growing across the United States</a:t>
            </a:r>
            <a:endParaRPr sz="3000">
              <a:solidFill>
                <a:srgbClr val="FFFFFF"/>
              </a:solidFill>
            </a:endParaRPr>
          </a:p>
        </p:txBody>
      </p:sp>
      <p:sp>
        <p:nvSpPr>
          <p:cNvPr id="334" name="Google Shape;334;p1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4</a:t>
            </a:fld>
            <a:endParaRPr>
              <a:solidFill>
                <a:srgbClr val="FFFFFF"/>
              </a:solidFill>
            </a:endParaRPr>
          </a:p>
        </p:txBody>
      </p:sp>
      <p:sp>
        <p:nvSpPr>
          <p:cNvPr id="335" name="Google Shape;335;p16"/>
          <p:cNvSpPr/>
          <p:nvPr/>
        </p:nvSpPr>
        <p:spPr>
          <a:xfrm>
            <a:off x="6594350" y="2884700"/>
            <a:ext cx="499200" cy="549900"/>
          </a:xfrm>
          <a:prstGeom prst="rec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0000"/>
              </a:solidFill>
            </a:endParaRPr>
          </a:p>
        </p:txBody>
      </p:sp>
      <p:sp>
        <p:nvSpPr>
          <p:cNvPr id="336" name="Google Shape;336;p16"/>
          <p:cNvSpPr txBox="1">
            <a:spLocks noGrp="1"/>
          </p:cNvSpPr>
          <p:nvPr>
            <p:ph type="title" idx="4294967295"/>
          </p:nvPr>
        </p:nvSpPr>
        <p:spPr>
          <a:xfrm>
            <a:off x="7093551" y="2802350"/>
            <a:ext cx="1887300" cy="71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States with Franchises</a:t>
            </a:r>
            <a:endParaRPr sz="1800">
              <a:solidFill>
                <a:schemeClr val="lt1"/>
              </a:solidFill>
            </a:endParaRPr>
          </a:p>
          <a:p>
            <a:pPr marL="0" lvl="0" indent="0" algn="l" rtl="0">
              <a:spcBef>
                <a:spcPts val="0"/>
              </a:spcBef>
              <a:spcAft>
                <a:spcPts val="0"/>
              </a:spcAft>
              <a:buNone/>
            </a:pPr>
            <a:endParaRPr sz="1800">
              <a:solidFill>
                <a:srgbClr val="CC0000"/>
              </a:solidFill>
            </a:endParaRPr>
          </a:p>
        </p:txBody>
      </p:sp>
      <p:pic>
        <p:nvPicPr>
          <p:cNvPr id="337" name="Google Shape;337;p16"/>
          <p:cNvPicPr preferRelativeResize="0"/>
          <p:nvPr/>
        </p:nvPicPr>
        <p:blipFill>
          <a:blip r:embed="rId6">
            <a:alphaModFix/>
          </a:blip>
          <a:stretch>
            <a:fillRect/>
          </a:stretch>
        </p:blipFill>
        <p:spPr>
          <a:xfrm>
            <a:off x="6539150" y="1934200"/>
            <a:ext cx="1911897" cy="591775"/>
          </a:xfrm>
          <a:prstGeom prst="rect">
            <a:avLst/>
          </a:prstGeom>
          <a:noFill/>
          <a:ln>
            <a:noFill/>
          </a:ln>
        </p:spPr>
      </p:pic>
      <p:pic>
        <p:nvPicPr>
          <p:cNvPr id="338" name="Google Shape;338;p16"/>
          <p:cNvPicPr preferRelativeResize="0"/>
          <p:nvPr/>
        </p:nvPicPr>
        <p:blipFill>
          <a:blip r:embed="rId7">
            <a:alphaModFix/>
          </a:blip>
          <a:stretch>
            <a:fillRect/>
          </a:stretch>
        </p:blipFill>
        <p:spPr>
          <a:xfrm>
            <a:off x="6638700" y="1917649"/>
            <a:ext cx="1812350" cy="663616"/>
          </a:xfrm>
          <a:prstGeom prst="rect">
            <a:avLst/>
          </a:prstGeom>
          <a:noFill/>
          <a:ln>
            <a:noFill/>
          </a:ln>
        </p:spPr>
      </p:pic>
      <p:pic>
        <p:nvPicPr>
          <p:cNvPr id="339" name="Google Shape;339;p16"/>
          <p:cNvPicPr preferRelativeResize="0"/>
          <p:nvPr/>
        </p:nvPicPr>
        <p:blipFill>
          <a:blip r:embed="rId8">
            <a:alphaModFix/>
          </a:blip>
          <a:stretch>
            <a:fillRect/>
          </a:stretch>
        </p:blipFill>
        <p:spPr>
          <a:xfrm>
            <a:off x="6594350" y="1791003"/>
            <a:ext cx="1707250" cy="845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1000"/>
                                        <p:tgtEl>
                                          <p:spTgt spid="330"/>
                                        </p:tgtEl>
                                      </p:cBhvr>
                                    </p:animEffect>
                                  </p:childTnLst>
                                </p:cTn>
                              </p:par>
                              <p:par>
                                <p:cTn id="8" presetID="10" presetClass="entr" presetSubtype="0" fill="hold" nodeType="withEffect">
                                  <p:stCondLst>
                                    <p:cond delay="0"/>
                                  </p:stCondLst>
                                  <p:childTnLst>
                                    <p:set>
                                      <p:cBhvr>
                                        <p:cTn id="9" dur="1" fill="hold">
                                          <p:stCondLst>
                                            <p:cond delay="0"/>
                                          </p:stCondLst>
                                        </p:cTn>
                                        <p:tgtEl>
                                          <p:spTgt spid="335"/>
                                        </p:tgtEl>
                                        <p:attrNameLst>
                                          <p:attrName>style.visibility</p:attrName>
                                        </p:attrNameLst>
                                      </p:cBhvr>
                                      <p:to>
                                        <p:strVal val="visible"/>
                                      </p:to>
                                    </p:set>
                                    <p:animEffect transition="in" filter="fade">
                                      <p:cBhvr>
                                        <p:cTn id="10" dur="1000"/>
                                        <p:tgtEl>
                                          <p:spTgt spid="335"/>
                                        </p:tgtEl>
                                      </p:cBhvr>
                                    </p:animEffect>
                                  </p:childTnLst>
                                </p:cTn>
                              </p:par>
                              <p:par>
                                <p:cTn id="11" presetID="10" presetClass="entr" presetSubtype="0" fill="hold" nodeType="withEffect">
                                  <p:stCondLst>
                                    <p:cond delay="0"/>
                                  </p:stCondLst>
                                  <p:childTnLst>
                                    <p:set>
                                      <p:cBhvr>
                                        <p:cTn id="12" dur="1" fill="hold">
                                          <p:stCondLst>
                                            <p:cond delay="0"/>
                                          </p:stCondLst>
                                        </p:cTn>
                                        <p:tgtEl>
                                          <p:spTgt spid="336"/>
                                        </p:tgtEl>
                                        <p:attrNameLst>
                                          <p:attrName>style.visibility</p:attrName>
                                        </p:attrNameLst>
                                      </p:cBhvr>
                                      <p:to>
                                        <p:strVal val="visible"/>
                                      </p:to>
                                    </p:set>
                                    <p:animEffect transition="in" filter="fade">
                                      <p:cBhvr>
                                        <p:cTn id="13" dur="1000"/>
                                        <p:tgtEl>
                                          <p:spTgt spid="336"/>
                                        </p:tgtEl>
                                      </p:cBhvr>
                                    </p:animEffect>
                                  </p:childTnLst>
                                </p:cTn>
                              </p:par>
                              <p:par>
                                <p:cTn id="14" presetID="10" presetClass="entr" presetSubtype="0" fill="hold" nodeType="withEffect">
                                  <p:stCondLst>
                                    <p:cond delay="0"/>
                                  </p:stCondLst>
                                  <p:childTnLst>
                                    <p:set>
                                      <p:cBhvr>
                                        <p:cTn id="15" dur="1" fill="hold">
                                          <p:stCondLst>
                                            <p:cond delay="0"/>
                                          </p:stCondLst>
                                        </p:cTn>
                                        <p:tgtEl>
                                          <p:spTgt spid="337"/>
                                        </p:tgtEl>
                                        <p:attrNameLst>
                                          <p:attrName>style.visibility</p:attrName>
                                        </p:attrNameLst>
                                      </p:cBhvr>
                                      <p:to>
                                        <p:strVal val="visible"/>
                                      </p:to>
                                    </p:set>
                                    <p:animEffect transition="in" filter="fade">
                                      <p:cBhvr>
                                        <p:cTn id="16" dur="1000"/>
                                        <p:tgtEl>
                                          <p:spTgt spid="33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31"/>
                                        </p:tgtEl>
                                        <p:attrNameLst>
                                          <p:attrName>style.visibility</p:attrName>
                                        </p:attrNameLst>
                                      </p:cBhvr>
                                      <p:to>
                                        <p:strVal val="visible"/>
                                      </p:to>
                                    </p:set>
                                    <p:animEffect transition="in" filter="fade">
                                      <p:cBhvr>
                                        <p:cTn id="21" dur="1000"/>
                                        <p:tgtEl>
                                          <p:spTgt spid="331"/>
                                        </p:tgtEl>
                                      </p:cBhvr>
                                    </p:animEffect>
                                  </p:childTnLst>
                                </p:cTn>
                              </p:par>
                              <p:par>
                                <p:cTn id="22" presetID="10" presetClass="exit" presetSubtype="0" fill="hold" nodeType="withEffect">
                                  <p:stCondLst>
                                    <p:cond delay="0"/>
                                  </p:stCondLst>
                                  <p:childTnLst>
                                    <p:animEffect transition="out" filter="fade">
                                      <p:cBhvr>
                                        <p:cTn id="23" dur="1000"/>
                                        <p:tgtEl>
                                          <p:spTgt spid="337"/>
                                        </p:tgtEl>
                                      </p:cBhvr>
                                    </p:animEffect>
                                    <p:set>
                                      <p:cBhvr>
                                        <p:cTn id="24" dur="1" fill="hold">
                                          <p:stCondLst>
                                            <p:cond delay="1000"/>
                                          </p:stCondLst>
                                        </p:cTn>
                                        <p:tgtEl>
                                          <p:spTgt spid="337"/>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338"/>
                                        </p:tgtEl>
                                        <p:attrNameLst>
                                          <p:attrName>style.visibility</p:attrName>
                                        </p:attrNameLst>
                                      </p:cBhvr>
                                      <p:to>
                                        <p:strVal val="visible"/>
                                      </p:to>
                                    </p:set>
                                    <p:animEffect transition="in" filter="fade">
                                      <p:cBhvr>
                                        <p:cTn id="27" dur="1000"/>
                                        <p:tgtEl>
                                          <p:spTgt spid="3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2"/>
                                        </p:tgtEl>
                                        <p:attrNameLst>
                                          <p:attrName>style.visibility</p:attrName>
                                        </p:attrNameLst>
                                      </p:cBhvr>
                                      <p:to>
                                        <p:strVal val="visible"/>
                                      </p:to>
                                    </p:set>
                                    <p:animEffect transition="in" filter="fade">
                                      <p:cBhvr>
                                        <p:cTn id="32" dur="1000"/>
                                        <p:tgtEl>
                                          <p:spTgt spid="332"/>
                                        </p:tgtEl>
                                      </p:cBhvr>
                                    </p:animEffect>
                                  </p:childTnLst>
                                </p:cTn>
                              </p:par>
                              <p:par>
                                <p:cTn id="33" presetID="10" presetClass="exit" presetSubtype="0" fill="hold" nodeType="withEffect">
                                  <p:stCondLst>
                                    <p:cond delay="0"/>
                                  </p:stCondLst>
                                  <p:childTnLst>
                                    <p:animEffect transition="out" filter="fade">
                                      <p:cBhvr>
                                        <p:cTn id="34" dur="1000"/>
                                        <p:tgtEl>
                                          <p:spTgt spid="338"/>
                                        </p:tgtEl>
                                      </p:cBhvr>
                                    </p:animEffect>
                                    <p:set>
                                      <p:cBhvr>
                                        <p:cTn id="35" dur="1" fill="hold">
                                          <p:stCondLst>
                                            <p:cond delay="1000"/>
                                          </p:stCondLst>
                                        </p:cTn>
                                        <p:tgtEl>
                                          <p:spTgt spid="338"/>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339"/>
                                        </p:tgtEl>
                                        <p:attrNameLst>
                                          <p:attrName>style.visibility</p:attrName>
                                        </p:attrNameLst>
                                      </p:cBhvr>
                                      <p:to>
                                        <p:strVal val="visible"/>
                                      </p:to>
                                    </p:set>
                                    <p:animEffect transition="in" filter="fade">
                                      <p:cBhvr>
                                        <p:cTn id="38" dur="10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path path="circle">
            <a:fillToRect l="50000" t="50000" r="50000" b="50000"/>
          </a:path>
          <a:tileRect/>
        </a:gradFill>
        <a:effectLst/>
      </p:bgPr>
    </p:bg>
    <p:spTree>
      <p:nvGrpSpPr>
        <p:cNvPr id="1" name="Shape 1034"/>
        <p:cNvGrpSpPr/>
        <p:nvPr/>
      </p:nvGrpSpPr>
      <p:grpSpPr>
        <a:xfrm>
          <a:off x="0" y="0"/>
          <a:ext cx="0" cy="0"/>
          <a:chOff x="0" y="0"/>
          <a:chExt cx="0" cy="0"/>
        </a:xfrm>
      </p:grpSpPr>
      <p:sp>
        <p:nvSpPr>
          <p:cNvPr id="1035" name="Google Shape;1035;p52"/>
          <p:cNvSpPr/>
          <p:nvPr/>
        </p:nvSpPr>
        <p:spPr>
          <a:xfrm flipH="1">
            <a:off x="4572006" y="99150"/>
            <a:ext cx="4572000" cy="8193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6" name="Google Shape;1036;p52"/>
          <p:cNvGrpSpPr/>
          <p:nvPr/>
        </p:nvGrpSpPr>
        <p:grpSpPr>
          <a:xfrm>
            <a:off x="6396" y="98692"/>
            <a:ext cx="5232584" cy="820214"/>
            <a:chOff x="1593000" y="2322568"/>
            <a:chExt cx="3528854" cy="643356"/>
          </a:xfrm>
        </p:grpSpPr>
        <p:sp>
          <p:nvSpPr>
            <p:cNvPr id="1037" name="Google Shape;1037;p52"/>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2"/>
            <p:cNvSpPr/>
            <p:nvPr/>
          </p:nvSpPr>
          <p:spPr>
            <a:xfrm rot="-5400000">
              <a:off x="4090601"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2"/>
            <p:cNvSpPr/>
            <p:nvPr/>
          </p:nvSpPr>
          <p:spPr>
            <a:xfrm>
              <a:off x="2342632" y="2399953"/>
              <a:ext cx="26838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000">
                  <a:solidFill>
                    <a:schemeClr val="lt1"/>
                  </a:solidFill>
                  <a:latin typeface="Roboto Medium"/>
                  <a:ea typeface="Roboto Medium"/>
                  <a:cs typeface="Roboto Medium"/>
                  <a:sym typeface="Roboto Medium"/>
                </a:rPr>
                <a:t>Franchising Deliverable</a:t>
              </a:r>
              <a:endParaRPr sz="2000">
                <a:solidFill>
                  <a:srgbClr val="FFFFFF"/>
                </a:solidFill>
                <a:latin typeface="Roboto"/>
                <a:ea typeface="Roboto"/>
                <a:cs typeface="Roboto"/>
                <a:sym typeface="Roboto"/>
              </a:endParaRPr>
            </a:p>
          </p:txBody>
        </p:sp>
        <p:sp>
          <p:nvSpPr>
            <p:cNvPr id="1040" name="Google Shape;1040;p52"/>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2"/>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04</a:t>
              </a:r>
              <a:endParaRPr sz="2600">
                <a:solidFill>
                  <a:srgbClr val="FFFFFF"/>
                </a:solidFill>
                <a:latin typeface="Roboto Thin"/>
                <a:ea typeface="Roboto Thin"/>
                <a:cs typeface="Roboto Thin"/>
                <a:sym typeface="Roboto Thin"/>
              </a:endParaRPr>
            </a:p>
          </p:txBody>
        </p:sp>
      </p:grpSp>
      <p:sp>
        <p:nvSpPr>
          <p:cNvPr id="1042" name="Google Shape;1042;p52"/>
          <p:cNvSpPr/>
          <p:nvPr/>
        </p:nvSpPr>
        <p:spPr>
          <a:xfrm>
            <a:off x="5358300" y="192750"/>
            <a:ext cx="3672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2000">
              <a:latin typeface="Roboto"/>
              <a:ea typeface="Roboto"/>
              <a:cs typeface="Roboto"/>
              <a:sym typeface="Roboto"/>
            </a:endParaRPr>
          </a:p>
        </p:txBody>
      </p:sp>
      <p:sp>
        <p:nvSpPr>
          <p:cNvPr id="1043" name="Google Shape;1043;p5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40</a:t>
            </a:fld>
            <a:endParaRPr>
              <a:solidFill>
                <a:srgbClr val="FFFFFF"/>
              </a:solidFill>
            </a:endParaRPr>
          </a:p>
        </p:txBody>
      </p:sp>
      <p:sp>
        <p:nvSpPr>
          <p:cNvPr id="1044" name="Google Shape;1044;p52"/>
          <p:cNvSpPr/>
          <p:nvPr/>
        </p:nvSpPr>
        <p:spPr>
          <a:xfrm>
            <a:off x="5358300" y="192750"/>
            <a:ext cx="3672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latin typeface="Roboto Medium"/>
                <a:ea typeface="Roboto Medium"/>
                <a:cs typeface="Roboto Medium"/>
                <a:sym typeface="Roboto Medium"/>
              </a:rPr>
              <a:t>Marketing Brochure</a:t>
            </a:r>
            <a:endParaRPr sz="2000">
              <a:latin typeface="Roboto"/>
              <a:ea typeface="Roboto"/>
              <a:cs typeface="Roboto"/>
              <a:sym typeface="Roboto"/>
            </a:endParaRPr>
          </a:p>
        </p:txBody>
      </p:sp>
      <p:sp>
        <p:nvSpPr>
          <p:cNvPr id="1045" name="Google Shape;1045;p52"/>
          <p:cNvSpPr/>
          <p:nvPr/>
        </p:nvSpPr>
        <p:spPr>
          <a:xfrm flipH="1">
            <a:off x="662997" y="1660050"/>
            <a:ext cx="3208200" cy="3306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1. Why Legends?</a:t>
            </a:r>
            <a:endParaRPr sz="1200" b="1">
              <a:solidFill>
                <a:srgbClr val="FFFFFF"/>
              </a:solidFill>
              <a:latin typeface="Roboto"/>
              <a:ea typeface="Roboto"/>
              <a:cs typeface="Roboto"/>
              <a:sym typeface="Roboto"/>
            </a:endParaRPr>
          </a:p>
        </p:txBody>
      </p:sp>
      <p:sp>
        <p:nvSpPr>
          <p:cNvPr id="1046" name="Google Shape;1046;p52"/>
          <p:cNvSpPr/>
          <p:nvPr/>
        </p:nvSpPr>
        <p:spPr>
          <a:xfrm flipH="1">
            <a:off x="662997" y="2101748"/>
            <a:ext cx="3208200" cy="3306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2. Legends Franchise</a:t>
            </a:r>
            <a:endParaRPr sz="1200" b="1">
              <a:solidFill>
                <a:srgbClr val="FFFFFF"/>
              </a:solidFill>
              <a:latin typeface="Roboto"/>
              <a:ea typeface="Roboto"/>
              <a:cs typeface="Roboto"/>
              <a:sym typeface="Roboto"/>
            </a:endParaRPr>
          </a:p>
        </p:txBody>
      </p:sp>
      <p:sp>
        <p:nvSpPr>
          <p:cNvPr id="1047" name="Google Shape;1047;p52"/>
          <p:cNvSpPr/>
          <p:nvPr/>
        </p:nvSpPr>
        <p:spPr>
          <a:xfrm flipH="1">
            <a:off x="662997" y="2531381"/>
            <a:ext cx="3208200" cy="3306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3. Our Ideal Franchisee</a:t>
            </a:r>
            <a:endParaRPr sz="1200" b="1">
              <a:solidFill>
                <a:srgbClr val="FFFFFF"/>
              </a:solidFill>
              <a:latin typeface="Roboto"/>
              <a:ea typeface="Roboto"/>
              <a:cs typeface="Roboto"/>
              <a:sym typeface="Roboto"/>
            </a:endParaRPr>
          </a:p>
        </p:txBody>
      </p:sp>
      <p:sp>
        <p:nvSpPr>
          <p:cNvPr id="1048" name="Google Shape;1048;p52"/>
          <p:cNvSpPr/>
          <p:nvPr/>
        </p:nvSpPr>
        <p:spPr>
          <a:xfrm flipH="1">
            <a:off x="662997" y="2961014"/>
            <a:ext cx="3208200" cy="3306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4. Financial Investments</a:t>
            </a:r>
            <a:endParaRPr sz="1200" b="1">
              <a:solidFill>
                <a:srgbClr val="FFFFFF"/>
              </a:solidFill>
              <a:latin typeface="Roboto"/>
              <a:ea typeface="Roboto"/>
              <a:cs typeface="Roboto"/>
              <a:sym typeface="Roboto"/>
            </a:endParaRPr>
          </a:p>
        </p:txBody>
      </p:sp>
      <p:sp>
        <p:nvSpPr>
          <p:cNvPr id="1049" name="Google Shape;1049;p52"/>
          <p:cNvSpPr/>
          <p:nvPr/>
        </p:nvSpPr>
        <p:spPr>
          <a:xfrm flipH="1">
            <a:off x="662997" y="3832358"/>
            <a:ext cx="3208200" cy="3306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6. Legends Franchise Start-up Timetable</a:t>
            </a:r>
            <a:endParaRPr sz="1200" b="1">
              <a:solidFill>
                <a:srgbClr val="FFFFFF"/>
              </a:solidFill>
              <a:latin typeface="Roboto"/>
              <a:ea typeface="Roboto"/>
              <a:cs typeface="Roboto"/>
              <a:sym typeface="Roboto"/>
            </a:endParaRPr>
          </a:p>
        </p:txBody>
      </p:sp>
      <p:sp>
        <p:nvSpPr>
          <p:cNvPr id="1050" name="Google Shape;1050;p52"/>
          <p:cNvSpPr/>
          <p:nvPr/>
        </p:nvSpPr>
        <p:spPr>
          <a:xfrm flipH="1">
            <a:off x="662997" y="4261992"/>
            <a:ext cx="3208200" cy="3306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7. Cost to Start a Legends Franchise</a:t>
            </a:r>
            <a:endParaRPr sz="1200" b="1">
              <a:solidFill>
                <a:srgbClr val="FFFFFF"/>
              </a:solidFill>
              <a:latin typeface="Roboto"/>
              <a:ea typeface="Roboto"/>
              <a:cs typeface="Roboto"/>
              <a:sym typeface="Roboto"/>
            </a:endParaRPr>
          </a:p>
        </p:txBody>
      </p:sp>
      <p:sp>
        <p:nvSpPr>
          <p:cNvPr id="1051" name="Google Shape;1051;p52"/>
          <p:cNvSpPr/>
          <p:nvPr/>
        </p:nvSpPr>
        <p:spPr>
          <a:xfrm flipH="1">
            <a:off x="665001" y="4691625"/>
            <a:ext cx="3208200" cy="3306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8. Frequently Asked Questions</a:t>
            </a:r>
            <a:endParaRPr sz="1200" b="1">
              <a:solidFill>
                <a:srgbClr val="FFFFFF"/>
              </a:solidFill>
              <a:latin typeface="Roboto"/>
              <a:ea typeface="Roboto"/>
              <a:cs typeface="Roboto"/>
              <a:sym typeface="Roboto"/>
            </a:endParaRPr>
          </a:p>
        </p:txBody>
      </p:sp>
      <p:sp>
        <p:nvSpPr>
          <p:cNvPr id="1052" name="Google Shape;1052;p52"/>
          <p:cNvSpPr/>
          <p:nvPr/>
        </p:nvSpPr>
        <p:spPr>
          <a:xfrm flipH="1">
            <a:off x="278800" y="1017525"/>
            <a:ext cx="3978600" cy="5439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FFFFF"/>
                </a:solidFill>
                <a:latin typeface="Roboto"/>
                <a:ea typeface="Roboto"/>
                <a:cs typeface="Roboto"/>
                <a:sym typeface="Roboto"/>
              </a:rPr>
              <a:t>Content of Brochure</a:t>
            </a:r>
            <a:endParaRPr sz="2400" b="1">
              <a:solidFill>
                <a:srgbClr val="FFFFFF"/>
              </a:solidFill>
              <a:latin typeface="Roboto"/>
              <a:ea typeface="Roboto"/>
              <a:cs typeface="Roboto"/>
              <a:sym typeface="Roboto"/>
            </a:endParaRPr>
          </a:p>
        </p:txBody>
      </p:sp>
      <p:sp>
        <p:nvSpPr>
          <p:cNvPr id="1053" name="Google Shape;1053;p52"/>
          <p:cNvSpPr/>
          <p:nvPr/>
        </p:nvSpPr>
        <p:spPr>
          <a:xfrm flipH="1">
            <a:off x="665001" y="3402738"/>
            <a:ext cx="3208200" cy="3306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5. Legends Opportunities</a:t>
            </a:r>
            <a:endParaRPr sz="1200" b="1">
              <a:solidFill>
                <a:srgbClr val="FFFFFF"/>
              </a:solidFill>
              <a:latin typeface="Roboto"/>
              <a:ea typeface="Roboto"/>
              <a:cs typeface="Roboto"/>
              <a:sym typeface="Roboto"/>
            </a:endParaRPr>
          </a:p>
        </p:txBody>
      </p:sp>
      <p:pic>
        <p:nvPicPr>
          <p:cNvPr id="1054" name="Google Shape;1054;p52"/>
          <p:cNvPicPr preferRelativeResize="0"/>
          <p:nvPr/>
        </p:nvPicPr>
        <p:blipFill>
          <a:blip r:embed="rId3">
            <a:alphaModFix/>
          </a:blip>
          <a:stretch>
            <a:fillRect/>
          </a:stretch>
        </p:blipFill>
        <p:spPr>
          <a:xfrm>
            <a:off x="5307862" y="1071300"/>
            <a:ext cx="3100280" cy="39509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52"/>
                                        </p:tgtEl>
                                        <p:attrNameLst>
                                          <p:attrName>style.visibility</p:attrName>
                                        </p:attrNameLst>
                                      </p:cBhvr>
                                      <p:to>
                                        <p:strVal val="visible"/>
                                      </p:to>
                                    </p:set>
                                    <p:animEffect transition="in" filter="fade">
                                      <p:cBhvr>
                                        <p:cTn id="7" dur="1000"/>
                                        <p:tgtEl>
                                          <p:spTgt spid="1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5"/>
                                        </p:tgtEl>
                                        <p:attrNameLst>
                                          <p:attrName>style.visibility</p:attrName>
                                        </p:attrNameLst>
                                      </p:cBhvr>
                                      <p:to>
                                        <p:strVal val="visible"/>
                                      </p:to>
                                    </p:set>
                                    <p:animEffect transition="in" filter="fade">
                                      <p:cBhvr>
                                        <p:cTn id="12" dur="300"/>
                                        <p:tgtEl>
                                          <p:spTgt spid="1045"/>
                                        </p:tgtEl>
                                      </p:cBhvr>
                                    </p:animEffect>
                                  </p:childTnLst>
                                </p:cTn>
                              </p:par>
                            </p:childTnLst>
                          </p:cTn>
                        </p:par>
                        <p:par>
                          <p:cTn id="13" fill="hold">
                            <p:stCondLst>
                              <p:cond delay="300"/>
                            </p:stCondLst>
                            <p:childTnLst>
                              <p:par>
                                <p:cTn id="14" presetID="10" presetClass="entr" presetSubtype="0" fill="hold" nodeType="afterEffect">
                                  <p:stCondLst>
                                    <p:cond delay="0"/>
                                  </p:stCondLst>
                                  <p:childTnLst>
                                    <p:set>
                                      <p:cBhvr>
                                        <p:cTn id="15" dur="1" fill="hold">
                                          <p:stCondLst>
                                            <p:cond delay="0"/>
                                          </p:stCondLst>
                                        </p:cTn>
                                        <p:tgtEl>
                                          <p:spTgt spid="1046"/>
                                        </p:tgtEl>
                                        <p:attrNameLst>
                                          <p:attrName>style.visibility</p:attrName>
                                        </p:attrNameLst>
                                      </p:cBhvr>
                                      <p:to>
                                        <p:strVal val="visible"/>
                                      </p:to>
                                    </p:set>
                                    <p:animEffect transition="in" filter="fade">
                                      <p:cBhvr>
                                        <p:cTn id="16" dur="300"/>
                                        <p:tgtEl>
                                          <p:spTgt spid="1046"/>
                                        </p:tgtEl>
                                      </p:cBhvr>
                                    </p:animEffect>
                                  </p:childTnLst>
                                </p:cTn>
                              </p:par>
                            </p:childTnLst>
                          </p:cTn>
                        </p:par>
                        <p:par>
                          <p:cTn id="17" fill="hold">
                            <p:stCondLst>
                              <p:cond delay="600"/>
                            </p:stCondLst>
                            <p:childTnLst>
                              <p:par>
                                <p:cTn id="18" presetID="10" presetClass="entr" presetSubtype="0" fill="hold" nodeType="afterEffect">
                                  <p:stCondLst>
                                    <p:cond delay="0"/>
                                  </p:stCondLst>
                                  <p:childTnLst>
                                    <p:set>
                                      <p:cBhvr>
                                        <p:cTn id="19" dur="1" fill="hold">
                                          <p:stCondLst>
                                            <p:cond delay="0"/>
                                          </p:stCondLst>
                                        </p:cTn>
                                        <p:tgtEl>
                                          <p:spTgt spid="1047"/>
                                        </p:tgtEl>
                                        <p:attrNameLst>
                                          <p:attrName>style.visibility</p:attrName>
                                        </p:attrNameLst>
                                      </p:cBhvr>
                                      <p:to>
                                        <p:strVal val="visible"/>
                                      </p:to>
                                    </p:set>
                                    <p:animEffect transition="in" filter="fade">
                                      <p:cBhvr>
                                        <p:cTn id="20" dur="300"/>
                                        <p:tgtEl>
                                          <p:spTgt spid="1047"/>
                                        </p:tgtEl>
                                      </p:cBhvr>
                                    </p:animEffect>
                                  </p:childTnLst>
                                </p:cTn>
                              </p:par>
                            </p:childTnLst>
                          </p:cTn>
                        </p:par>
                        <p:par>
                          <p:cTn id="21" fill="hold">
                            <p:stCondLst>
                              <p:cond delay="900"/>
                            </p:stCondLst>
                            <p:childTnLst>
                              <p:par>
                                <p:cTn id="22" presetID="10" presetClass="entr" presetSubtype="0" fill="hold" nodeType="afterEffect">
                                  <p:stCondLst>
                                    <p:cond delay="0"/>
                                  </p:stCondLst>
                                  <p:childTnLst>
                                    <p:set>
                                      <p:cBhvr>
                                        <p:cTn id="23" dur="1" fill="hold">
                                          <p:stCondLst>
                                            <p:cond delay="0"/>
                                          </p:stCondLst>
                                        </p:cTn>
                                        <p:tgtEl>
                                          <p:spTgt spid="1048"/>
                                        </p:tgtEl>
                                        <p:attrNameLst>
                                          <p:attrName>style.visibility</p:attrName>
                                        </p:attrNameLst>
                                      </p:cBhvr>
                                      <p:to>
                                        <p:strVal val="visible"/>
                                      </p:to>
                                    </p:set>
                                    <p:animEffect transition="in" filter="fade">
                                      <p:cBhvr>
                                        <p:cTn id="24" dur="300"/>
                                        <p:tgtEl>
                                          <p:spTgt spid="1048"/>
                                        </p:tgtEl>
                                      </p:cBhvr>
                                    </p:animEffect>
                                  </p:childTnLst>
                                </p:cTn>
                              </p:par>
                            </p:childTnLst>
                          </p:cTn>
                        </p:par>
                        <p:par>
                          <p:cTn id="25" fill="hold">
                            <p:stCondLst>
                              <p:cond delay="1200"/>
                            </p:stCondLst>
                            <p:childTnLst>
                              <p:par>
                                <p:cTn id="26" presetID="10" presetClass="entr" presetSubtype="0" fill="hold" nodeType="afterEffect">
                                  <p:stCondLst>
                                    <p:cond delay="0"/>
                                  </p:stCondLst>
                                  <p:childTnLst>
                                    <p:set>
                                      <p:cBhvr>
                                        <p:cTn id="27" dur="1" fill="hold">
                                          <p:stCondLst>
                                            <p:cond delay="0"/>
                                          </p:stCondLst>
                                        </p:cTn>
                                        <p:tgtEl>
                                          <p:spTgt spid="1053"/>
                                        </p:tgtEl>
                                        <p:attrNameLst>
                                          <p:attrName>style.visibility</p:attrName>
                                        </p:attrNameLst>
                                      </p:cBhvr>
                                      <p:to>
                                        <p:strVal val="visible"/>
                                      </p:to>
                                    </p:set>
                                    <p:animEffect transition="in" filter="fade">
                                      <p:cBhvr>
                                        <p:cTn id="28" dur="300"/>
                                        <p:tgtEl>
                                          <p:spTgt spid="1053"/>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049"/>
                                        </p:tgtEl>
                                        <p:attrNameLst>
                                          <p:attrName>style.visibility</p:attrName>
                                        </p:attrNameLst>
                                      </p:cBhvr>
                                      <p:to>
                                        <p:strVal val="visible"/>
                                      </p:to>
                                    </p:set>
                                    <p:animEffect transition="in" filter="fade">
                                      <p:cBhvr>
                                        <p:cTn id="32" dur="300"/>
                                        <p:tgtEl>
                                          <p:spTgt spid="1049"/>
                                        </p:tgtEl>
                                      </p:cBhvr>
                                    </p:animEffect>
                                  </p:childTnLst>
                                </p:cTn>
                              </p:par>
                            </p:childTnLst>
                          </p:cTn>
                        </p:par>
                        <p:par>
                          <p:cTn id="33" fill="hold">
                            <p:stCondLst>
                              <p:cond delay="1800"/>
                            </p:stCondLst>
                            <p:childTnLst>
                              <p:par>
                                <p:cTn id="34" presetID="10" presetClass="entr" presetSubtype="0" fill="hold" nodeType="afterEffect">
                                  <p:stCondLst>
                                    <p:cond delay="0"/>
                                  </p:stCondLst>
                                  <p:childTnLst>
                                    <p:set>
                                      <p:cBhvr>
                                        <p:cTn id="35" dur="1" fill="hold">
                                          <p:stCondLst>
                                            <p:cond delay="0"/>
                                          </p:stCondLst>
                                        </p:cTn>
                                        <p:tgtEl>
                                          <p:spTgt spid="1050"/>
                                        </p:tgtEl>
                                        <p:attrNameLst>
                                          <p:attrName>style.visibility</p:attrName>
                                        </p:attrNameLst>
                                      </p:cBhvr>
                                      <p:to>
                                        <p:strVal val="visible"/>
                                      </p:to>
                                    </p:set>
                                    <p:animEffect transition="in" filter="fade">
                                      <p:cBhvr>
                                        <p:cTn id="36" dur="300"/>
                                        <p:tgtEl>
                                          <p:spTgt spid="1050"/>
                                        </p:tgtEl>
                                      </p:cBhvr>
                                    </p:animEffect>
                                  </p:childTnLst>
                                </p:cTn>
                              </p:par>
                            </p:childTnLst>
                          </p:cTn>
                        </p:par>
                        <p:par>
                          <p:cTn id="37" fill="hold">
                            <p:stCondLst>
                              <p:cond delay="2100"/>
                            </p:stCondLst>
                            <p:childTnLst>
                              <p:par>
                                <p:cTn id="38" presetID="10" presetClass="entr" presetSubtype="0" fill="hold" nodeType="afterEffect">
                                  <p:stCondLst>
                                    <p:cond delay="0"/>
                                  </p:stCondLst>
                                  <p:childTnLst>
                                    <p:set>
                                      <p:cBhvr>
                                        <p:cTn id="39" dur="1" fill="hold">
                                          <p:stCondLst>
                                            <p:cond delay="0"/>
                                          </p:stCondLst>
                                        </p:cTn>
                                        <p:tgtEl>
                                          <p:spTgt spid="1051"/>
                                        </p:tgtEl>
                                        <p:attrNameLst>
                                          <p:attrName>style.visibility</p:attrName>
                                        </p:attrNameLst>
                                      </p:cBhvr>
                                      <p:to>
                                        <p:strVal val="visible"/>
                                      </p:to>
                                    </p:set>
                                    <p:animEffect transition="in" filter="fade">
                                      <p:cBhvr>
                                        <p:cTn id="40" dur="300"/>
                                        <p:tgtEl>
                                          <p:spTgt spid="1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53"/>
          <p:cNvSpPr txBox="1">
            <a:spLocks noGrp="1"/>
          </p:cNvSpPr>
          <p:nvPr>
            <p:ph type="ctrTitle"/>
          </p:nvPr>
        </p:nvSpPr>
        <p:spPr>
          <a:xfrm>
            <a:off x="824000" y="1613825"/>
            <a:ext cx="4391400" cy="187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Conclusions and Recommendations</a:t>
            </a:r>
            <a:endParaRPr/>
          </a:p>
        </p:txBody>
      </p:sp>
      <p:sp>
        <p:nvSpPr>
          <p:cNvPr id="1060" name="Google Shape;1060;p5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41</a:t>
            </a:fld>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path path="circle">
            <a:fillToRect l="50000" t="50000" r="50000" b="50000"/>
          </a:path>
          <a:tileRect/>
        </a:gradFill>
        <a:effectLst/>
      </p:bgPr>
    </p:bg>
    <p:spTree>
      <p:nvGrpSpPr>
        <p:cNvPr id="1" name="Shape 1064"/>
        <p:cNvGrpSpPr/>
        <p:nvPr/>
      </p:nvGrpSpPr>
      <p:grpSpPr>
        <a:xfrm>
          <a:off x="0" y="0"/>
          <a:ext cx="0" cy="0"/>
          <a:chOff x="0" y="0"/>
          <a:chExt cx="0" cy="0"/>
        </a:xfrm>
      </p:grpSpPr>
      <p:sp>
        <p:nvSpPr>
          <p:cNvPr id="1065" name="Google Shape;1065;p54"/>
          <p:cNvSpPr/>
          <p:nvPr/>
        </p:nvSpPr>
        <p:spPr>
          <a:xfrm>
            <a:off x="5358300" y="192750"/>
            <a:ext cx="3672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2000">
              <a:latin typeface="Roboto"/>
              <a:ea typeface="Roboto"/>
              <a:cs typeface="Roboto"/>
              <a:sym typeface="Roboto"/>
            </a:endParaRPr>
          </a:p>
        </p:txBody>
      </p:sp>
      <p:sp>
        <p:nvSpPr>
          <p:cNvPr id="1066" name="Google Shape;1066;p5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42</a:t>
            </a:fld>
            <a:endParaRPr>
              <a:solidFill>
                <a:srgbClr val="FFFFFF"/>
              </a:solidFill>
            </a:endParaRPr>
          </a:p>
        </p:txBody>
      </p:sp>
      <p:sp>
        <p:nvSpPr>
          <p:cNvPr id="1067" name="Google Shape;1067;p54"/>
          <p:cNvSpPr/>
          <p:nvPr/>
        </p:nvSpPr>
        <p:spPr>
          <a:xfrm flipH="1">
            <a:off x="943050" y="303925"/>
            <a:ext cx="7257900" cy="12327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Roboto"/>
                <a:ea typeface="Roboto"/>
                <a:cs typeface="Roboto"/>
                <a:sym typeface="Roboto"/>
              </a:rPr>
              <a:t>Conclusion:</a:t>
            </a:r>
            <a:endParaRPr sz="2000" b="1">
              <a:solidFill>
                <a:srgbClr val="FFFFFF"/>
              </a:solidFill>
              <a:latin typeface="Roboto"/>
              <a:ea typeface="Roboto"/>
              <a:cs typeface="Roboto"/>
              <a:sym typeface="Roboto"/>
            </a:endParaRPr>
          </a:p>
          <a:p>
            <a:pPr marL="0" lvl="0" indent="0" algn="ctr" rtl="0">
              <a:spcBef>
                <a:spcPts val="0"/>
              </a:spcBef>
              <a:spcAft>
                <a:spcPts val="0"/>
              </a:spcAft>
              <a:buNone/>
            </a:pPr>
            <a:r>
              <a:rPr lang="en" sz="2000" b="1">
                <a:solidFill>
                  <a:srgbClr val="FFFFFF"/>
                </a:solidFill>
                <a:latin typeface="Roboto"/>
                <a:ea typeface="Roboto"/>
                <a:cs typeface="Roboto"/>
                <a:sym typeface="Roboto"/>
              </a:rPr>
              <a:t>Legends Sports Leagues has limited staff, which may make expansion efforts challenging.</a:t>
            </a:r>
            <a:endParaRPr sz="2000" b="1">
              <a:solidFill>
                <a:srgbClr val="FFFFFF"/>
              </a:solidFill>
              <a:latin typeface="Roboto"/>
              <a:ea typeface="Roboto"/>
              <a:cs typeface="Roboto"/>
              <a:sym typeface="Roboto"/>
            </a:endParaRPr>
          </a:p>
        </p:txBody>
      </p:sp>
      <p:sp>
        <p:nvSpPr>
          <p:cNvPr id="1068" name="Google Shape;1068;p54"/>
          <p:cNvSpPr/>
          <p:nvPr/>
        </p:nvSpPr>
        <p:spPr>
          <a:xfrm flipH="1">
            <a:off x="1844850" y="2215050"/>
            <a:ext cx="5454300" cy="7134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Appoint commissioners for each sport</a:t>
            </a:r>
            <a:endParaRPr sz="1800" b="1">
              <a:solidFill>
                <a:srgbClr val="FFFFFF"/>
              </a:solidFill>
              <a:latin typeface="Roboto"/>
              <a:ea typeface="Roboto"/>
              <a:cs typeface="Roboto"/>
              <a:sym typeface="Roboto"/>
            </a:endParaRPr>
          </a:p>
        </p:txBody>
      </p:sp>
      <p:grpSp>
        <p:nvGrpSpPr>
          <p:cNvPr id="1069" name="Google Shape;1069;p54"/>
          <p:cNvGrpSpPr/>
          <p:nvPr/>
        </p:nvGrpSpPr>
        <p:grpSpPr>
          <a:xfrm>
            <a:off x="1233776" y="3850814"/>
            <a:ext cx="6778437" cy="1151303"/>
            <a:chOff x="1233776" y="3850814"/>
            <a:chExt cx="6778437" cy="1151303"/>
          </a:xfrm>
        </p:grpSpPr>
        <p:pic>
          <p:nvPicPr>
            <p:cNvPr id="1070" name="Google Shape;1070;p54"/>
            <p:cNvPicPr preferRelativeResize="0"/>
            <p:nvPr/>
          </p:nvPicPr>
          <p:blipFill>
            <a:blip r:embed="rId3">
              <a:alphaModFix/>
            </a:blip>
            <a:stretch>
              <a:fillRect/>
            </a:stretch>
          </p:blipFill>
          <p:spPr>
            <a:xfrm>
              <a:off x="4949325" y="3867904"/>
              <a:ext cx="1217540" cy="1134214"/>
            </a:xfrm>
            <a:prstGeom prst="rect">
              <a:avLst/>
            </a:prstGeom>
            <a:noFill/>
            <a:ln>
              <a:noFill/>
            </a:ln>
          </p:spPr>
        </p:pic>
        <p:pic>
          <p:nvPicPr>
            <p:cNvPr id="1071" name="Google Shape;1071;p54"/>
            <p:cNvPicPr preferRelativeResize="0"/>
            <p:nvPr/>
          </p:nvPicPr>
          <p:blipFill>
            <a:blip r:embed="rId4">
              <a:alphaModFix/>
            </a:blip>
            <a:stretch>
              <a:fillRect/>
            </a:stretch>
          </p:blipFill>
          <p:spPr>
            <a:xfrm>
              <a:off x="3091559" y="3850814"/>
              <a:ext cx="1217538" cy="1151282"/>
            </a:xfrm>
            <a:prstGeom prst="rect">
              <a:avLst/>
            </a:prstGeom>
            <a:noFill/>
            <a:ln>
              <a:noFill/>
            </a:ln>
          </p:spPr>
        </p:pic>
        <p:pic>
          <p:nvPicPr>
            <p:cNvPr id="1072" name="Google Shape;1072;p54"/>
            <p:cNvPicPr preferRelativeResize="0"/>
            <p:nvPr/>
          </p:nvPicPr>
          <p:blipFill>
            <a:blip r:embed="rId5">
              <a:alphaModFix/>
            </a:blip>
            <a:stretch>
              <a:fillRect/>
            </a:stretch>
          </p:blipFill>
          <p:spPr>
            <a:xfrm>
              <a:off x="6794687" y="3859375"/>
              <a:ext cx="1217526" cy="1128245"/>
            </a:xfrm>
            <a:prstGeom prst="rect">
              <a:avLst/>
            </a:prstGeom>
            <a:noFill/>
            <a:ln>
              <a:noFill/>
            </a:ln>
          </p:spPr>
        </p:pic>
        <p:pic>
          <p:nvPicPr>
            <p:cNvPr id="1073" name="Google Shape;1073;p54"/>
            <p:cNvPicPr preferRelativeResize="0"/>
            <p:nvPr/>
          </p:nvPicPr>
          <p:blipFill>
            <a:blip r:embed="rId6">
              <a:alphaModFix/>
            </a:blip>
            <a:stretch>
              <a:fillRect/>
            </a:stretch>
          </p:blipFill>
          <p:spPr>
            <a:xfrm>
              <a:off x="1233776" y="3859365"/>
              <a:ext cx="1217540" cy="1134184"/>
            </a:xfrm>
            <a:prstGeom prst="rect">
              <a:avLst/>
            </a:prstGeom>
            <a:noFill/>
            <a:ln>
              <a:noFill/>
            </a:ln>
          </p:spPr>
        </p:pic>
      </p:grpSp>
      <p:sp>
        <p:nvSpPr>
          <p:cNvPr id="1074" name="Google Shape;1074;p54"/>
          <p:cNvSpPr/>
          <p:nvPr/>
        </p:nvSpPr>
        <p:spPr>
          <a:xfrm>
            <a:off x="1233763" y="3323362"/>
            <a:ext cx="1217400" cy="433800"/>
          </a:xfrm>
          <a:prstGeom prst="roundRect">
            <a:avLst>
              <a:gd name="adj" fmla="val 16667"/>
            </a:avLst>
          </a:prstGeom>
          <a:solidFill>
            <a:srgbClr val="A72A1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FFFFFF"/>
                </a:solidFill>
                <a:latin typeface="Roboto Medium"/>
                <a:ea typeface="Roboto Medium"/>
                <a:cs typeface="Roboto Medium"/>
                <a:sym typeface="Roboto Medium"/>
              </a:rPr>
              <a:t>Basketball Commissioner</a:t>
            </a:r>
            <a:endParaRPr sz="900">
              <a:solidFill>
                <a:srgbClr val="FFFFFF"/>
              </a:solidFill>
              <a:latin typeface="Roboto Medium"/>
              <a:ea typeface="Roboto Medium"/>
              <a:cs typeface="Roboto Medium"/>
              <a:sym typeface="Roboto Medium"/>
            </a:endParaRPr>
          </a:p>
        </p:txBody>
      </p:sp>
      <p:sp>
        <p:nvSpPr>
          <p:cNvPr id="1075" name="Google Shape;1075;p54"/>
          <p:cNvSpPr/>
          <p:nvPr/>
        </p:nvSpPr>
        <p:spPr>
          <a:xfrm>
            <a:off x="4949263" y="3340488"/>
            <a:ext cx="1217400" cy="433800"/>
          </a:xfrm>
          <a:prstGeom prst="roundRect">
            <a:avLst>
              <a:gd name="adj" fmla="val 16667"/>
            </a:avLst>
          </a:prstGeom>
          <a:solidFill>
            <a:srgbClr val="A72A1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FFFFFF"/>
                </a:solidFill>
                <a:latin typeface="Roboto Medium"/>
                <a:ea typeface="Roboto Medium"/>
                <a:cs typeface="Roboto Medium"/>
                <a:sym typeface="Roboto Medium"/>
              </a:rPr>
              <a:t>Pickleball</a:t>
            </a:r>
            <a:endParaRPr sz="900">
              <a:solidFill>
                <a:srgbClr val="FFFFFF"/>
              </a:solidFill>
              <a:latin typeface="Roboto Medium"/>
              <a:ea typeface="Roboto Medium"/>
              <a:cs typeface="Roboto Medium"/>
              <a:sym typeface="Roboto Medium"/>
            </a:endParaRPr>
          </a:p>
          <a:p>
            <a:pPr marL="0" lvl="0" indent="0" algn="ctr" rtl="0">
              <a:spcBef>
                <a:spcPts val="0"/>
              </a:spcBef>
              <a:spcAft>
                <a:spcPts val="0"/>
              </a:spcAft>
              <a:buNone/>
            </a:pPr>
            <a:r>
              <a:rPr lang="en" sz="900">
                <a:solidFill>
                  <a:srgbClr val="FFFFFF"/>
                </a:solidFill>
                <a:latin typeface="Roboto Medium"/>
                <a:ea typeface="Roboto Medium"/>
                <a:cs typeface="Roboto Medium"/>
                <a:sym typeface="Roboto Medium"/>
              </a:rPr>
              <a:t>Commissioner</a:t>
            </a:r>
            <a:endParaRPr sz="900">
              <a:solidFill>
                <a:srgbClr val="FFFFFF"/>
              </a:solidFill>
              <a:latin typeface="Roboto Medium"/>
              <a:ea typeface="Roboto Medium"/>
              <a:cs typeface="Roboto Medium"/>
              <a:sym typeface="Roboto Medium"/>
            </a:endParaRPr>
          </a:p>
        </p:txBody>
      </p:sp>
      <p:sp>
        <p:nvSpPr>
          <p:cNvPr id="1076" name="Google Shape;1076;p54"/>
          <p:cNvSpPr/>
          <p:nvPr/>
        </p:nvSpPr>
        <p:spPr>
          <a:xfrm>
            <a:off x="6807013" y="3340512"/>
            <a:ext cx="1217400" cy="433800"/>
          </a:xfrm>
          <a:prstGeom prst="roundRect">
            <a:avLst>
              <a:gd name="adj" fmla="val 16667"/>
            </a:avLst>
          </a:prstGeom>
          <a:solidFill>
            <a:srgbClr val="A72A1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FFFFFF"/>
                </a:solidFill>
                <a:latin typeface="Roboto Medium"/>
                <a:ea typeface="Roboto Medium"/>
                <a:cs typeface="Roboto Medium"/>
                <a:sym typeface="Roboto Medium"/>
              </a:rPr>
              <a:t>Golf Commissioner</a:t>
            </a:r>
            <a:endParaRPr sz="900">
              <a:solidFill>
                <a:srgbClr val="FFFFFF"/>
              </a:solidFill>
              <a:latin typeface="Roboto Medium"/>
              <a:ea typeface="Roboto Medium"/>
              <a:cs typeface="Roboto Medium"/>
              <a:sym typeface="Roboto Medium"/>
            </a:endParaRPr>
          </a:p>
        </p:txBody>
      </p:sp>
      <p:sp>
        <p:nvSpPr>
          <p:cNvPr id="1077" name="Google Shape;1077;p54"/>
          <p:cNvSpPr/>
          <p:nvPr/>
        </p:nvSpPr>
        <p:spPr>
          <a:xfrm>
            <a:off x="3091538" y="3325213"/>
            <a:ext cx="1217400" cy="433800"/>
          </a:xfrm>
          <a:prstGeom prst="roundRect">
            <a:avLst>
              <a:gd name="adj" fmla="val 16667"/>
            </a:avLst>
          </a:prstGeom>
          <a:solidFill>
            <a:srgbClr val="A72A1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FFFFFF"/>
                </a:solidFill>
                <a:latin typeface="Roboto Medium"/>
                <a:ea typeface="Roboto Medium"/>
                <a:cs typeface="Roboto Medium"/>
                <a:sym typeface="Roboto Medium"/>
              </a:rPr>
              <a:t>Baseball</a:t>
            </a:r>
            <a:endParaRPr sz="900">
              <a:solidFill>
                <a:srgbClr val="FFFFFF"/>
              </a:solidFill>
              <a:latin typeface="Roboto Medium"/>
              <a:ea typeface="Roboto Medium"/>
              <a:cs typeface="Roboto Medium"/>
              <a:sym typeface="Roboto Medium"/>
            </a:endParaRPr>
          </a:p>
          <a:p>
            <a:pPr marL="0" lvl="0" indent="0" algn="ctr" rtl="0">
              <a:spcBef>
                <a:spcPts val="0"/>
              </a:spcBef>
              <a:spcAft>
                <a:spcPts val="0"/>
              </a:spcAft>
              <a:buNone/>
            </a:pPr>
            <a:r>
              <a:rPr lang="en" sz="900">
                <a:solidFill>
                  <a:srgbClr val="FFFFFF"/>
                </a:solidFill>
                <a:latin typeface="Roboto Medium"/>
                <a:ea typeface="Roboto Medium"/>
                <a:cs typeface="Roboto Medium"/>
                <a:sym typeface="Roboto Medium"/>
              </a:rPr>
              <a:t>Commissioner</a:t>
            </a:r>
            <a:endParaRPr sz="900">
              <a:solidFill>
                <a:srgbClr val="FFFFFF"/>
              </a:solidFill>
              <a:latin typeface="Roboto Medium"/>
              <a:ea typeface="Roboto Medium"/>
              <a:cs typeface="Roboto Medium"/>
              <a:sym typeface="Roboto Medium"/>
            </a:endParaRPr>
          </a:p>
        </p:txBody>
      </p:sp>
      <p:sp>
        <p:nvSpPr>
          <p:cNvPr id="1078" name="Google Shape;1078;p54"/>
          <p:cNvSpPr/>
          <p:nvPr/>
        </p:nvSpPr>
        <p:spPr>
          <a:xfrm flipH="1">
            <a:off x="3444750" y="1679038"/>
            <a:ext cx="2254500" cy="3936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Recommendation:</a:t>
            </a:r>
            <a:endParaRPr sz="1800" b="1">
              <a:solidFill>
                <a:srgbClr val="FFFFFF"/>
              </a:solidFill>
              <a:latin typeface="Roboto"/>
              <a:ea typeface="Roboto"/>
              <a:cs typeface="Roboto"/>
              <a:sym typeface="Roboto"/>
            </a:endParaRPr>
          </a:p>
        </p:txBody>
      </p:sp>
      <p:sp>
        <p:nvSpPr>
          <p:cNvPr id="1079" name="Google Shape;1079;p54"/>
          <p:cNvSpPr/>
          <p:nvPr/>
        </p:nvSpPr>
        <p:spPr>
          <a:xfrm flipH="1">
            <a:off x="1233725" y="3323350"/>
            <a:ext cx="6778500" cy="4338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League Commissioner</a:t>
            </a:r>
            <a:endParaRPr sz="1800" b="1">
              <a:solidFill>
                <a:srgbClr val="FFFFFF"/>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Effect transition="in" filter="fade">
                                      <p:cBhvr>
                                        <p:cTn id="7" dur="1000"/>
                                        <p:tgtEl>
                                          <p:spTgt spid="10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8"/>
                                        </p:tgtEl>
                                        <p:attrNameLst>
                                          <p:attrName>style.visibility</p:attrName>
                                        </p:attrNameLst>
                                      </p:cBhvr>
                                      <p:to>
                                        <p:strVal val="visible"/>
                                      </p:to>
                                    </p:set>
                                    <p:animEffect transition="in" filter="fade">
                                      <p:cBhvr>
                                        <p:cTn id="12" dur="1000"/>
                                        <p:tgtEl>
                                          <p:spTgt spid="1078"/>
                                        </p:tgtEl>
                                      </p:cBhvr>
                                    </p:animEffect>
                                  </p:childTnLst>
                                </p:cTn>
                              </p:par>
                              <p:par>
                                <p:cTn id="13" presetID="10" presetClass="entr" presetSubtype="0" fill="hold" nodeType="withEffect">
                                  <p:stCondLst>
                                    <p:cond delay="0"/>
                                  </p:stCondLst>
                                  <p:childTnLst>
                                    <p:set>
                                      <p:cBhvr>
                                        <p:cTn id="14" dur="1" fill="hold">
                                          <p:stCondLst>
                                            <p:cond delay="0"/>
                                          </p:stCondLst>
                                        </p:cTn>
                                        <p:tgtEl>
                                          <p:spTgt spid="1068"/>
                                        </p:tgtEl>
                                        <p:attrNameLst>
                                          <p:attrName>style.visibility</p:attrName>
                                        </p:attrNameLst>
                                      </p:cBhvr>
                                      <p:to>
                                        <p:strVal val="visible"/>
                                      </p:to>
                                    </p:set>
                                    <p:animEffect transition="in" filter="fade">
                                      <p:cBhvr>
                                        <p:cTn id="15" dur="1000"/>
                                        <p:tgtEl>
                                          <p:spTgt spid="10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79"/>
                                        </p:tgtEl>
                                        <p:attrNameLst>
                                          <p:attrName>style.visibility</p:attrName>
                                        </p:attrNameLst>
                                      </p:cBhvr>
                                      <p:to>
                                        <p:strVal val="visible"/>
                                      </p:to>
                                    </p:set>
                                    <p:animEffect transition="in" filter="fade">
                                      <p:cBhvr>
                                        <p:cTn id="20" dur="1000"/>
                                        <p:tgtEl>
                                          <p:spTgt spid="1079"/>
                                        </p:tgtEl>
                                      </p:cBhvr>
                                    </p:animEffect>
                                  </p:childTnLst>
                                </p:cTn>
                              </p:par>
                              <p:par>
                                <p:cTn id="21" presetID="10" presetClass="entr" presetSubtype="0" fill="hold" nodeType="withEffect">
                                  <p:stCondLst>
                                    <p:cond delay="0"/>
                                  </p:stCondLst>
                                  <p:childTnLst>
                                    <p:set>
                                      <p:cBhvr>
                                        <p:cTn id="22" dur="1" fill="hold">
                                          <p:stCondLst>
                                            <p:cond delay="0"/>
                                          </p:stCondLst>
                                        </p:cTn>
                                        <p:tgtEl>
                                          <p:spTgt spid="1069"/>
                                        </p:tgtEl>
                                        <p:attrNameLst>
                                          <p:attrName>style.visibility</p:attrName>
                                        </p:attrNameLst>
                                      </p:cBhvr>
                                      <p:to>
                                        <p:strVal val="visible"/>
                                      </p:to>
                                    </p:set>
                                    <p:animEffect transition="in" filter="fade">
                                      <p:cBhvr>
                                        <p:cTn id="23" dur="1000"/>
                                        <p:tgtEl>
                                          <p:spTgt spid="106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00"/>
                                        <p:tgtEl>
                                          <p:spTgt spid="1079"/>
                                        </p:tgtEl>
                                      </p:cBhvr>
                                    </p:animEffect>
                                    <p:set>
                                      <p:cBhvr>
                                        <p:cTn id="28" dur="1" fill="hold">
                                          <p:stCondLst>
                                            <p:cond delay="1000"/>
                                          </p:stCondLst>
                                        </p:cTn>
                                        <p:tgtEl>
                                          <p:spTgt spid="1079"/>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074"/>
                                        </p:tgtEl>
                                        <p:attrNameLst>
                                          <p:attrName>style.visibility</p:attrName>
                                        </p:attrNameLst>
                                      </p:cBhvr>
                                      <p:to>
                                        <p:strVal val="visible"/>
                                      </p:to>
                                    </p:set>
                                    <p:animEffect transition="in" filter="fade">
                                      <p:cBhvr>
                                        <p:cTn id="31" dur="1000"/>
                                        <p:tgtEl>
                                          <p:spTgt spid="1074"/>
                                        </p:tgtEl>
                                      </p:cBhvr>
                                    </p:animEffect>
                                  </p:childTnLst>
                                </p:cTn>
                              </p:par>
                              <p:par>
                                <p:cTn id="32" presetID="10" presetClass="entr" presetSubtype="0" fill="hold" nodeType="withEffect">
                                  <p:stCondLst>
                                    <p:cond delay="0"/>
                                  </p:stCondLst>
                                  <p:childTnLst>
                                    <p:set>
                                      <p:cBhvr>
                                        <p:cTn id="33" dur="1" fill="hold">
                                          <p:stCondLst>
                                            <p:cond delay="0"/>
                                          </p:stCondLst>
                                        </p:cTn>
                                        <p:tgtEl>
                                          <p:spTgt spid="1075"/>
                                        </p:tgtEl>
                                        <p:attrNameLst>
                                          <p:attrName>style.visibility</p:attrName>
                                        </p:attrNameLst>
                                      </p:cBhvr>
                                      <p:to>
                                        <p:strVal val="visible"/>
                                      </p:to>
                                    </p:set>
                                    <p:animEffect transition="in" filter="fade">
                                      <p:cBhvr>
                                        <p:cTn id="34" dur="1000"/>
                                        <p:tgtEl>
                                          <p:spTgt spid="1075"/>
                                        </p:tgtEl>
                                      </p:cBhvr>
                                    </p:animEffect>
                                  </p:childTnLst>
                                </p:cTn>
                              </p:par>
                              <p:par>
                                <p:cTn id="35" presetID="10" presetClass="entr" presetSubtype="0" fill="hold" nodeType="withEffect">
                                  <p:stCondLst>
                                    <p:cond delay="0"/>
                                  </p:stCondLst>
                                  <p:childTnLst>
                                    <p:set>
                                      <p:cBhvr>
                                        <p:cTn id="36" dur="1" fill="hold">
                                          <p:stCondLst>
                                            <p:cond delay="0"/>
                                          </p:stCondLst>
                                        </p:cTn>
                                        <p:tgtEl>
                                          <p:spTgt spid="1077"/>
                                        </p:tgtEl>
                                        <p:attrNameLst>
                                          <p:attrName>style.visibility</p:attrName>
                                        </p:attrNameLst>
                                      </p:cBhvr>
                                      <p:to>
                                        <p:strVal val="visible"/>
                                      </p:to>
                                    </p:set>
                                    <p:animEffect transition="in" filter="fade">
                                      <p:cBhvr>
                                        <p:cTn id="37" dur="1000"/>
                                        <p:tgtEl>
                                          <p:spTgt spid="1077"/>
                                        </p:tgtEl>
                                      </p:cBhvr>
                                    </p:animEffect>
                                  </p:childTnLst>
                                </p:cTn>
                              </p:par>
                              <p:par>
                                <p:cTn id="38" presetID="10" presetClass="entr" presetSubtype="0" fill="hold" nodeType="withEffect">
                                  <p:stCondLst>
                                    <p:cond delay="0"/>
                                  </p:stCondLst>
                                  <p:childTnLst>
                                    <p:set>
                                      <p:cBhvr>
                                        <p:cTn id="39" dur="1" fill="hold">
                                          <p:stCondLst>
                                            <p:cond delay="0"/>
                                          </p:stCondLst>
                                        </p:cTn>
                                        <p:tgtEl>
                                          <p:spTgt spid="1076"/>
                                        </p:tgtEl>
                                        <p:attrNameLst>
                                          <p:attrName>style.visibility</p:attrName>
                                        </p:attrNameLst>
                                      </p:cBhvr>
                                      <p:to>
                                        <p:strVal val="visible"/>
                                      </p:to>
                                    </p:set>
                                    <p:animEffect transition="in" filter="fade">
                                      <p:cBhvr>
                                        <p:cTn id="40" dur="1000"/>
                                        <p:tgtEl>
                                          <p:spTgt spid="1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path path="circle">
            <a:fillToRect l="50000" t="50000" r="50000" b="50000"/>
          </a:path>
          <a:tileRect/>
        </a:gradFill>
        <a:effectLst/>
      </p:bgPr>
    </p:bg>
    <p:spTree>
      <p:nvGrpSpPr>
        <p:cNvPr id="1" name="Shape 1083"/>
        <p:cNvGrpSpPr/>
        <p:nvPr/>
      </p:nvGrpSpPr>
      <p:grpSpPr>
        <a:xfrm>
          <a:off x="0" y="0"/>
          <a:ext cx="0" cy="0"/>
          <a:chOff x="0" y="0"/>
          <a:chExt cx="0" cy="0"/>
        </a:xfrm>
      </p:grpSpPr>
      <p:sp>
        <p:nvSpPr>
          <p:cNvPr id="1084" name="Google Shape;1084;p55"/>
          <p:cNvSpPr/>
          <p:nvPr/>
        </p:nvSpPr>
        <p:spPr>
          <a:xfrm>
            <a:off x="5358300" y="192750"/>
            <a:ext cx="3672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2000">
              <a:latin typeface="Roboto"/>
              <a:ea typeface="Roboto"/>
              <a:cs typeface="Roboto"/>
              <a:sym typeface="Roboto"/>
            </a:endParaRPr>
          </a:p>
        </p:txBody>
      </p:sp>
      <p:sp>
        <p:nvSpPr>
          <p:cNvPr id="1085" name="Google Shape;1085;p5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43</a:t>
            </a:fld>
            <a:endParaRPr>
              <a:solidFill>
                <a:srgbClr val="FFFFFF"/>
              </a:solidFill>
            </a:endParaRPr>
          </a:p>
        </p:txBody>
      </p:sp>
      <p:sp>
        <p:nvSpPr>
          <p:cNvPr id="1086" name="Google Shape;1086;p55"/>
          <p:cNvSpPr/>
          <p:nvPr/>
        </p:nvSpPr>
        <p:spPr>
          <a:xfrm flipH="1">
            <a:off x="559400" y="2215200"/>
            <a:ext cx="3672300" cy="7131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Introduce the hashtag #LegendsNVA</a:t>
            </a:r>
            <a:endParaRPr sz="1800" b="1">
              <a:solidFill>
                <a:srgbClr val="FFFFFF"/>
              </a:solidFill>
              <a:latin typeface="Roboto"/>
              <a:ea typeface="Roboto"/>
              <a:cs typeface="Roboto"/>
              <a:sym typeface="Roboto"/>
            </a:endParaRPr>
          </a:p>
        </p:txBody>
      </p:sp>
      <p:pic>
        <p:nvPicPr>
          <p:cNvPr id="1087" name="Google Shape;1087;p55"/>
          <p:cNvPicPr preferRelativeResize="0"/>
          <p:nvPr/>
        </p:nvPicPr>
        <p:blipFill>
          <a:blip r:embed="rId3">
            <a:alphaModFix/>
          </a:blip>
          <a:stretch>
            <a:fillRect/>
          </a:stretch>
        </p:blipFill>
        <p:spPr>
          <a:xfrm>
            <a:off x="793835" y="3109475"/>
            <a:ext cx="3203425" cy="148030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1088" name="Google Shape;1088;p55"/>
          <p:cNvSpPr/>
          <p:nvPr/>
        </p:nvSpPr>
        <p:spPr>
          <a:xfrm flipH="1">
            <a:off x="4913650" y="2215200"/>
            <a:ext cx="3672300" cy="7131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Recruit a volunteer to manage social media accounts</a:t>
            </a:r>
            <a:endParaRPr sz="1800" b="1">
              <a:solidFill>
                <a:srgbClr val="FFFFFF"/>
              </a:solidFill>
              <a:latin typeface="Roboto"/>
              <a:ea typeface="Roboto"/>
              <a:cs typeface="Roboto"/>
              <a:sym typeface="Roboto"/>
            </a:endParaRPr>
          </a:p>
        </p:txBody>
      </p:sp>
      <p:sp>
        <p:nvSpPr>
          <p:cNvPr id="1089" name="Google Shape;1089;p55"/>
          <p:cNvSpPr/>
          <p:nvPr/>
        </p:nvSpPr>
        <p:spPr>
          <a:xfrm flipH="1">
            <a:off x="943050" y="303925"/>
            <a:ext cx="7257900" cy="12327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Roboto"/>
                <a:ea typeface="Roboto"/>
                <a:cs typeface="Roboto"/>
                <a:sym typeface="Roboto"/>
              </a:rPr>
              <a:t>Conclusion:</a:t>
            </a:r>
            <a:endParaRPr sz="2000" b="1">
              <a:solidFill>
                <a:srgbClr val="FFFFFF"/>
              </a:solidFill>
              <a:latin typeface="Roboto"/>
              <a:ea typeface="Roboto"/>
              <a:cs typeface="Roboto"/>
              <a:sym typeface="Roboto"/>
            </a:endParaRPr>
          </a:p>
          <a:p>
            <a:pPr marL="0" lvl="0" indent="0" algn="ctr" rtl="0">
              <a:spcBef>
                <a:spcPts val="0"/>
              </a:spcBef>
              <a:spcAft>
                <a:spcPts val="0"/>
              </a:spcAft>
              <a:buNone/>
            </a:pPr>
            <a:r>
              <a:rPr lang="en" sz="2000" b="1">
                <a:solidFill>
                  <a:srgbClr val="FFFFFF"/>
                </a:solidFill>
                <a:latin typeface="Roboto"/>
                <a:ea typeface="Roboto"/>
                <a:cs typeface="Roboto"/>
                <a:sym typeface="Roboto"/>
              </a:rPr>
              <a:t>Legends Sports Leagues has not fully exploited social media for marketing.</a:t>
            </a:r>
            <a:endParaRPr sz="2000" b="1">
              <a:solidFill>
                <a:srgbClr val="FFFFFF"/>
              </a:solidFill>
              <a:latin typeface="Roboto"/>
              <a:ea typeface="Roboto"/>
              <a:cs typeface="Roboto"/>
              <a:sym typeface="Roboto"/>
            </a:endParaRPr>
          </a:p>
        </p:txBody>
      </p:sp>
      <p:sp>
        <p:nvSpPr>
          <p:cNvPr id="1090" name="Google Shape;1090;p55"/>
          <p:cNvSpPr/>
          <p:nvPr/>
        </p:nvSpPr>
        <p:spPr>
          <a:xfrm flipH="1">
            <a:off x="3444750" y="1679038"/>
            <a:ext cx="2254500" cy="3936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Recommendations:</a:t>
            </a:r>
            <a:endParaRPr sz="1800" b="1">
              <a:solidFill>
                <a:srgbClr val="FFFFFF"/>
              </a:solidFill>
              <a:latin typeface="Roboto"/>
              <a:ea typeface="Roboto"/>
              <a:cs typeface="Roboto"/>
              <a:sym typeface="Roboto"/>
            </a:endParaRPr>
          </a:p>
        </p:txBody>
      </p:sp>
      <p:pic>
        <p:nvPicPr>
          <p:cNvPr id="1091" name="Google Shape;1091;p55"/>
          <p:cNvPicPr preferRelativeResize="0"/>
          <p:nvPr/>
        </p:nvPicPr>
        <p:blipFill>
          <a:blip r:embed="rId4">
            <a:alphaModFix/>
          </a:blip>
          <a:stretch>
            <a:fillRect/>
          </a:stretch>
        </p:blipFill>
        <p:spPr>
          <a:xfrm>
            <a:off x="5203427" y="3109475"/>
            <a:ext cx="1480300" cy="1480300"/>
          </a:xfrm>
          <a:prstGeom prst="rect">
            <a:avLst/>
          </a:prstGeom>
          <a:noFill/>
          <a:ln>
            <a:noFill/>
          </a:ln>
        </p:spPr>
      </p:pic>
      <p:pic>
        <p:nvPicPr>
          <p:cNvPr id="1092" name="Google Shape;1092;p55"/>
          <p:cNvPicPr preferRelativeResize="0"/>
          <p:nvPr/>
        </p:nvPicPr>
        <p:blipFill>
          <a:blip r:embed="rId5">
            <a:alphaModFix/>
          </a:blip>
          <a:stretch>
            <a:fillRect/>
          </a:stretch>
        </p:blipFill>
        <p:spPr>
          <a:xfrm>
            <a:off x="6879763" y="3141413"/>
            <a:ext cx="1416413" cy="14164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89"/>
                                        </p:tgtEl>
                                        <p:attrNameLst>
                                          <p:attrName>style.visibility</p:attrName>
                                        </p:attrNameLst>
                                      </p:cBhvr>
                                      <p:to>
                                        <p:strVal val="visible"/>
                                      </p:to>
                                    </p:set>
                                    <p:animEffect transition="in" filter="fade">
                                      <p:cBhvr>
                                        <p:cTn id="7" dur="1000"/>
                                        <p:tgtEl>
                                          <p:spTgt spid="10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6"/>
                                        </p:tgtEl>
                                        <p:attrNameLst>
                                          <p:attrName>style.visibility</p:attrName>
                                        </p:attrNameLst>
                                      </p:cBhvr>
                                      <p:to>
                                        <p:strVal val="visible"/>
                                      </p:to>
                                    </p:set>
                                    <p:animEffect transition="in" filter="fade">
                                      <p:cBhvr>
                                        <p:cTn id="12" dur="1000"/>
                                        <p:tgtEl>
                                          <p:spTgt spid="1086"/>
                                        </p:tgtEl>
                                      </p:cBhvr>
                                    </p:animEffect>
                                  </p:childTnLst>
                                </p:cTn>
                              </p:par>
                              <p:par>
                                <p:cTn id="13" presetID="10" presetClass="entr" presetSubtype="0" fill="hold" nodeType="withEffect">
                                  <p:stCondLst>
                                    <p:cond delay="0"/>
                                  </p:stCondLst>
                                  <p:childTnLst>
                                    <p:set>
                                      <p:cBhvr>
                                        <p:cTn id="14" dur="1" fill="hold">
                                          <p:stCondLst>
                                            <p:cond delay="0"/>
                                          </p:stCondLst>
                                        </p:cTn>
                                        <p:tgtEl>
                                          <p:spTgt spid="1090"/>
                                        </p:tgtEl>
                                        <p:attrNameLst>
                                          <p:attrName>style.visibility</p:attrName>
                                        </p:attrNameLst>
                                      </p:cBhvr>
                                      <p:to>
                                        <p:strVal val="visible"/>
                                      </p:to>
                                    </p:set>
                                    <p:animEffect transition="in" filter="fade">
                                      <p:cBhvr>
                                        <p:cTn id="15" dur="1000"/>
                                        <p:tgtEl>
                                          <p:spTgt spid="1090"/>
                                        </p:tgtEl>
                                      </p:cBhvr>
                                    </p:animEffect>
                                  </p:childTnLst>
                                </p:cTn>
                              </p:par>
                              <p:par>
                                <p:cTn id="16" presetID="10" presetClass="entr" presetSubtype="0" fill="hold" nodeType="withEffect">
                                  <p:stCondLst>
                                    <p:cond delay="0"/>
                                  </p:stCondLst>
                                  <p:childTnLst>
                                    <p:set>
                                      <p:cBhvr>
                                        <p:cTn id="17" dur="1" fill="hold">
                                          <p:stCondLst>
                                            <p:cond delay="0"/>
                                          </p:stCondLst>
                                        </p:cTn>
                                        <p:tgtEl>
                                          <p:spTgt spid="1087"/>
                                        </p:tgtEl>
                                        <p:attrNameLst>
                                          <p:attrName>style.visibility</p:attrName>
                                        </p:attrNameLst>
                                      </p:cBhvr>
                                      <p:to>
                                        <p:strVal val="visible"/>
                                      </p:to>
                                    </p:set>
                                    <p:animEffect transition="in" filter="fade">
                                      <p:cBhvr>
                                        <p:cTn id="18" dur="1000"/>
                                        <p:tgtEl>
                                          <p:spTgt spid="108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88"/>
                                        </p:tgtEl>
                                        <p:attrNameLst>
                                          <p:attrName>style.visibility</p:attrName>
                                        </p:attrNameLst>
                                      </p:cBhvr>
                                      <p:to>
                                        <p:strVal val="visible"/>
                                      </p:to>
                                    </p:set>
                                    <p:animEffect transition="in" filter="fade">
                                      <p:cBhvr>
                                        <p:cTn id="23" dur="1000"/>
                                        <p:tgtEl>
                                          <p:spTgt spid="1088"/>
                                        </p:tgtEl>
                                      </p:cBhvr>
                                    </p:animEffect>
                                  </p:childTnLst>
                                </p:cTn>
                              </p:par>
                              <p:par>
                                <p:cTn id="24" presetID="10" presetClass="entr" presetSubtype="0" fill="hold" nodeType="withEffect">
                                  <p:stCondLst>
                                    <p:cond delay="0"/>
                                  </p:stCondLst>
                                  <p:childTnLst>
                                    <p:set>
                                      <p:cBhvr>
                                        <p:cTn id="25" dur="1" fill="hold">
                                          <p:stCondLst>
                                            <p:cond delay="0"/>
                                          </p:stCondLst>
                                        </p:cTn>
                                        <p:tgtEl>
                                          <p:spTgt spid="1091"/>
                                        </p:tgtEl>
                                        <p:attrNameLst>
                                          <p:attrName>style.visibility</p:attrName>
                                        </p:attrNameLst>
                                      </p:cBhvr>
                                      <p:to>
                                        <p:strVal val="visible"/>
                                      </p:to>
                                    </p:set>
                                    <p:animEffect transition="in" filter="fade">
                                      <p:cBhvr>
                                        <p:cTn id="26" dur="1000"/>
                                        <p:tgtEl>
                                          <p:spTgt spid="1091"/>
                                        </p:tgtEl>
                                      </p:cBhvr>
                                    </p:animEffect>
                                  </p:childTnLst>
                                </p:cTn>
                              </p:par>
                              <p:par>
                                <p:cTn id="27" presetID="10" presetClass="entr" presetSubtype="0" fill="hold" nodeType="withEffect">
                                  <p:stCondLst>
                                    <p:cond delay="0"/>
                                  </p:stCondLst>
                                  <p:childTnLst>
                                    <p:set>
                                      <p:cBhvr>
                                        <p:cTn id="28" dur="1" fill="hold">
                                          <p:stCondLst>
                                            <p:cond delay="0"/>
                                          </p:stCondLst>
                                        </p:cTn>
                                        <p:tgtEl>
                                          <p:spTgt spid="1092"/>
                                        </p:tgtEl>
                                        <p:attrNameLst>
                                          <p:attrName>style.visibility</p:attrName>
                                        </p:attrNameLst>
                                      </p:cBhvr>
                                      <p:to>
                                        <p:strVal val="visible"/>
                                      </p:to>
                                    </p:set>
                                    <p:animEffect transition="in" filter="fade">
                                      <p:cBhvr>
                                        <p:cTn id="29" dur="1000"/>
                                        <p:tgtEl>
                                          <p:spTgt spid="1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path path="circle">
            <a:fillToRect l="50000" t="50000" r="50000" b="50000"/>
          </a:path>
          <a:tileRect/>
        </a:gradFill>
        <a:effectLst/>
      </p:bgPr>
    </p:bg>
    <p:spTree>
      <p:nvGrpSpPr>
        <p:cNvPr id="1" name="Shape 1096"/>
        <p:cNvGrpSpPr/>
        <p:nvPr/>
      </p:nvGrpSpPr>
      <p:grpSpPr>
        <a:xfrm>
          <a:off x="0" y="0"/>
          <a:ext cx="0" cy="0"/>
          <a:chOff x="0" y="0"/>
          <a:chExt cx="0" cy="0"/>
        </a:xfrm>
      </p:grpSpPr>
      <p:sp>
        <p:nvSpPr>
          <p:cNvPr id="1097" name="Google Shape;1097;p56"/>
          <p:cNvSpPr/>
          <p:nvPr/>
        </p:nvSpPr>
        <p:spPr>
          <a:xfrm>
            <a:off x="5358300" y="192750"/>
            <a:ext cx="3672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2000">
              <a:latin typeface="Roboto"/>
              <a:ea typeface="Roboto"/>
              <a:cs typeface="Roboto"/>
              <a:sym typeface="Roboto"/>
            </a:endParaRPr>
          </a:p>
        </p:txBody>
      </p:sp>
      <p:sp>
        <p:nvSpPr>
          <p:cNvPr id="1098" name="Google Shape;1098;p5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44</a:t>
            </a:fld>
            <a:endParaRPr>
              <a:solidFill>
                <a:srgbClr val="FFFFFF"/>
              </a:solidFill>
            </a:endParaRPr>
          </a:p>
        </p:txBody>
      </p:sp>
      <p:sp>
        <p:nvSpPr>
          <p:cNvPr id="1099" name="Google Shape;1099;p56"/>
          <p:cNvSpPr/>
          <p:nvPr/>
        </p:nvSpPr>
        <p:spPr>
          <a:xfrm flipH="1">
            <a:off x="559400" y="2215200"/>
            <a:ext cx="3672300" cy="7131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Inform users about bookmarking frequently visited web pages</a:t>
            </a:r>
            <a:endParaRPr sz="1800" b="1">
              <a:solidFill>
                <a:srgbClr val="FFFFFF"/>
              </a:solidFill>
              <a:latin typeface="Roboto"/>
              <a:ea typeface="Roboto"/>
              <a:cs typeface="Roboto"/>
              <a:sym typeface="Roboto"/>
            </a:endParaRPr>
          </a:p>
        </p:txBody>
      </p:sp>
      <p:sp>
        <p:nvSpPr>
          <p:cNvPr id="1100" name="Google Shape;1100;p56"/>
          <p:cNvSpPr/>
          <p:nvPr/>
        </p:nvSpPr>
        <p:spPr>
          <a:xfrm flipH="1">
            <a:off x="4913650" y="2215200"/>
            <a:ext cx="3672300" cy="7131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Delegate tasks, such as updating the content of the website</a:t>
            </a:r>
            <a:endParaRPr sz="1800" b="1">
              <a:solidFill>
                <a:srgbClr val="FFFFFF"/>
              </a:solidFill>
              <a:latin typeface="Roboto"/>
              <a:ea typeface="Roboto"/>
              <a:cs typeface="Roboto"/>
              <a:sym typeface="Roboto"/>
            </a:endParaRPr>
          </a:p>
        </p:txBody>
      </p:sp>
      <p:sp>
        <p:nvSpPr>
          <p:cNvPr id="1101" name="Google Shape;1101;p56"/>
          <p:cNvSpPr/>
          <p:nvPr/>
        </p:nvSpPr>
        <p:spPr>
          <a:xfrm flipH="1">
            <a:off x="943050" y="303925"/>
            <a:ext cx="7257900" cy="12327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Roboto"/>
                <a:ea typeface="Roboto"/>
                <a:cs typeface="Roboto"/>
                <a:sym typeface="Roboto"/>
              </a:rPr>
              <a:t>Conclusion:</a:t>
            </a:r>
            <a:endParaRPr sz="2000" b="1">
              <a:solidFill>
                <a:srgbClr val="FFFFFF"/>
              </a:solidFill>
              <a:latin typeface="Roboto"/>
              <a:ea typeface="Roboto"/>
              <a:cs typeface="Roboto"/>
              <a:sym typeface="Roboto"/>
            </a:endParaRPr>
          </a:p>
          <a:p>
            <a:pPr marL="0" lvl="0" indent="0" algn="ctr" rtl="0">
              <a:spcBef>
                <a:spcPts val="0"/>
              </a:spcBef>
              <a:spcAft>
                <a:spcPts val="0"/>
              </a:spcAft>
              <a:buNone/>
            </a:pPr>
            <a:r>
              <a:rPr lang="en" sz="2000" b="1">
                <a:solidFill>
                  <a:srgbClr val="FFFFFF"/>
                </a:solidFill>
                <a:latin typeface="Roboto"/>
                <a:ea typeface="Roboto"/>
                <a:cs typeface="Roboto"/>
                <a:sym typeface="Roboto"/>
              </a:rPr>
              <a:t>Although the website contributes to league communications, some members would like to see improvements.</a:t>
            </a:r>
            <a:endParaRPr sz="2000" b="1">
              <a:solidFill>
                <a:srgbClr val="FFFFFF"/>
              </a:solidFill>
              <a:latin typeface="Roboto"/>
              <a:ea typeface="Roboto"/>
              <a:cs typeface="Roboto"/>
              <a:sym typeface="Roboto"/>
            </a:endParaRPr>
          </a:p>
        </p:txBody>
      </p:sp>
      <p:sp>
        <p:nvSpPr>
          <p:cNvPr id="1102" name="Google Shape;1102;p56"/>
          <p:cNvSpPr/>
          <p:nvPr/>
        </p:nvSpPr>
        <p:spPr>
          <a:xfrm flipH="1">
            <a:off x="3444750" y="1679038"/>
            <a:ext cx="2254500" cy="3936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Recommendations:</a:t>
            </a:r>
            <a:endParaRPr sz="1800" b="1">
              <a:solidFill>
                <a:srgbClr val="FFFFFF"/>
              </a:solidFill>
              <a:latin typeface="Roboto"/>
              <a:ea typeface="Roboto"/>
              <a:cs typeface="Roboto"/>
              <a:sym typeface="Roboto"/>
            </a:endParaRPr>
          </a:p>
        </p:txBody>
      </p:sp>
      <p:pic>
        <p:nvPicPr>
          <p:cNvPr id="1103" name="Google Shape;1103;p56"/>
          <p:cNvPicPr preferRelativeResize="0"/>
          <p:nvPr/>
        </p:nvPicPr>
        <p:blipFill rotWithShape="1">
          <a:blip r:embed="rId3">
            <a:alphaModFix/>
          </a:blip>
          <a:srcRect r="1700"/>
          <a:stretch/>
        </p:blipFill>
        <p:spPr>
          <a:xfrm>
            <a:off x="468175" y="3070850"/>
            <a:ext cx="3854750" cy="180490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1104" name="Google Shape;1104;p56"/>
          <p:cNvSpPr/>
          <p:nvPr/>
        </p:nvSpPr>
        <p:spPr>
          <a:xfrm rot="-5400000">
            <a:off x="1214375" y="3146225"/>
            <a:ext cx="1319400" cy="1759200"/>
          </a:xfrm>
          <a:prstGeom prst="bentArrow">
            <a:avLst>
              <a:gd name="adj1" fmla="val 12073"/>
              <a:gd name="adj2" fmla="val 15100"/>
              <a:gd name="adj3" fmla="val 25000"/>
              <a:gd name="adj4" fmla="val 43750"/>
            </a:avLst>
          </a:prstGeom>
          <a:solidFill>
            <a:srgbClr val="BE2F2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5" name="Google Shape;1105;p56"/>
          <p:cNvPicPr preferRelativeResize="0"/>
          <p:nvPr/>
        </p:nvPicPr>
        <p:blipFill>
          <a:blip r:embed="rId4">
            <a:alphaModFix/>
          </a:blip>
          <a:stretch>
            <a:fillRect/>
          </a:stretch>
        </p:blipFill>
        <p:spPr>
          <a:xfrm>
            <a:off x="5794600" y="3070625"/>
            <a:ext cx="1910400" cy="1910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01"/>
                                        </p:tgtEl>
                                        <p:attrNameLst>
                                          <p:attrName>style.visibility</p:attrName>
                                        </p:attrNameLst>
                                      </p:cBhvr>
                                      <p:to>
                                        <p:strVal val="visible"/>
                                      </p:to>
                                    </p:set>
                                    <p:animEffect transition="in" filter="fade">
                                      <p:cBhvr>
                                        <p:cTn id="7" dur="1000"/>
                                        <p:tgtEl>
                                          <p:spTgt spid="11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9"/>
                                        </p:tgtEl>
                                        <p:attrNameLst>
                                          <p:attrName>style.visibility</p:attrName>
                                        </p:attrNameLst>
                                      </p:cBhvr>
                                      <p:to>
                                        <p:strVal val="visible"/>
                                      </p:to>
                                    </p:set>
                                    <p:animEffect transition="in" filter="fade">
                                      <p:cBhvr>
                                        <p:cTn id="12" dur="1000"/>
                                        <p:tgtEl>
                                          <p:spTgt spid="1099"/>
                                        </p:tgtEl>
                                      </p:cBhvr>
                                    </p:animEffect>
                                  </p:childTnLst>
                                </p:cTn>
                              </p:par>
                              <p:par>
                                <p:cTn id="13" presetID="10" presetClass="entr" presetSubtype="0" fill="hold" nodeType="withEffect">
                                  <p:stCondLst>
                                    <p:cond delay="0"/>
                                  </p:stCondLst>
                                  <p:childTnLst>
                                    <p:set>
                                      <p:cBhvr>
                                        <p:cTn id="14" dur="1" fill="hold">
                                          <p:stCondLst>
                                            <p:cond delay="0"/>
                                          </p:stCondLst>
                                        </p:cTn>
                                        <p:tgtEl>
                                          <p:spTgt spid="1102"/>
                                        </p:tgtEl>
                                        <p:attrNameLst>
                                          <p:attrName>style.visibility</p:attrName>
                                        </p:attrNameLst>
                                      </p:cBhvr>
                                      <p:to>
                                        <p:strVal val="visible"/>
                                      </p:to>
                                    </p:set>
                                    <p:animEffect transition="in" filter="fade">
                                      <p:cBhvr>
                                        <p:cTn id="15" dur="1000"/>
                                        <p:tgtEl>
                                          <p:spTgt spid="1102"/>
                                        </p:tgtEl>
                                      </p:cBhvr>
                                    </p:animEffect>
                                  </p:childTnLst>
                                </p:cTn>
                              </p:par>
                              <p:par>
                                <p:cTn id="16" presetID="10" presetClass="entr" presetSubtype="0" fill="hold" nodeType="withEffect">
                                  <p:stCondLst>
                                    <p:cond delay="0"/>
                                  </p:stCondLst>
                                  <p:childTnLst>
                                    <p:set>
                                      <p:cBhvr>
                                        <p:cTn id="17" dur="1" fill="hold">
                                          <p:stCondLst>
                                            <p:cond delay="0"/>
                                          </p:stCondLst>
                                        </p:cTn>
                                        <p:tgtEl>
                                          <p:spTgt spid="1103"/>
                                        </p:tgtEl>
                                        <p:attrNameLst>
                                          <p:attrName>style.visibility</p:attrName>
                                        </p:attrNameLst>
                                      </p:cBhvr>
                                      <p:to>
                                        <p:strVal val="visible"/>
                                      </p:to>
                                    </p:set>
                                    <p:animEffect transition="in" filter="fade">
                                      <p:cBhvr>
                                        <p:cTn id="18" dur="1000"/>
                                        <p:tgtEl>
                                          <p:spTgt spid="110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04"/>
                                        </p:tgtEl>
                                        <p:attrNameLst>
                                          <p:attrName>style.visibility</p:attrName>
                                        </p:attrNameLst>
                                      </p:cBhvr>
                                      <p:to>
                                        <p:strVal val="visible"/>
                                      </p:to>
                                    </p:set>
                                    <p:animEffect transition="in" filter="fade">
                                      <p:cBhvr>
                                        <p:cTn id="23" dur="1000"/>
                                        <p:tgtEl>
                                          <p:spTgt spid="110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00"/>
                                        </p:tgtEl>
                                        <p:attrNameLst>
                                          <p:attrName>style.visibility</p:attrName>
                                        </p:attrNameLst>
                                      </p:cBhvr>
                                      <p:to>
                                        <p:strVal val="visible"/>
                                      </p:to>
                                    </p:set>
                                    <p:animEffect transition="in" filter="fade">
                                      <p:cBhvr>
                                        <p:cTn id="28" dur="1000"/>
                                        <p:tgtEl>
                                          <p:spTgt spid="1100"/>
                                        </p:tgtEl>
                                      </p:cBhvr>
                                    </p:animEffect>
                                  </p:childTnLst>
                                </p:cTn>
                              </p:par>
                              <p:par>
                                <p:cTn id="29" presetID="10" presetClass="entr" presetSubtype="0" fill="hold" nodeType="withEffect">
                                  <p:stCondLst>
                                    <p:cond delay="0"/>
                                  </p:stCondLst>
                                  <p:childTnLst>
                                    <p:set>
                                      <p:cBhvr>
                                        <p:cTn id="30" dur="1" fill="hold">
                                          <p:stCondLst>
                                            <p:cond delay="0"/>
                                          </p:stCondLst>
                                        </p:cTn>
                                        <p:tgtEl>
                                          <p:spTgt spid="1105"/>
                                        </p:tgtEl>
                                        <p:attrNameLst>
                                          <p:attrName>style.visibility</p:attrName>
                                        </p:attrNameLst>
                                      </p:cBhvr>
                                      <p:to>
                                        <p:strVal val="visible"/>
                                      </p:to>
                                    </p:set>
                                    <p:animEffect transition="in" filter="fade">
                                      <p:cBhvr>
                                        <p:cTn id="31" dur="1000"/>
                                        <p:tgtEl>
                                          <p:spTgt spid="1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path path="circle">
            <a:fillToRect l="50000" t="50000" r="50000" b="50000"/>
          </a:path>
          <a:tileRect/>
        </a:gradFill>
        <a:effectLst/>
      </p:bgPr>
    </p:bg>
    <p:spTree>
      <p:nvGrpSpPr>
        <p:cNvPr id="1" name="Shape 1109"/>
        <p:cNvGrpSpPr/>
        <p:nvPr/>
      </p:nvGrpSpPr>
      <p:grpSpPr>
        <a:xfrm>
          <a:off x="0" y="0"/>
          <a:ext cx="0" cy="0"/>
          <a:chOff x="0" y="0"/>
          <a:chExt cx="0" cy="0"/>
        </a:xfrm>
      </p:grpSpPr>
      <p:sp>
        <p:nvSpPr>
          <p:cNvPr id="1110" name="Google Shape;1110;p57"/>
          <p:cNvSpPr/>
          <p:nvPr/>
        </p:nvSpPr>
        <p:spPr>
          <a:xfrm>
            <a:off x="5358300" y="192750"/>
            <a:ext cx="3672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2000">
              <a:latin typeface="Roboto"/>
              <a:ea typeface="Roboto"/>
              <a:cs typeface="Roboto"/>
              <a:sym typeface="Roboto"/>
            </a:endParaRPr>
          </a:p>
        </p:txBody>
      </p:sp>
      <p:sp>
        <p:nvSpPr>
          <p:cNvPr id="1111" name="Google Shape;1111;p5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45</a:t>
            </a:fld>
            <a:endParaRPr>
              <a:solidFill>
                <a:srgbClr val="FFFFFF"/>
              </a:solidFill>
            </a:endParaRPr>
          </a:p>
        </p:txBody>
      </p:sp>
      <p:sp>
        <p:nvSpPr>
          <p:cNvPr id="1112" name="Google Shape;1112;p57"/>
          <p:cNvSpPr/>
          <p:nvPr/>
        </p:nvSpPr>
        <p:spPr>
          <a:xfrm flipH="1">
            <a:off x="559400" y="2215200"/>
            <a:ext cx="3672300" cy="7131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Market to people outside of the mailing list to obtain members</a:t>
            </a:r>
            <a:endParaRPr sz="1800" b="1">
              <a:solidFill>
                <a:srgbClr val="FFFFFF"/>
              </a:solidFill>
              <a:latin typeface="Roboto"/>
              <a:ea typeface="Roboto"/>
              <a:cs typeface="Roboto"/>
              <a:sym typeface="Roboto"/>
            </a:endParaRPr>
          </a:p>
        </p:txBody>
      </p:sp>
      <p:sp>
        <p:nvSpPr>
          <p:cNvPr id="1113" name="Google Shape;1113;p57"/>
          <p:cNvSpPr/>
          <p:nvPr/>
        </p:nvSpPr>
        <p:spPr>
          <a:xfrm flipH="1">
            <a:off x="4913650" y="2215200"/>
            <a:ext cx="3672300" cy="7131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Organize an All Legends Golf Classic event</a:t>
            </a:r>
            <a:endParaRPr sz="1800" b="1">
              <a:solidFill>
                <a:srgbClr val="FFFFFF"/>
              </a:solidFill>
              <a:latin typeface="Roboto"/>
              <a:ea typeface="Roboto"/>
              <a:cs typeface="Roboto"/>
              <a:sym typeface="Roboto"/>
            </a:endParaRPr>
          </a:p>
        </p:txBody>
      </p:sp>
      <p:sp>
        <p:nvSpPr>
          <p:cNvPr id="1114" name="Google Shape;1114;p57"/>
          <p:cNvSpPr/>
          <p:nvPr/>
        </p:nvSpPr>
        <p:spPr>
          <a:xfrm flipH="1">
            <a:off x="943050" y="303925"/>
            <a:ext cx="7257900" cy="12327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Roboto"/>
                <a:ea typeface="Roboto"/>
                <a:cs typeface="Roboto"/>
                <a:sym typeface="Roboto"/>
              </a:rPr>
              <a:t>Conclusion:</a:t>
            </a:r>
            <a:endParaRPr sz="2000" b="1">
              <a:solidFill>
                <a:srgbClr val="FFFFFF"/>
              </a:solidFill>
              <a:latin typeface="Roboto"/>
              <a:ea typeface="Roboto"/>
              <a:cs typeface="Roboto"/>
              <a:sym typeface="Roboto"/>
            </a:endParaRPr>
          </a:p>
          <a:p>
            <a:pPr marL="0" lvl="0" indent="0" algn="ctr" rtl="0">
              <a:spcBef>
                <a:spcPts val="0"/>
              </a:spcBef>
              <a:spcAft>
                <a:spcPts val="0"/>
              </a:spcAft>
              <a:buNone/>
            </a:pPr>
            <a:r>
              <a:rPr lang="en" sz="2000" b="1">
                <a:solidFill>
                  <a:srgbClr val="FFFFFF"/>
                </a:solidFill>
                <a:latin typeface="Roboto"/>
                <a:ea typeface="Roboto"/>
                <a:cs typeface="Roboto"/>
                <a:sym typeface="Roboto"/>
              </a:rPr>
              <a:t>To expand the golf league, Legends Sports Leagues may need to market beyond its current members.</a:t>
            </a:r>
            <a:endParaRPr sz="2000" b="1">
              <a:solidFill>
                <a:srgbClr val="FFFFFF"/>
              </a:solidFill>
              <a:latin typeface="Roboto"/>
              <a:ea typeface="Roboto"/>
              <a:cs typeface="Roboto"/>
              <a:sym typeface="Roboto"/>
            </a:endParaRPr>
          </a:p>
        </p:txBody>
      </p:sp>
      <p:sp>
        <p:nvSpPr>
          <p:cNvPr id="1115" name="Google Shape;1115;p57"/>
          <p:cNvSpPr/>
          <p:nvPr/>
        </p:nvSpPr>
        <p:spPr>
          <a:xfrm flipH="1">
            <a:off x="3444750" y="1679038"/>
            <a:ext cx="2254500" cy="3936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Recommendations:</a:t>
            </a:r>
            <a:endParaRPr sz="1800" b="1">
              <a:solidFill>
                <a:srgbClr val="FFFFFF"/>
              </a:solidFill>
              <a:latin typeface="Roboto"/>
              <a:ea typeface="Roboto"/>
              <a:cs typeface="Roboto"/>
              <a:sym typeface="Roboto"/>
            </a:endParaRPr>
          </a:p>
        </p:txBody>
      </p:sp>
      <p:pic>
        <p:nvPicPr>
          <p:cNvPr id="2051" name="Picture 3" descr="https://lh3.googleusercontent.com/nqEfabgX9QekD9MPi8eCeS85w6NHZaNa3c6xEuuoEGI1H9WpDswjhrDfu8ZZy2qHBM8sGrIx82QJP4LdYKDvJR6JJqsgrQ2vnR1hJH2zcl99LpPnt-aNBGp39jsvfkWtZUozP83AORc"/>
          <p:cNvPicPr>
            <a:picLocks noChangeAspect="1" noChangeArrowheads="1"/>
          </p:cNvPicPr>
          <p:nvPr/>
        </p:nvPicPr>
        <p:blipFill rotWithShape="1">
          <a:blip r:embed="rId3">
            <a:extLst>
              <a:ext uri="{28A0092B-C50C-407E-A947-70E740481C1C}">
                <a14:useLocalDpi xmlns:a14="http://schemas.microsoft.com/office/drawing/2010/main" val="0"/>
              </a:ext>
            </a:extLst>
          </a:blip>
          <a:srcRect t="26441" b="27450"/>
          <a:stretch/>
        </p:blipFill>
        <p:spPr bwMode="auto">
          <a:xfrm>
            <a:off x="5398847" y="3070862"/>
            <a:ext cx="2701905" cy="1868754"/>
          </a:xfrm>
          <a:prstGeom prst="rect">
            <a:avLst/>
          </a:prstGeom>
          <a:noFill/>
          <a:ln>
            <a:solidFill>
              <a:schemeClr val="bg2">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https://lh4.googleusercontent.com/vsERJTJqiCMZmT8A2bGzAC1TidBY1dRPr-U1rBupT5zDsnPYWuBTrFZg1tQe__ctYbYQfGuLfH3nN-VQ7qFDgMCIonwV884xCiihHp0OGRgpqgsRFmVi_hM-xEtzpK7CIWXRd-MS2j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999" y="3070862"/>
            <a:ext cx="2797102" cy="1862914"/>
          </a:xfrm>
          <a:prstGeom prst="rect">
            <a:avLst/>
          </a:prstGeom>
          <a:noFill/>
          <a:ln>
            <a:solidFill>
              <a:schemeClr val="bg2">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4"/>
                                        </p:tgtEl>
                                        <p:attrNameLst>
                                          <p:attrName>style.visibility</p:attrName>
                                        </p:attrNameLst>
                                      </p:cBhvr>
                                      <p:to>
                                        <p:strVal val="visible"/>
                                      </p:to>
                                    </p:set>
                                    <p:animEffect transition="in" filter="fade">
                                      <p:cBhvr>
                                        <p:cTn id="7" dur="1000"/>
                                        <p:tgtEl>
                                          <p:spTgt spid="1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2"/>
                                        </p:tgtEl>
                                        <p:attrNameLst>
                                          <p:attrName>style.visibility</p:attrName>
                                        </p:attrNameLst>
                                      </p:cBhvr>
                                      <p:to>
                                        <p:strVal val="visible"/>
                                      </p:to>
                                    </p:set>
                                    <p:animEffect transition="in" filter="fade">
                                      <p:cBhvr>
                                        <p:cTn id="12" dur="1000"/>
                                        <p:tgtEl>
                                          <p:spTgt spid="1112"/>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par>
                                <p:cTn id="16" presetID="10" presetClass="entr" presetSubtype="0" fill="hold" nodeType="withEffect">
                                  <p:stCondLst>
                                    <p:cond delay="0"/>
                                  </p:stCondLst>
                                  <p:childTnLst>
                                    <p:set>
                                      <p:cBhvr>
                                        <p:cTn id="17" dur="1" fill="hold">
                                          <p:stCondLst>
                                            <p:cond delay="0"/>
                                          </p:stCondLst>
                                        </p:cTn>
                                        <p:tgtEl>
                                          <p:spTgt spid="1115"/>
                                        </p:tgtEl>
                                        <p:attrNameLst>
                                          <p:attrName>style.visibility</p:attrName>
                                        </p:attrNameLst>
                                      </p:cBhvr>
                                      <p:to>
                                        <p:strVal val="visible"/>
                                      </p:to>
                                    </p:set>
                                    <p:animEffect transition="in" filter="fade">
                                      <p:cBhvr>
                                        <p:cTn id="18" dur="1000"/>
                                        <p:tgtEl>
                                          <p:spTgt spid="11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13"/>
                                        </p:tgtEl>
                                        <p:attrNameLst>
                                          <p:attrName>style.visibility</p:attrName>
                                        </p:attrNameLst>
                                      </p:cBhvr>
                                      <p:to>
                                        <p:strVal val="visible"/>
                                      </p:to>
                                    </p:set>
                                    <p:animEffect transition="in" filter="fade">
                                      <p:cBhvr>
                                        <p:cTn id="23" dur="1000"/>
                                        <p:tgtEl>
                                          <p:spTgt spid="1113"/>
                                        </p:tgtEl>
                                      </p:cBhvr>
                                    </p:animEffect>
                                  </p:childTnLst>
                                </p:cTn>
                              </p:par>
                              <p:par>
                                <p:cTn id="24" presetID="10" presetClass="entr" presetSubtype="0" fill="hold" nodeType="with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fade">
                                      <p:cBhvr>
                                        <p:cTn id="26"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path path="circle">
            <a:fillToRect l="50000" t="50000" r="50000" b="50000"/>
          </a:path>
          <a:tileRect/>
        </a:gradFill>
        <a:effectLst/>
      </p:bgPr>
    </p:bg>
    <p:spTree>
      <p:nvGrpSpPr>
        <p:cNvPr id="1" name="Shape 1121"/>
        <p:cNvGrpSpPr/>
        <p:nvPr/>
      </p:nvGrpSpPr>
      <p:grpSpPr>
        <a:xfrm>
          <a:off x="0" y="0"/>
          <a:ext cx="0" cy="0"/>
          <a:chOff x="0" y="0"/>
          <a:chExt cx="0" cy="0"/>
        </a:xfrm>
      </p:grpSpPr>
      <p:sp>
        <p:nvSpPr>
          <p:cNvPr id="1122" name="Google Shape;1122;p58"/>
          <p:cNvSpPr/>
          <p:nvPr/>
        </p:nvSpPr>
        <p:spPr>
          <a:xfrm>
            <a:off x="5358300" y="192750"/>
            <a:ext cx="3672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2000">
              <a:latin typeface="Roboto"/>
              <a:ea typeface="Roboto"/>
              <a:cs typeface="Roboto"/>
              <a:sym typeface="Roboto"/>
            </a:endParaRPr>
          </a:p>
        </p:txBody>
      </p:sp>
      <p:sp>
        <p:nvSpPr>
          <p:cNvPr id="1123" name="Google Shape;1123;p5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46</a:t>
            </a:fld>
            <a:endParaRPr>
              <a:solidFill>
                <a:srgbClr val="FFFFFF"/>
              </a:solidFill>
            </a:endParaRPr>
          </a:p>
        </p:txBody>
      </p:sp>
      <p:sp>
        <p:nvSpPr>
          <p:cNvPr id="1124" name="Google Shape;1124;p58"/>
          <p:cNvSpPr/>
          <p:nvPr/>
        </p:nvSpPr>
        <p:spPr>
          <a:xfrm flipH="1">
            <a:off x="943050" y="303925"/>
            <a:ext cx="7257900" cy="12327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Roboto"/>
                <a:ea typeface="Roboto"/>
                <a:cs typeface="Roboto"/>
                <a:sym typeface="Roboto"/>
              </a:rPr>
              <a:t>Conclusion:</a:t>
            </a:r>
            <a:endParaRPr sz="2000" b="1">
              <a:solidFill>
                <a:srgbClr val="FFFFFF"/>
              </a:solidFill>
              <a:latin typeface="Roboto"/>
              <a:ea typeface="Roboto"/>
              <a:cs typeface="Roboto"/>
              <a:sym typeface="Roboto"/>
            </a:endParaRPr>
          </a:p>
          <a:p>
            <a:pPr marL="0" lvl="0" indent="0" algn="ctr" rtl="0">
              <a:spcBef>
                <a:spcPts val="0"/>
              </a:spcBef>
              <a:spcAft>
                <a:spcPts val="0"/>
              </a:spcAft>
              <a:buNone/>
            </a:pPr>
            <a:r>
              <a:rPr lang="en" sz="2000" b="1">
                <a:solidFill>
                  <a:srgbClr val="FFFFFF"/>
                </a:solidFill>
                <a:latin typeface="Roboto"/>
                <a:ea typeface="Roboto"/>
                <a:cs typeface="Roboto"/>
                <a:sym typeface="Roboto"/>
              </a:rPr>
              <a:t>To reach a larger audience, Legends should share the pickleball video beyond YouTube and the website.</a:t>
            </a:r>
            <a:endParaRPr sz="2000" b="1">
              <a:solidFill>
                <a:srgbClr val="FFFFFF"/>
              </a:solidFill>
              <a:latin typeface="Roboto"/>
              <a:ea typeface="Roboto"/>
              <a:cs typeface="Roboto"/>
              <a:sym typeface="Roboto"/>
            </a:endParaRPr>
          </a:p>
        </p:txBody>
      </p:sp>
      <p:sp>
        <p:nvSpPr>
          <p:cNvPr id="1125" name="Google Shape;1125;p58"/>
          <p:cNvSpPr/>
          <p:nvPr/>
        </p:nvSpPr>
        <p:spPr>
          <a:xfrm flipH="1">
            <a:off x="1844850" y="2215050"/>
            <a:ext cx="5454300" cy="7134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Share the pickleball video to local pickleball pages, such as “DMV Pickleball” on Facebook</a:t>
            </a:r>
            <a:endParaRPr sz="1800" b="1">
              <a:solidFill>
                <a:srgbClr val="FFFFFF"/>
              </a:solidFill>
              <a:latin typeface="Roboto"/>
              <a:ea typeface="Roboto"/>
              <a:cs typeface="Roboto"/>
              <a:sym typeface="Roboto"/>
            </a:endParaRPr>
          </a:p>
        </p:txBody>
      </p:sp>
      <p:sp>
        <p:nvSpPr>
          <p:cNvPr id="1126" name="Google Shape;1126;p58"/>
          <p:cNvSpPr/>
          <p:nvPr/>
        </p:nvSpPr>
        <p:spPr>
          <a:xfrm flipH="1">
            <a:off x="3444750" y="1679038"/>
            <a:ext cx="2254500" cy="3936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Recommendation:</a:t>
            </a:r>
            <a:endParaRPr sz="1800" b="1">
              <a:solidFill>
                <a:srgbClr val="FFFFFF"/>
              </a:solidFill>
              <a:latin typeface="Roboto"/>
              <a:ea typeface="Roboto"/>
              <a:cs typeface="Roboto"/>
              <a:sym typeface="Roboto"/>
            </a:endParaRPr>
          </a:p>
        </p:txBody>
      </p:sp>
      <p:pic>
        <p:nvPicPr>
          <p:cNvPr id="1127" name="Google Shape;1127;p58"/>
          <p:cNvPicPr preferRelativeResize="0"/>
          <p:nvPr/>
        </p:nvPicPr>
        <p:blipFill>
          <a:blip r:embed="rId3">
            <a:alphaModFix/>
          </a:blip>
          <a:stretch>
            <a:fillRect/>
          </a:stretch>
        </p:blipFill>
        <p:spPr>
          <a:xfrm>
            <a:off x="1587525" y="3070850"/>
            <a:ext cx="5968947" cy="191025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4"/>
                                        </p:tgtEl>
                                        <p:attrNameLst>
                                          <p:attrName>style.visibility</p:attrName>
                                        </p:attrNameLst>
                                      </p:cBhvr>
                                      <p:to>
                                        <p:strVal val="visible"/>
                                      </p:to>
                                    </p:set>
                                    <p:animEffect transition="in" filter="fade">
                                      <p:cBhvr>
                                        <p:cTn id="7" dur="1000"/>
                                        <p:tgtEl>
                                          <p:spTgt spid="1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5"/>
                                        </p:tgtEl>
                                        <p:attrNameLst>
                                          <p:attrName>style.visibility</p:attrName>
                                        </p:attrNameLst>
                                      </p:cBhvr>
                                      <p:to>
                                        <p:strVal val="visible"/>
                                      </p:to>
                                    </p:set>
                                    <p:animEffect transition="in" filter="fade">
                                      <p:cBhvr>
                                        <p:cTn id="12" dur="1000"/>
                                        <p:tgtEl>
                                          <p:spTgt spid="1125"/>
                                        </p:tgtEl>
                                      </p:cBhvr>
                                    </p:animEffect>
                                  </p:childTnLst>
                                </p:cTn>
                              </p:par>
                              <p:par>
                                <p:cTn id="13" presetID="10" presetClass="entr" presetSubtype="0" fill="hold" nodeType="withEffect">
                                  <p:stCondLst>
                                    <p:cond delay="0"/>
                                  </p:stCondLst>
                                  <p:childTnLst>
                                    <p:set>
                                      <p:cBhvr>
                                        <p:cTn id="14" dur="1" fill="hold">
                                          <p:stCondLst>
                                            <p:cond delay="0"/>
                                          </p:stCondLst>
                                        </p:cTn>
                                        <p:tgtEl>
                                          <p:spTgt spid="1126"/>
                                        </p:tgtEl>
                                        <p:attrNameLst>
                                          <p:attrName>style.visibility</p:attrName>
                                        </p:attrNameLst>
                                      </p:cBhvr>
                                      <p:to>
                                        <p:strVal val="visible"/>
                                      </p:to>
                                    </p:set>
                                    <p:animEffect transition="in" filter="fade">
                                      <p:cBhvr>
                                        <p:cTn id="15" dur="1000"/>
                                        <p:tgtEl>
                                          <p:spTgt spid="1126"/>
                                        </p:tgtEl>
                                      </p:cBhvr>
                                    </p:animEffect>
                                  </p:childTnLst>
                                </p:cTn>
                              </p:par>
                              <p:par>
                                <p:cTn id="16" presetID="10" presetClass="entr" presetSubtype="0" fill="hold" nodeType="withEffect">
                                  <p:stCondLst>
                                    <p:cond delay="0"/>
                                  </p:stCondLst>
                                  <p:childTnLst>
                                    <p:set>
                                      <p:cBhvr>
                                        <p:cTn id="17" dur="1" fill="hold">
                                          <p:stCondLst>
                                            <p:cond delay="0"/>
                                          </p:stCondLst>
                                        </p:cTn>
                                        <p:tgtEl>
                                          <p:spTgt spid="1127"/>
                                        </p:tgtEl>
                                        <p:attrNameLst>
                                          <p:attrName>style.visibility</p:attrName>
                                        </p:attrNameLst>
                                      </p:cBhvr>
                                      <p:to>
                                        <p:strVal val="visible"/>
                                      </p:to>
                                    </p:set>
                                    <p:animEffect transition="in" filter="fade">
                                      <p:cBhvr>
                                        <p:cTn id="18" dur="1000"/>
                                        <p:tgtEl>
                                          <p:spTgt spid="1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path path="circle">
            <a:fillToRect l="50000" t="50000" r="50000" b="50000"/>
          </a:path>
          <a:tileRect/>
        </a:gradFill>
        <a:effectLst/>
      </p:bgPr>
    </p:bg>
    <p:spTree>
      <p:nvGrpSpPr>
        <p:cNvPr id="1" name="Shape 1131"/>
        <p:cNvGrpSpPr/>
        <p:nvPr/>
      </p:nvGrpSpPr>
      <p:grpSpPr>
        <a:xfrm>
          <a:off x="0" y="0"/>
          <a:ext cx="0" cy="0"/>
          <a:chOff x="0" y="0"/>
          <a:chExt cx="0" cy="0"/>
        </a:xfrm>
      </p:grpSpPr>
      <p:sp>
        <p:nvSpPr>
          <p:cNvPr id="1132" name="Google Shape;1132;p59"/>
          <p:cNvSpPr/>
          <p:nvPr/>
        </p:nvSpPr>
        <p:spPr>
          <a:xfrm>
            <a:off x="5358300" y="192750"/>
            <a:ext cx="3672300" cy="632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2000">
              <a:latin typeface="Roboto"/>
              <a:ea typeface="Roboto"/>
              <a:cs typeface="Roboto"/>
              <a:sym typeface="Roboto"/>
            </a:endParaRPr>
          </a:p>
        </p:txBody>
      </p:sp>
      <p:sp>
        <p:nvSpPr>
          <p:cNvPr id="1133" name="Google Shape;1133;p5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47</a:t>
            </a:fld>
            <a:endParaRPr>
              <a:solidFill>
                <a:srgbClr val="FFFFFF"/>
              </a:solidFill>
            </a:endParaRPr>
          </a:p>
        </p:txBody>
      </p:sp>
      <p:sp>
        <p:nvSpPr>
          <p:cNvPr id="1134" name="Google Shape;1134;p59"/>
          <p:cNvSpPr/>
          <p:nvPr/>
        </p:nvSpPr>
        <p:spPr>
          <a:xfrm flipH="1">
            <a:off x="943050" y="303925"/>
            <a:ext cx="7257900" cy="12327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latin typeface="Roboto"/>
                <a:ea typeface="Roboto"/>
                <a:cs typeface="Roboto"/>
                <a:sym typeface="Roboto"/>
              </a:rPr>
              <a:t>Conclusion:</a:t>
            </a:r>
            <a:endParaRPr sz="2000" b="1">
              <a:solidFill>
                <a:srgbClr val="FFFFFF"/>
              </a:solidFill>
              <a:latin typeface="Roboto"/>
              <a:ea typeface="Roboto"/>
              <a:cs typeface="Roboto"/>
              <a:sym typeface="Roboto"/>
            </a:endParaRPr>
          </a:p>
          <a:p>
            <a:pPr marL="0" lvl="0" indent="0" algn="ctr" rtl="0">
              <a:spcBef>
                <a:spcPts val="0"/>
              </a:spcBef>
              <a:spcAft>
                <a:spcPts val="0"/>
              </a:spcAft>
              <a:buNone/>
            </a:pPr>
            <a:r>
              <a:rPr lang="en" sz="2000" b="1">
                <a:solidFill>
                  <a:srgbClr val="FFFFFF"/>
                </a:solidFill>
                <a:latin typeface="Roboto"/>
                <a:ea typeface="Roboto"/>
                <a:cs typeface="Roboto"/>
                <a:sym typeface="Roboto"/>
              </a:rPr>
              <a:t>Legends is in the early stages of franchising and could further review best practices from other rec sports franchises.</a:t>
            </a:r>
            <a:endParaRPr sz="2000" b="1">
              <a:solidFill>
                <a:srgbClr val="FFFFFF"/>
              </a:solidFill>
              <a:latin typeface="Roboto"/>
              <a:ea typeface="Roboto"/>
              <a:cs typeface="Roboto"/>
              <a:sym typeface="Roboto"/>
            </a:endParaRPr>
          </a:p>
        </p:txBody>
      </p:sp>
      <p:sp>
        <p:nvSpPr>
          <p:cNvPr id="1135" name="Google Shape;1135;p59"/>
          <p:cNvSpPr/>
          <p:nvPr/>
        </p:nvSpPr>
        <p:spPr>
          <a:xfrm flipH="1">
            <a:off x="3444750" y="1679038"/>
            <a:ext cx="2254500" cy="3936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Recommendations:</a:t>
            </a:r>
            <a:endParaRPr sz="1800" b="1">
              <a:solidFill>
                <a:srgbClr val="FFFFFF"/>
              </a:solidFill>
              <a:latin typeface="Roboto"/>
              <a:ea typeface="Roboto"/>
              <a:cs typeface="Roboto"/>
              <a:sym typeface="Roboto"/>
            </a:endParaRPr>
          </a:p>
        </p:txBody>
      </p:sp>
      <p:pic>
        <p:nvPicPr>
          <p:cNvPr id="1136" name="Google Shape;1136;p59"/>
          <p:cNvPicPr preferRelativeResize="0"/>
          <p:nvPr/>
        </p:nvPicPr>
        <p:blipFill>
          <a:blip r:embed="rId3">
            <a:alphaModFix/>
          </a:blip>
          <a:stretch>
            <a:fillRect/>
          </a:stretch>
        </p:blipFill>
        <p:spPr>
          <a:xfrm>
            <a:off x="5234550" y="3070850"/>
            <a:ext cx="3030484" cy="191025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1137" name="Google Shape;1137;p59"/>
          <p:cNvSpPr/>
          <p:nvPr/>
        </p:nvSpPr>
        <p:spPr>
          <a:xfrm flipH="1">
            <a:off x="559400" y="2215200"/>
            <a:ext cx="3672300" cy="7131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Roboto"/>
                <a:ea typeface="Roboto"/>
                <a:cs typeface="Roboto"/>
                <a:sym typeface="Roboto"/>
              </a:rPr>
              <a:t>Review what organizations provide for their franchisees</a:t>
            </a:r>
            <a:endParaRPr sz="1800" b="1">
              <a:solidFill>
                <a:srgbClr val="FFFFFF"/>
              </a:solidFill>
              <a:latin typeface="Roboto"/>
              <a:ea typeface="Roboto"/>
              <a:cs typeface="Roboto"/>
              <a:sym typeface="Roboto"/>
            </a:endParaRPr>
          </a:p>
        </p:txBody>
      </p:sp>
      <p:sp>
        <p:nvSpPr>
          <p:cNvPr id="1138" name="Google Shape;1138;p59"/>
          <p:cNvSpPr/>
          <p:nvPr/>
        </p:nvSpPr>
        <p:spPr>
          <a:xfrm flipH="1">
            <a:off x="4913650" y="2215200"/>
            <a:ext cx="3696950" cy="713100"/>
          </a:xfrm>
          <a:prstGeom prst="rect">
            <a:avLst/>
          </a:prstGeom>
          <a:solidFill>
            <a:srgbClr val="A72A1E"/>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rgbClr val="FFFFFF"/>
                </a:solidFill>
                <a:latin typeface="Roboto"/>
                <a:ea typeface="Roboto"/>
                <a:cs typeface="Roboto"/>
                <a:sym typeface="Roboto"/>
              </a:rPr>
              <a:t>In the future, develop the services competitive organizations offer</a:t>
            </a:r>
            <a:endParaRPr sz="1800" b="1" dirty="0">
              <a:solidFill>
                <a:srgbClr val="FFFFFF"/>
              </a:solidFill>
              <a:latin typeface="Roboto"/>
              <a:ea typeface="Roboto"/>
              <a:cs typeface="Roboto"/>
              <a:sym typeface="Roboto"/>
            </a:endParaRPr>
          </a:p>
        </p:txBody>
      </p:sp>
      <p:pic>
        <p:nvPicPr>
          <p:cNvPr id="1139" name="Google Shape;1139;p59"/>
          <p:cNvPicPr preferRelativeResize="0"/>
          <p:nvPr/>
        </p:nvPicPr>
        <p:blipFill>
          <a:blip r:embed="rId4">
            <a:alphaModFix/>
          </a:blip>
          <a:stretch>
            <a:fillRect/>
          </a:stretch>
        </p:blipFill>
        <p:spPr>
          <a:xfrm>
            <a:off x="836924" y="3066388"/>
            <a:ext cx="1482208" cy="191025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1140" name="Google Shape;1140;p59"/>
          <p:cNvPicPr preferRelativeResize="0"/>
          <p:nvPr/>
        </p:nvPicPr>
        <p:blipFill>
          <a:blip r:embed="rId5">
            <a:alphaModFix/>
          </a:blip>
          <a:stretch>
            <a:fillRect/>
          </a:stretch>
        </p:blipFill>
        <p:spPr>
          <a:xfrm>
            <a:off x="2471975" y="3066388"/>
            <a:ext cx="1482200" cy="1919181"/>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34"/>
                                        </p:tgtEl>
                                        <p:attrNameLst>
                                          <p:attrName>style.visibility</p:attrName>
                                        </p:attrNameLst>
                                      </p:cBhvr>
                                      <p:to>
                                        <p:strVal val="visible"/>
                                      </p:to>
                                    </p:set>
                                    <p:animEffect transition="in" filter="fade">
                                      <p:cBhvr>
                                        <p:cTn id="7" dur="1000"/>
                                        <p:tgtEl>
                                          <p:spTgt spid="1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5"/>
                                        </p:tgtEl>
                                        <p:attrNameLst>
                                          <p:attrName>style.visibility</p:attrName>
                                        </p:attrNameLst>
                                      </p:cBhvr>
                                      <p:to>
                                        <p:strVal val="visible"/>
                                      </p:to>
                                    </p:set>
                                    <p:animEffect transition="in" filter="fade">
                                      <p:cBhvr>
                                        <p:cTn id="12" dur="1000"/>
                                        <p:tgtEl>
                                          <p:spTgt spid="1135"/>
                                        </p:tgtEl>
                                      </p:cBhvr>
                                    </p:animEffect>
                                  </p:childTnLst>
                                </p:cTn>
                              </p:par>
                              <p:par>
                                <p:cTn id="13" presetID="10" presetClass="entr" presetSubtype="0" fill="hold" nodeType="withEffect">
                                  <p:stCondLst>
                                    <p:cond delay="0"/>
                                  </p:stCondLst>
                                  <p:childTnLst>
                                    <p:set>
                                      <p:cBhvr>
                                        <p:cTn id="14" dur="1" fill="hold">
                                          <p:stCondLst>
                                            <p:cond delay="0"/>
                                          </p:stCondLst>
                                        </p:cTn>
                                        <p:tgtEl>
                                          <p:spTgt spid="1137"/>
                                        </p:tgtEl>
                                        <p:attrNameLst>
                                          <p:attrName>style.visibility</p:attrName>
                                        </p:attrNameLst>
                                      </p:cBhvr>
                                      <p:to>
                                        <p:strVal val="visible"/>
                                      </p:to>
                                    </p:set>
                                    <p:animEffect transition="in" filter="fade">
                                      <p:cBhvr>
                                        <p:cTn id="15" dur="1000"/>
                                        <p:tgtEl>
                                          <p:spTgt spid="1137"/>
                                        </p:tgtEl>
                                      </p:cBhvr>
                                    </p:animEffect>
                                  </p:childTnLst>
                                </p:cTn>
                              </p:par>
                              <p:par>
                                <p:cTn id="16" presetID="10" presetClass="entr" presetSubtype="0" fill="hold" nodeType="withEffect">
                                  <p:stCondLst>
                                    <p:cond delay="0"/>
                                  </p:stCondLst>
                                  <p:childTnLst>
                                    <p:set>
                                      <p:cBhvr>
                                        <p:cTn id="17" dur="1" fill="hold">
                                          <p:stCondLst>
                                            <p:cond delay="0"/>
                                          </p:stCondLst>
                                        </p:cTn>
                                        <p:tgtEl>
                                          <p:spTgt spid="1140"/>
                                        </p:tgtEl>
                                        <p:attrNameLst>
                                          <p:attrName>style.visibility</p:attrName>
                                        </p:attrNameLst>
                                      </p:cBhvr>
                                      <p:to>
                                        <p:strVal val="visible"/>
                                      </p:to>
                                    </p:set>
                                    <p:animEffect transition="in" filter="fade">
                                      <p:cBhvr>
                                        <p:cTn id="18" dur="1000"/>
                                        <p:tgtEl>
                                          <p:spTgt spid="1140"/>
                                        </p:tgtEl>
                                      </p:cBhvr>
                                    </p:animEffect>
                                  </p:childTnLst>
                                </p:cTn>
                              </p:par>
                              <p:par>
                                <p:cTn id="19" presetID="10" presetClass="entr" presetSubtype="0" fill="hold" nodeType="withEffect">
                                  <p:stCondLst>
                                    <p:cond delay="0"/>
                                  </p:stCondLst>
                                  <p:childTnLst>
                                    <p:set>
                                      <p:cBhvr>
                                        <p:cTn id="20" dur="1" fill="hold">
                                          <p:stCondLst>
                                            <p:cond delay="0"/>
                                          </p:stCondLst>
                                        </p:cTn>
                                        <p:tgtEl>
                                          <p:spTgt spid="1139"/>
                                        </p:tgtEl>
                                        <p:attrNameLst>
                                          <p:attrName>style.visibility</p:attrName>
                                        </p:attrNameLst>
                                      </p:cBhvr>
                                      <p:to>
                                        <p:strVal val="visible"/>
                                      </p:to>
                                    </p:set>
                                    <p:animEffect transition="in" filter="fade">
                                      <p:cBhvr>
                                        <p:cTn id="21" dur="1000"/>
                                        <p:tgtEl>
                                          <p:spTgt spid="11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38"/>
                                        </p:tgtEl>
                                        <p:attrNameLst>
                                          <p:attrName>style.visibility</p:attrName>
                                        </p:attrNameLst>
                                      </p:cBhvr>
                                      <p:to>
                                        <p:strVal val="visible"/>
                                      </p:to>
                                    </p:set>
                                    <p:animEffect transition="in" filter="fade">
                                      <p:cBhvr>
                                        <p:cTn id="26" dur="1000"/>
                                        <p:tgtEl>
                                          <p:spTgt spid="1138"/>
                                        </p:tgtEl>
                                      </p:cBhvr>
                                    </p:animEffect>
                                  </p:childTnLst>
                                </p:cTn>
                              </p:par>
                              <p:par>
                                <p:cTn id="27" presetID="10" presetClass="entr" presetSubtype="0" fill="hold" nodeType="withEffect">
                                  <p:stCondLst>
                                    <p:cond delay="0"/>
                                  </p:stCondLst>
                                  <p:childTnLst>
                                    <p:set>
                                      <p:cBhvr>
                                        <p:cTn id="28" dur="1" fill="hold">
                                          <p:stCondLst>
                                            <p:cond delay="0"/>
                                          </p:stCondLst>
                                        </p:cTn>
                                        <p:tgtEl>
                                          <p:spTgt spid="1136"/>
                                        </p:tgtEl>
                                        <p:attrNameLst>
                                          <p:attrName>style.visibility</p:attrName>
                                        </p:attrNameLst>
                                      </p:cBhvr>
                                      <p:to>
                                        <p:strVal val="visible"/>
                                      </p:to>
                                    </p:set>
                                    <p:animEffect transition="in" filter="fade">
                                      <p:cBhvr>
                                        <p:cTn id="29" dur="1000"/>
                                        <p:tgtEl>
                                          <p:spTgt spid="1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lin ang="5400012" scaled="0"/>
        </a:gradFill>
        <a:effectLst/>
      </p:bgPr>
    </p:bg>
    <p:spTree>
      <p:nvGrpSpPr>
        <p:cNvPr id="1" name="Shape 1144"/>
        <p:cNvGrpSpPr/>
        <p:nvPr/>
      </p:nvGrpSpPr>
      <p:grpSpPr>
        <a:xfrm>
          <a:off x="0" y="0"/>
          <a:ext cx="0" cy="0"/>
          <a:chOff x="0" y="0"/>
          <a:chExt cx="0" cy="0"/>
        </a:xfrm>
      </p:grpSpPr>
      <p:sp>
        <p:nvSpPr>
          <p:cNvPr id="1145" name="Google Shape;1145;p6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solidFill>
                  <a:schemeClr val="lt1"/>
                </a:solidFill>
              </a:rPr>
              <a:t>48</a:t>
            </a:fld>
            <a:endParaRPr>
              <a:solidFill>
                <a:schemeClr val="lt1"/>
              </a:solidFill>
            </a:endParaRPr>
          </a:p>
        </p:txBody>
      </p:sp>
      <p:sp>
        <p:nvSpPr>
          <p:cNvPr id="1146" name="Google Shape;1146;p60"/>
          <p:cNvSpPr txBox="1">
            <a:spLocks noGrp="1"/>
          </p:cNvSpPr>
          <p:nvPr>
            <p:ph type="title" idx="4294967295"/>
          </p:nvPr>
        </p:nvSpPr>
        <p:spPr>
          <a:xfrm>
            <a:off x="1643100" y="198600"/>
            <a:ext cx="5857800" cy="69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Pickleball Promotional Video </a:t>
            </a:r>
            <a:endParaRPr>
              <a:solidFill>
                <a:srgbClr val="FFFFFF"/>
              </a:solidFill>
            </a:endParaRPr>
          </a:p>
        </p:txBody>
      </p:sp>
      <p:pic>
        <p:nvPicPr>
          <p:cNvPr id="1147" name="Google Shape;1147;p60" title="Video V1.5.mp4">
            <a:hlinkClick r:id="rId3"/>
          </p:cNvPr>
          <p:cNvPicPr preferRelativeResize="0"/>
          <p:nvPr/>
        </p:nvPicPr>
        <p:blipFill>
          <a:blip r:embed="rId4">
            <a:alphaModFix/>
          </a:blip>
          <a:stretch>
            <a:fillRect/>
          </a:stretch>
        </p:blipFill>
        <p:spPr>
          <a:xfrm>
            <a:off x="1885213" y="815000"/>
            <a:ext cx="5373566" cy="4030175"/>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lin ang="5400012" scaled="0"/>
        </a:gradFill>
        <a:effectLst/>
      </p:bgPr>
    </p:bg>
    <p:spTree>
      <p:nvGrpSpPr>
        <p:cNvPr id="1" name="Shape 1151"/>
        <p:cNvGrpSpPr/>
        <p:nvPr/>
      </p:nvGrpSpPr>
      <p:grpSpPr>
        <a:xfrm>
          <a:off x="0" y="0"/>
          <a:ext cx="0" cy="0"/>
          <a:chOff x="0" y="0"/>
          <a:chExt cx="0" cy="0"/>
        </a:xfrm>
      </p:grpSpPr>
      <p:sp>
        <p:nvSpPr>
          <p:cNvPr id="1152" name="Google Shape;1152;p6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49</a:t>
            </a:fld>
            <a:endParaRPr>
              <a:solidFill>
                <a:srgbClr val="FFFFFF"/>
              </a:solidFill>
            </a:endParaRPr>
          </a:p>
        </p:txBody>
      </p:sp>
      <p:pic>
        <p:nvPicPr>
          <p:cNvPr id="1153" name="Google Shape;1153;p61"/>
          <p:cNvPicPr preferRelativeResize="0"/>
          <p:nvPr/>
        </p:nvPicPr>
        <p:blipFill>
          <a:blip r:embed="rId3">
            <a:alphaModFix/>
          </a:blip>
          <a:stretch>
            <a:fillRect/>
          </a:stretch>
        </p:blipFill>
        <p:spPr>
          <a:xfrm>
            <a:off x="1015834" y="3887399"/>
            <a:ext cx="1816642" cy="393600"/>
          </a:xfrm>
          <a:prstGeom prst="rect">
            <a:avLst/>
          </a:prstGeom>
          <a:noFill/>
          <a:ln>
            <a:noFill/>
          </a:ln>
        </p:spPr>
      </p:pic>
      <p:sp>
        <p:nvSpPr>
          <p:cNvPr id="1154" name="Google Shape;1154;p61"/>
          <p:cNvSpPr txBox="1">
            <a:spLocks noGrp="1"/>
          </p:cNvSpPr>
          <p:nvPr>
            <p:ph type="title" idx="4294967295"/>
          </p:nvPr>
        </p:nvSpPr>
        <p:spPr>
          <a:xfrm>
            <a:off x="-50" y="2374950"/>
            <a:ext cx="38484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lt1"/>
                </a:solidFill>
              </a:rPr>
              <a:t>Thank you!</a:t>
            </a:r>
            <a:endParaRPr sz="2400">
              <a:solidFill>
                <a:schemeClr val="lt1"/>
              </a:solidFill>
            </a:endParaRPr>
          </a:p>
          <a:p>
            <a:pPr marL="0" lvl="0" indent="0" algn="ctr" rtl="0">
              <a:spcBef>
                <a:spcPts val="0"/>
              </a:spcBef>
              <a:spcAft>
                <a:spcPts val="0"/>
              </a:spcAft>
              <a:buNone/>
            </a:pPr>
            <a:endParaRPr sz="2400">
              <a:solidFill>
                <a:schemeClr val="lt1"/>
              </a:solidFill>
            </a:endParaRPr>
          </a:p>
          <a:p>
            <a:pPr marL="0" lvl="0" indent="0" algn="ctr" rtl="0">
              <a:spcBef>
                <a:spcPts val="0"/>
              </a:spcBef>
              <a:spcAft>
                <a:spcPts val="0"/>
              </a:spcAft>
              <a:buNone/>
            </a:pPr>
            <a:endParaRPr sz="2400">
              <a:solidFill>
                <a:schemeClr val="lt1"/>
              </a:solidFill>
            </a:endParaRPr>
          </a:p>
          <a:p>
            <a:pPr marL="0" lvl="0" indent="0" algn="ctr" rtl="0">
              <a:spcBef>
                <a:spcPts val="0"/>
              </a:spcBef>
              <a:spcAft>
                <a:spcPts val="0"/>
              </a:spcAft>
              <a:buNone/>
            </a:pPr>
            <a:r>
              <a:rPr lang="en" sz="2400">
                <a:solidFill>
                  <a:schemeClr val="lt1"/>
                </a:solidFill>
              </a:rPr>
              <a:t>Questions?</a:t>
            </a:r>
            <a:endParaRPr sz="2400">
              <a:solidFill>
                <a:schemeClr val="lt1"/>
              </a:solidFill>
            </a:endParaRPr>
          </a:p>
          <a:p>
            <a:pPr marL="0" lvl="0" indent="0" algn="ctr" rtl="0">
              <a:spcBef>
                <a:spcPts val="0"/>
              </a:spcBef>
              <a:spcAft>
                <a:spcPts val="0"/>
              </a:spcAft>
              <a:buNone/>
            </a:pPr>
            <a:endParaRPr sz="1800">
              <a:solidFill>
                <a:schemeClr val="lt1"/>
              </a:solidFill>
            </a:endParaRPr>
          </a:p>
          <a:p>
            <a:pPr marL="0" lvl="0" indent="0" algn="ctr" rtl="0">
              <a:spcBef>
                <a:spcPts val="0"/>
              </a:spcBef>
              <a:spcAft>
                <a:spcPts val="0"/>
              </a:spcAft>
              <a:buNone/>
            </a:pPr>
            <a:endParaRPr sz="1800">
              <a:solidFill>
                <a:schemeClr val="lt1"/>
              </a:solidFill>
            </a:endParaRPr>
          </a:p>
          <a:p>
            <a:pPr marL="0" lvl="0" indent="0" algn="ctr" rtl="0">
              <a:spcBef>
                <a:spcPts val="0"/>
              </a:spcBef>
              <a:spcAft>
                <a:spcPts val="0"/>
              </a:spcAft>
              <a:buNone/>
            </a:pPr>
            <a:r>
              <a:rPr lang="en" sz="1800">
                <a:solidFill>
                  <a:schemeClr val="lt1"/>
                </a:solidFill>
              </a:rPr>
              <a:t>Photos from:</a:t>
            </a:r>
            <a:r>
              <a:rPr lang="en" sz="1800" b="0">
                <a:solidFill>
                  <a:schemeClr val="lt1"/>
                </a:solidFill>
              </a:rPr>
              <a:t> https://legends.smugmug.com/</a:t>
            </a:r>
            <a:endParaRPr sz="1800" b="0">
              <a:solidFill>
                <a:schemeClr val="lt1"/>
              </a:solidFill>
            </a:endParaRPr>
          </a:p>
        </p:txBody>
      </p:sp>
      <p:pic>
        <p:nvPicPr>
          <p:cNvPr id="1159" name="Google Shape;1159;p61"/>
          <p:cNvPicPr preferRelativeResize="0"/>
          <p:nvPr/>
        </p:nvPicPr>
        <p:blipFill>
          <a:blip r:embed="rId4">
            <a:alphaModFix/>
          </a:blip>
          <a:stretch>
            <a:fillRect/>
          </a:stretch>
        </p:blipFill>
        <p:spPr>
          <a:xfrm>
            <a:off x="3791616" y="2494489"/>
            <a:ext cx="921446" cy="890725"/>
          </a:xfrm>
          <a:prstGeom prst="rect">
            <a:avLst/>
          </a:prstGeom>
          <a:noFill/>
          <a:ln>
            <a:noFill/>
          </a:ln>
        </p:spPr>
      </p:pic>
      <p:pic>
        <p:nvPicPr>
          <p:cNvPr id="3074" name="Picture 2" descr="https://lh4.googleusercontent.com/FxLfYGMRzzi9mxIVd_9_zEOq9XVOLEGX36WNWjRkR6TNJreFBszGvSgplTml5QnQyKuZqoGETAHcKILeFKiWWIDzQXihxTA73GDL17ovbtpqKKKYucUKFT4a3XKaozrYoyn5_suwy1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8350" y="293737"/>
            <a:ext cx="2774950" cy="20812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3.googleusercontent.com/yKAVArgWgu4G6BcIDQdw6X7tk2D30U9vZwqZ7JC8hZgRvTfRYdPCjswSbb_0fNrNvO2mEkrcZSfVrYMb5X87IGRmCCUGI7o4fcr0VCfqatyotNcMIb9-wvyRpCoufmZGhZSGPTZa4Z8"/>
          <p:cNvPicPr>
            <a:picLocks noChangeAspect="1" noChangeArrowheads="1"/>
          </p:cNvPicPr>
          <p:nvPr/>
        </p:nvPicPr>
        <p:blipFill rotWithShape="1">
          <a:blip r:embed="rId6">
            <a:extLst>
              <a:ext uri="{28A0092B-C50C-407E-A947-70E740481C1C}">
                <a14:useLocalDpi xmlns:a14="http://schemas.microsoft.com/office/drawing/2010/main" val="0"/>
              </a:ext>
            </a:extLst>
          </a:blip>
          <a:srcRect r="5910" b="7992"/>
          <a:stretch/>
        </p:blipFill>
        <p:spPr bwMode="auto">
          <a:xfrm>
            <a:off x="6713673" y="293736"/>
            <a:ext cx="2183725" cy="408972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lh3.googleusercontent.com/IsRSlOr-_WMLGqlcJTIynDVoT3uhABEmLIqBj4gnp06quXTapErGIXhcpcs0c8a5UaQLRfywLM2PVaxjZai0qJFheZQKqvIeBQX19Xcvy9pHNh0hpXvgXpJ73O3tWJoGh81pqJ0nsw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3511" y="2459100"/>
            <a:ext cx="1849789" cy="96015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lh4.googleusercontent.com/NMkUVE8AHwlFxhVDdokkxJYLURGqol8dDr_HwtYVgsozdO3fPYPAWWbEHOXAKznOrVV-sghcTrrRLpd9yftOgHA2UlyvqLgK-GXu1CtJJlKC39xtKRQvN1UzKAE1YoeSBCa3D8pnaBE"/>
          <p:cNvPicPr>
            <a:picLocks noChangeAspect="1" noChangeArrowheads="1"/>
          </p:cNvPicPr>
          <p:nvPr/>
        </p:nvPicPr>
        <p:blipFill rotWithShape="1">
          <a:blip r:embed="rId8">
            <a:extLst>
              <a:ext uri="{28A0092B-C50C-407E-A947-70E740481C1C}">
                <a14:useLocalDpi xmlns:a14="http://schemas.microsoft.com/office/drawing/2010/main" val="0"/>
              </a:ext>
            </a:extLst>
          </a:blip>
          <a:srcRect t="18683" b="12575"/>
          <a:stretch/>
        </p:blipFill>
        <p:spPr bwMode="auto">
          <a:xfrm>
            <a:off x="4772904" y="3535739"/>
            <a:ext cx="1849789" cy="84772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lh3.googleusercontent.com/WuKxO6X7y00ZW6M9Q9ugUcs9wDuzdPirL4A1LU4RSVPNemIBbAqb77u8LRZRv-KbaA9CVHaNt9a77cqr0IbVzSl8sxaeWcXod3lFxZpUUDjsn5-0TSo0wlu5ol71q2lo7jHCruv0kr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06580" y="3503404"/>
            <a:ext cx="891519" cy="8800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path path="circle">
            <a:fillToRect l="50000" t="50000" r="50000" b="50000"/>
          </a:path>
          <a:tileRect/>
        </a:gradFill>
        <a:effectLst/>
      </p:bgPr>
    </p:bg>
    <p:spTree>
      <p:nvGrpSpPr>
        <p:cNvPr id="1" name="Shape 343"/>
        <p:cNvGrpSpPr/>
        <p:nvPr/>
      </p:nvGrpSpPr>
      <p:grpSpPr>
        <a:xfrm>
          <a:off x="0" y="0"/>
          <a:ext cx="0" cy="0"/>
          <a:chOff x="0" y="0"/>
          <a:chExt cx="0" cy="0"/>
        </a:xfrm>
      </p:grpSpPr>
      <p:sp>
        <p:nvSpPr>
          <p:cNvPr id="344" name="Google Shape;344;p1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5</a:t>
            </a:fld>
            <a:endParaRPr>
              <a:solidFill>
                <a:srgbClr val="FFFFFF"/>
              </a:solidFill>
            </a:endParaRPr>
          </a:p>
        </p:txBody>
      </p:sp>
      <p:pic>
        <p:nvPicPr>
          <p:cNvPr id="345" name="Google Shape;345;p17"/>
          <p:cNvPicPr preferRelativeResize="0"/>
          <p:nvPr/>
        </p:nvPicPr>
        <p:blipFill>
          <a:blip r:embed="rId3">
            <a:alphaModFix/>
          </a:blip>
          <a:stretch>
            <a:fillRect/>
          </a:stretch>
        </p:blipFill>
        <p:spPr>
          <a:xfrm>
            <a:off x="1782175" y="1283825"/>
            <a:ext cx="5579651" cy="3524475"/>
          </a:xfrm>
          <a:prstGeom prst="rect">
            <a:avLst/>
          </a:prstGeom>
          <a:noFill/>
          <a:ln>
            <a:noFill/>
          </a:ln>
        </p:spPr>
      </p:pic>
      <p:pic>
        <p:nvPicPr>
          <p:cNvPr id="346" name="Google Shape;346;p17"/>
          <p:cNvPicPr preferRelativeResize="0"/>
          <p:nvPr/>
        </p:nvPicPr>
        <p:blipFill>
          <a:blip r:embed="rId4">
            <a:alphaModFix/>
          </a:blip>
          <a:stretch>
            <a:fillRect/>
          </a:stretch>
        </p:blipFill>
        <p:spPr>
          <a:xfrm>
            <a:off x="6371349" y="2630468"/>
            <a:ext cx="449178" cy="434204"/>
          </a:xfrm>
          <a:prstGeom prst="rect">
            <a:avLst/>
          </a:prstGeom>
          <a:noFill/>
          <a:ln w="28575" cap="flat" cmpd="sng">
            <a:solidFill>
              <a:srgbClr val="FF0000"/>
            </a:solidFill>
            <a:prstDash val="solid"/>
            <a:round/>
            <a:headEnd type="none" w="sm" len="sm"/>
            <a:tailEnd type="none" w="sm" len="sm"/>
          </a:ln>
        </p:spPr>
      </p:pic>
      <p:pic>
        <p:nvPicPr>
          <p:cNvPr id="347" name="Google Shape;347;p17"/>
          <p:cNvPicPr preferRelativeResize="0"/>
          <p:nvPr/>
        </p:nvPicPr>
        <p:blipFill>
          <a:blip r:embed="rId4">
            <a:alphaModFix/>
          </a:blip>
          <a:stretch>
            <a:fillRect/>
          </a:stretch>
        </p:blipFill>
        <p:spPr>
          <a:xfrm>
            <a:off x="5942965" y="2885520"/>
            <a:ext cx="332160" cy="321084"/>
          </a:xfrm>
          <a:prstGeom prst="rect">
            <a:avLst/>
          </a:prstGeom>
          <a:noFill/>
          <a:ln>
            <a:noFill/>
          </a:ln>
        </p:spPr>
      </p:pic>
      <p:pic>
        <p:nvPicPr>
          <p:cNvPr id="348" name="Google Shape;348;p17"/>
          <p:cNvPicPr preferRelativeResize="0"/>
          <p:nvPr/>
        </p:nvPicPr>
        <p:blipFill>
          <a:blip r:embed="rId4">
            <a:alphaModFix/>
          </a:blip>
          <a:stretch>
            <a:fillRect/>
          </a:stretch>
        </p:blipFill>
        <p:spPr>
          <a:xfrm>
            <a:off x="6642385" y="2144661"/>
            <a:ext cx="332160" cy="321084"/>
          </a:xfrm>
          <a:prstGeom prst="rect">
            <a:avLst/>
          </a:prstGeom>
          <a:noFill/>
          <a:ln>
            <a:noFill/>
          </a:ln>
        </p:spPr>
      </p:pic>
      <p:pic>
        <p:nvPicPr>
          <p:cNvPr id="349" name="Google Shape;349;p17"/>
          <p:cNvPicPr preferRelativeResize="0"/>
          <p:nvPr/>
        </p:nvPicPr>
        <p:blipFill>
          <a:blip r:embed="rId4">
            <a:alphaModFix/>
          </a:blip>
          <a:stretch>
            <a:fillRect/>
          </a:stretch>
        </p:blipFill>
        <p:spPr>
          <a:xfrm>
            <a:off x="6310226" y="3229395"/>
            <a:ext cx="332160" cy="321084"/>
          </a:xfrm>
          <a:prstGeom prst="rect">
            <a:avLst/>
          </a:prstGeom>
          <a:noFill/>
          <a:ln>
            <a:noFill/>
          </a:ln>
        </p:spPr>
      </p:pic>
      <p:pic>
        <p:nvPicPr>
          <p:cNvPr id="350" name="Google Shape;350;p17"/>
          <p:cNvPicPr preferRelativeResize="0"/>
          <p:nvPr/>
        </p:nvPicPr>
        <p:blipFill>
          <a:blip r:embed="rId4">
            <a:alphaModFix/>
          </a:blip>
          <a:stretch>
            <a:fillRect/>
          </a:stretch>
        </p:blipFill>
        <p:spPr>
          <a:xfrm>
            <a:off x="6160352" y="4190279"/>
            <a:ext cx="332160" cy="321084"/>
          </a:xfrm>
          <a:prstGeom prst="rect">
            <a:avLst/>
          </a:prstGeom>
          <a:noFill/>
          <a:ln>
            <a:noFill/>
          </a:ln>
        </p:spPr>
      </p:pic>
      <p:pic>
        <p:nvPicPr>
          <p:cNvPr id="351" name="Google Shape;351;p17"/>
          <p:cNvPicPr preferRelativeResize="0"/>
          <p:nvPr/>
        </p:nvPicPr>
        <p:blipFill>
          <a:blip r:embed="rId4">
            <a:alphaModFix/>
          </a:blip>
          <a:stretch>
            <a:fillRect/>
          </a:stretch>
        </p:blipFill>
        <p:spPr>
          <a:xfrm>
            <a:off x="5364732" y="3498112"/>
            <a:ext cx="332160" cy="321084"/>
          </a:xfrm>
          <a:prstGeom prst="rect">
            <a:avLst/>
          </a:prstGeom>
          <a:noFill/>
          <a:ln>
            <a:noFill/>
          </a:ln>
        </p:spPr>
      </p:pic>
      <p:pic>
        <p:nvPicPr>
          <p:cNvPr id="352" name="Google Shape;352;p17"/>
          <p:cNvPicPr preferRelativeResize="0"/>
          <p:nvPr/>
        </p:nvPicPr>
        <p:blipFill>
          <a:blip r:embed="rId4">
            <a:alphaModFix/>
          </a:blip>
          <a:stretch>
            <a:fillRect/>
          </a:stretch>
        </p:blipFill>
        <p:spPr>
          <a:xfrm>
            <a:off x="5270259" y="2465745"/>
            <a:ext cx="332160" cy="321084"/>
          </a:xfrm>
          <a:prstGeom prst="rect">
            <a:avLst/>
          </a:prstGeom>
          <a:noFill/>
          <a:ln>
            <a:noFill/>
          </a:ln>
        </p:spPr>
      </p:pic>
      <p:pic>
        <p:nvPicPr>
          <p:cNvPr id="353" name="Google Shape;353;p17"/>
          <p:cNvPicPr preferRelativeResize="0"/>
          <p:nvPr/>
        </p:nvPicPr>
        <p:blipFill>
          <a:blip r:embed="rId4">
            <a:alphaModFix/>
          </a:blip>
          <a:stretch>
            <a:fillRect/>
          </a:stretch>
        </p:blipFill>
        <p:spPr>
          <a:xfrm>
            <a:off x="4463515" y="3131099"/>
            <a:ext cx="332160" cy="321084"/>
          </a:xfrm>
          <a:prstGeom prst="rect">
            <a:avLst/>
          </a:prstGeom>
          <a:noFill/>
          <a:ln>
            <a:noFill/>
          </a:ln>
        </p:spPr>
      </p:pic>
      <p:pic>
        <p:nvPicPr>
          <p:cNvPr id="354" name="Google Shape;354;p17"/>
          <p:cNvPicPr preferRelativeResize="0"/>
          <p:nvPr/>
        </p:nvPicPr>
        <p:blipFill>
          <a:blip r:embed="rId4">
            <a:alphaModFix/>
          </a:blip>
          <a:stretch>
            <a:fillRect/>
          </a:stretch>
        </p:blipFill>
        <p:spPr>
          <a:xfrm>
            <a:off x="3990682" y="2068392"/>
            <a:ext cx="332160" cy="321084"/>
          </a:xfrm>
          <a:prstGeom prst="rect">
            <a:avLst/>
          </a:prstGeom>
          <a:noFill/>
          <a:ln>
            <a:noFill/>
          </a:ln>
        </p:spPr>
      </p:pic>
      <p:pic>
        <p:nvPicPr>
          <p:cNvPr id="355" name="Google Shape;355;p17"/>
          <p:cNvPicPr preferRelativeResize="0"/>
          <p:nvPr/>
        </p:nvPicPr>
        <p:blipFill>
          <a:blip r:embed="rId4">
            <a:alphaModFix/>
          </a:blip>
          <a:stretch>
            <a:fillRect/>
          </a:stretch>
        </p:blipFill>
        <p:spPr>
          <a:xfrm>
            <a:off x="3929583" y="3932662"/>
            <a:ext cx="332160" cy="321084"/>
          </a:xfrm>
          <a:prstGeom prst="rect">
            <a:avLst/>
          </a:prstGeom>
          <a:noFill/>
          <a:ln>
            <a:noFill/>
          </a:ln>
        </p:spPr>
      </p:pic>
      <p:pic>
        <p:nvPicPr>
          <p:cNvPr id="356" name="Google Shape;356;p17"/>
          <p:cNvPicPr preferRelativeResize="0"/>
          <p:nvPr/>
        </p:nvPicPr>
        <p:blipFill>
          <a:blip r:embed="rId4">
            <a:alphaModFix/>
          </a:blip>
          <a:stretch>
            <a:fillRect/>
          </a:stretch>
        </p:blipFill>
        <p:spPr>
          <a:xfrm>
            <a:off x="2421692" y="1434266"/>
            <a:ext cx="332160" cy="321084"/>
          </a:xfrm>
          <a:prstGeom prst="rect">
            <a:avLst/>
          </a:prstGeom>
          <a:noFill/>
          <a:ln>
            <a:noFill/>
          </a:ln>
        </p:spPr>
      </p:pic>
      <p:pic>
        <p:nvPicPr>
          <p:cNvPr id="357" name="Google Shape;357;p17"/>
          <p:cNvPicPr preferRelativeResize="0"/>
          <p:nvPr/>
        </p:nvPicPr>
        <p:blipFill>
          <a:blip r:embed="rId4">
            <a:alphaModFix/>
          </a:blip>
          <a:stretch>
            <a:fillRect/>
          </a:stretch>
        </p:blipFill>
        <p:spPr>
          <a:xfrm>
            <a:off x="1971108" y="2986924"/>
            <a:ext cx="332160" cy="321084"/>
          </a:xfrm>
          <a:prstGeom prst="rect">
            <a:avLst/>
          </a:prstGeom>
          <a:noFill/>
          <a:ln>
            <a:noFill/>
          </a:ln>
        </p:spPr>
      </p:pic>
      <p:pic>
        <p:nvPicPr>
          <p:cNvPr id="358" name="Google Shape;358;p17"/>
          <p:cNvPicPr preferRelativeResize="0"/>
          <p:nvPr/>
        </p:nvPicPr>
        <p:blipFill>
          <a:blip r:embed="rId4">
            <a:alphaModFix/>
          </a:blip>
          <a:stretch>
            <a:fillRect/>
          </a:stretch>
        </p:blipFill>
        <p:spPr>
          <a:xfrm>
            <a:off x="3278879" y="2786829"/>
            <a:ext cx="332160" cy="321084"/>
          </a:xfrm>
          <a:prstGeom prst="rect">
            <a:avLst/>
          </a:prstGeom>
          <a:noFill/>
          <a:ln>
            <a:noFill/>
          </a:ln>
        </p:spPr>
      </p:pic>
      <p:sp>
        <p:nvSpPr>
          <p:cNvPr id="359" name="Google Shape;359;p17"/>
          <p:cNvSpPr txBox="1">
            <a:spLocks noGrp="1"/>
          </p:cNvSpPr>
          <p:nvPr>
            <p:ph type="title" idx="4294967295"/>
          </p:nvPr>
        </p:nvSpPr>
        <p:spPr>
          <a:xfrm>
            <a:off x="443575" y="15975"/>
            <a:ext cx="8373600" cy="126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rPr>
              <a:t>Visualization of Legends national expansion</a:t>
            </a:r>
            <a:endParaRPr sz="30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fade">
                                      <p:cBhvr>
                                        <p:cTn id="7" dur="500"/>
                                        <p:tgtEl>
                                          <p:spTgt spid="347"/>
                                        </p:tgtEl>
                                      </p:cBhvr>
                                    </p:animEffect>
                                  </p:childTnLst>
                                </p:cTn>
                              </p:par>
                              <p:par>
                                <p:cTn id="8" presetID="10" presetClass="entr" presetSubtype="0" fill="hold" nodeType="withEffect">
                                  <p:stCondLst>
                                    <p:cond delay="0"/>
                                  </p:stCondLst>
                                  <p:childTnLst>
                                    <p:set>
                                      <p:cBhvr>
                                        <p:cTn id="9" dur="1" fill="hold">
                                          <p:stCondLst>
                                            <p:cond delay="0"/>
                                          </p:stCondLst>
                                        </p:cTn>
                                        <p:tgtEl>
                                          <p:spTgt spid="349"/>
                                        </p:tgtEl>
                                        <p:attrNameLst>
                                          <p:attrName>style.visibility</p:attrName>
                                        </p:attrNameLst>
                                      </p:cBhvr>
                                      <p:to>
                                        <p:strVal val="visible"/>
                                      </p:to>
                                    </p:set>
                                    <p:animEffect transition="in" filter="fade">
                                      <p:cBhvr>
                                        <p:cTn id="10" dur="500"/>
                                        <p:tgtEl>
                                          <p:spTgt spid="34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48"/>
                                        </p:tgtEl>
                                        <p:attrNameLst>
                                          <p:attrName>style.visibility</p:attrName>
                                        </p:attrNameLst>
                                      </p:cBhvr>
                                      <p:to>
                                        <p:strVal val="visible"/>
                                      </p:to>
                                    </p:set>
                                    <p:animEffect transition="in" filter="fade">
                                      <p:cBhvr>
                                        <p:cTn id="14" dur="500"/>
                                        <p:tgtEl>
                                          <p:spTgt spid="34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52"/>
                                        </p:tgtEl>
                                        <p:attrNameLst>
                                          <p:attrName>style.visibility</p:attrName>
                                        </p:attrNameLst>
                                      </p:cBhvr>
                                      <p:to>
                                        <p:strVal val="visible"/>
                                      </p:to>
                                    </p:set>
                                    <p:animEffect transition="in" filter="fade">
                                      <p:cBhvr>
                                        <p:cTn id="18" dur="500"/>
                                        <p:tgtEl>
                                          <p:spTgt spid="352"/>
                                        </p:tgtEl>
                                      </p:cBhvr>
                                    </p:animEffect>
                                  </p:childTnLst>
                                </p:cTn>
                              </p:par>
                              <p:par>
                                <p:cTn id="19" presetID="10" presetClass="entr" presetSubtype="0" fill="hold" nodeType="withEffect">
                                  <p:stCondLst>
                                    <p:cond delay="0"/>
                                  </p:stCondLst>
                                  <p:childTnLst>
                                    <p:set>
                                      <p:cBhvr>
                                        <p:cTn id="20" dur="1" fill="hold">
                                          <p:stCondLst>
                                            <p:cond delay="0"/>
                                          </p:stCondLst>
                                        </p:cTn>
                                        <p:tgtEl>
                                          <p:spTgt spid="351"/>
                                        </p:tgtEl>
                                        <p:attrNameLst>
                                          <p:attrName>style.visibility</p:attrName>
                                        </p:attrNameLst>
                                      </p:cBhvr>
                                      <p:to>
                                        <p:strVal val="visible"/>
                                      </p:to>
                                    </p:set>
                                    <p:animEffect transition="in" filter="fade">
                                      <p:cBhvr>
                                        <p:cTn id="21" dur="500"/>
                                        <p:tgtEl>
                                          <p:spTgt spid="351"/>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358"/>
                                        </p:tgtEl>
                                        <p:attrNameLst>
                                          <p:attrName>style.visibility</p:attrName>
                                        </p:attrNameLst>
                                      </p:cBhvr>
                                      <p:to>
                                        <p:strVal val="visible"/>
                                      </p:to>
                                    </p:set>
                                    <p:animEffect transition="in" filter="fade">
                                      <p:cBhvr>
                                        <p:cTn id="25" dur="500"/>
                                        <p:tgtEl>
                                          <p:spTgt spid="358"/>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50"/>
                                        </p:tgtEl>
                                        <p:attrNameLst>
                                          <p:attrName>style.visibility</p:attrName>
                                        </p:attrNameLst>
                                      </p:cBhvr>
                                      <p:to>
                                        <p:strVal val="visible"/>
                                      </p:to>
                                    </p:set>
                                    <p:animEffect transition="in" filter="fade">
                                      <p:cBhvr>
                                        <p:cTn id="29" dur="500"/>
                                        <p:tgtEl>
                                          <p:spTgt spid="350"/>
                                        </p:tgtEl>
                                      </p:cBhvr>
                                    </p:animEffect>
                                  </p:childTnLst>
                                </p:cTn>
                              </p:par>
                              <p:par>
                                <p:cTn id="30" presetID="10" presetClass="entr" presetSubtype="0" fill="hold" nodeType="withEffect">
                                  <p:stCondLst>
                                    <p:cond delay="0"/>
                                  </p:stCondLst>
                                  <p:childTnLst>
                                    <p:set>
                                      <p:cBhvr>
                                        <p:cTn id="31" dur="1" fill="hold">
                                          <p:stCondLst>
                                            <p:cond delay="0"/>
                                          </p:stCondLst>
                                        </p:cTn>
                                        <p:tgtEl>
                                          <p:spTgt spid="353"/>
                                        </p:tgtEl>
                                        <p:attrNameLst>
                                          <p:attrName>style.visibility</p:attrName>
                                        </p:attrNameLst>
                                      </p:cBhvr>
                                      <p:to>
                                        <p:strVal val="visible"/>
                                      </p:to>
                                    </p:set>
                                    <p:animEffect transition="in" filter="fade">
                                      <p:cBhvr>
                                        <p:cTn id="32" dur="500"/>
                                        <p:tgtEl>
                                          <p:spTgt spid="353"/>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355"/>
                                        </p:tgtEl>
                                        <p:attrNameLst>
                                          <p:attrName>style.visibility</p:attrName>
                                        </p:attrNameLst>
                                      </p:cBhvr>
                                      <p:to>
                                        <p:strVal val="visible"/>
                                      </p:to>
                                    </p:set>
                                    <p:animEffect transition="in" filter="fade">
                                      <p:cBhvr>
                                        <p:cTn id="36" dur="500"/>
                                        <p:tgtEl>
                                          <p:spTgt spid="355"/>
                                        </p:tgtEl>
                                      </p:cBhvr>
                                    </p:animEffect>
                                  </p:childTnLst>
                                </p:cTn>
                              </p:par>
                              <p:par>
                                <p:cTn id="37" presetID="10" presetClass="entr" presetSubtype="0" fill="hold" nodeType="withEffect">
                                  <p:stCondLst>
                                    <p:cond delay="0"/>
                                  </p:stCondLst>
                                  <p:childTnLst>
                                    <p:set>
                                      <p:cBhvr>
                                        <p:cTn id="38" dur="1" fill="hold">
                                          <p:stCondLst>
                                            <p:cond delay="0"/>
                                          </p:stCondLst>
                                        </p:cTn>
                                        <p:tgtEl>
                                          <p:spTgt spid="354"/>
                                        </p:tgtEl>
                                        <p:attrNameLst>
                                          <p:attrName>style.visibility</p:attrName>
                                        </p:attrNameLst>
                                      </p:cBhvr>
                                      <p:to>
                                        <p:strVal val="visible"/>
                                      </p:to>
                                    </p:set>
                                    <p:animEffect transition="in" filter="fade">
                                      <p:cBhvr>
                                        <p:cTn id="39" dur="500"/>
                                        <p:tgtEl>
                                          <p:spTgt spid="354"/>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356"/>
                                        </p:tgtEl>
                                        <p:attrNameLst>
                                          <p:attrName>style.visibility</p:attrName>
                                        </p:attrNameLst>
                                      </p:cBhvr>
                                      <p:to>
                                        <p:strVal val="visible"/>
                                      </p:to>
                                    </p:set>
                                    <p:animEffect transition="in" filter="fade">
                                      <p:cBhvr>
                                        <p:cTn id="43" dur="500"/>
                                        <p:tgtEl>
                                          <p:spTgt spid="356"/>
                                        </p:tgtEl>
                                      </p:cBhvr>
                                    </p:animEffect>
                                  </p:childTnLst>
                                </p:cTn>
                              </p:par>
                              <p:par>
                                <p:cTn id="44" presetID="10" presetClass="entr" presetSubtype="0" fill="hold" nodeType="withEffect">
                                  <p:stCondLst>
                                    <p:cond delay="0"/>
                                  </p:stCondLst>
                                  <p:childTnLst>
                                    <p:set>
                                      <p:cBhvr>
                                        <p:cTn id="45" dur="1" fill="hold">
                                          <p:stCondLst>
                                            <p:cond delay="0"/>
                                          </p:stCondLst>
                                        </p:cTn>
                                        <p:tgtEl>
                                          <p:spTgt spid="357"/>
                                        </p:tgtEl>
                                        <p:attrNameLst>
                                          <p:attrName>style.visibility</p:attrName>
                                        </p:attrNameLst>
                                      </p:cBhvr>
                                      <p:to>
                                        <p:strVal val="visible"/>
                                      </p:to>
                                    </p:set>
                                    <p:animEffect transition="in" filter="fade">
                                      <p:cBhvr>
                                        <p:cTn id="46" dur="50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lin ang="5400012" scaled="0"/>
        </a:gradFill>
        <a:effectLst/>
      </p:bgPr>
    </p:bg>
    <p:spTree>
      <p:nvGrpSpPr>
        <p:cNvPr id="1" name="Shape 363"/>
        <p:cNvGrpSpPr/>
        <p:nvPr/>
      </p:nvGrpSpPr>
      <p:grpSpPr>
        <a:xfrm>
          <a:off x="0" y="0"/>
          <a:ext cx="0" cy="0"/>
          <a:chOff x="0" y="0"/>
          <a:chExt cx="0" cy="0"/>
        </a:xfrm>
      </p:grpSpPr>
      <p:sp>
        <p:nvSpPr>
          <p:cNvPr id="364" name="Google Shape;364;p18"/>
          <p:cNvSpPr txBox="1">
            <a:spLocks noGrp="1"/>
          </p:cNvSpPr>
          <p:nvPr>
            <p:ph type="title" idx="4294967295"/>
          </p:nvPr>
        </p:nvSpPr>
        <p:spPr>
          <a:xfrm>
            <a:off x="1326650" y="3614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rPr>
              <a:t>Legends needs to develop training materials for potential franchisees</a:t>
            </a:r>
            <a:endParaRPr sz="3000">
              <a:solidFill>
                <a:srgbClr val="FFFFFF"/>
              </a:solidFill>
            </a:endParaRPr>
          </a:p>
        </p:txBody>
      </p:sp>
      <p:sp>
        <p:nvSpPr>
          <p:cNvPr id="365" name="Google Shape;365;p1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solidFill>
                  <a:srgbClr val="FFFFFF"/>
                </a:solidFill>
              </a:rPr>
              <a:t>6</a:t>
            </a:fld>
            <a:endParaRPr>
              <a:solidFill>
                <a:srgbClr val="FFFFFF"/>
              </a:solidFill>
            </a:endParaRPr>
          </a:p>
        </p:txBody>
      </p:sp>
      <p:sp>
        <p:nvSpPr>
          <p:cNvPr id="366" name="Google Shape;366;p18"/>
          <p:cNvSpPr/>
          <p:nvPr/>
        </p:nvSpPr>
        <p:spPr>
          <a:xfrm>
            <a:off x="2511925" y="2488863"/>
            <a:ext cx="548700" cy="548700"/>
          </a:xfrm>
          <a:prstGeom prst="mathPlus">
            <a:avLst>
              <a:gd name="adj1" fmla="val 23520"/>
            </a:avLst>
          </a:prstGeom>
          <a:solidFill>
            <a:srgbClr val="80201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5217425" y="2488875"/>
            <a:ext cx="548700" cy="548700"/>
          </a:xfrm>
          <a:prstGeom prst="mathEqual">
            <a:avLst>
              <a:gd name="adj1" fmla="val 23520"/>
              <a:gd name="adj2" fmla="val 11760"/>
            </a:avLst>
          </a:prstGeom>
          <a:solidFill>
            <a:srgbClr val="80201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8" name="Google Shape;368;p18"/>
          <p:cNvPicPr preferRelativeResize="0"/>
          <p:nvPr/>
        </p:nvPicPr>
        <p:blipFill>
          <a:blip r:embed="rId3">
            <a:alphaModFix/>
          </a:blip>
          <a:stretch>
            <a:fillRect/>
          </a:stretch>
        </p:blipFill>
        <p:spPr>
          <a:xfrm>
            <a:off x="5838025" y="1782825"/>
            <a:ext cx="3104154" cy="1960800"/>
          </a:xfrm>
          <a:prstGeom prst="rect">
            <a:avLst/>
          </a:prstGeom>
          <a:noFill/>
          <a:ln>
            <a:noFill/>
          </a:ln>
        </p:spPr>
      </p:pic>
      <p:pic>
        <p:nvPicPr>
          <p:cNvPr id="369" name="Google Shape;369;p18"/>
          <p:cNvPicPr preferRelativeResize="0"/>
          <p:nvPr/>
        </p:nvPicPr>
        <p:blipFill>
          <a:blip r:embed="rId4">
            <a:alphaModFix/>
          </a:blip>
          <a:stretch>
            <a:fillRect/>
          </a:stretch>
        </p:blipFill>
        <p:spPr>
          <a:xfrm>
            <a:off x="8391143" y="2532014"/>
            <a:ext cx="249893" cy="241565"/>
          </a:xfrm>
          <a:prstGeom prst="rect">
            <a:avLst/>
          </a:prstGeom>
          <a:noFill/>
          <a:ln>
            <a:noFill/>
          </a:ln>
        </p:spPr>
      </p:pic>
      <p:pic>
        <p:nvPicPr>
          <p:cNvPr id="370" name="Google Shape;370;p18"/>
          <p:cNvPicPr preferRelativeResize="0"/>
          <p:nvPr/>
        </p:nvPicPr>
        <p:blipFill>
          <a:blip r:embed="rId4">
            <a:alphaModFix/>
          </a:blip>
          <a:stretch>
            <a:fillRect/>
          </a:stretch>
        </p:blipFill>
        <p:spPr>
          <a:xfrm>
            <a:off x="8152818" y="2673909"/>
            <a:ext cx="184792" cy="178631"/>
          </a:xfrm>
          <a:prstGeom prst="rect">
            <a:avLst/>
          </a:prstGeom>
          <a:noFill/>
          <a:ln>
            <a:noFill/>
          </a:ln>
        </p:spPr>
      </p:pic>
      <p:pic>
        <p:nvPicPr>
          <p:cNvPr id="371" name="Google Shape;371;p18"/>
          <p:cNvPicPr preferRelativeResize="0"/>
          <p:nvPr/>
        </p:nvPicPr>
        <p:blipFill>
          <a:blip r:embed="rId4">
            <a:alphaModFix/>
          </a:blip>
          <a:stretch>
            <a:fillRect/>
          </a:stretch>
        </p:blipFill>
        <p:spPr>
          <a:xfrm>
            <a:off x="8541930" y="2261741"/>
            <a:ext cx="184792" cy="178631"/>
          </a:xfrm>
          <a:prstGeom prst="rect">
            <a:avLst/>
          </a:prstGeom>
          <a:noFill/>
          <a:ln>
            <a:noFill/>
          </a:ln>
        </p:spPr>
      </p:pic>
      <p:pic>
        <p:nvPicPr>
          <p:cNvPr id="372" name="Google Shape;372;p18"/>
          <p:cNvPicPr preferRelativeResize="0"/>
          <p:nvPr/>
        </p:nvPicPr>
        <p:blipFill>
          <a:blip r:embed="rId4">
            <a:alphaModFix/>
          </a:blip>
          <a:stretch>
            <a:fillRect/>
          </a:stretch>
        </p:blipFill>
        <p:spPr>
          <a:xfrm>
            <a:off x="8357138" y="2865221"/>
            <a:ext cx="184792" cy="178631"/>
          </a:xfrm>
          <a:prstGeom prst="rect">
            <a:avLst/>
          </a:prstGeom>
          <a:noFill/>
          <a:ln>
            <a:noFill/>
          </a:ln>
        </p:spPr>
      </p:pic>
      <p:pic>
        <p:nvPicPr>
          <p:cNvPr id="373" name="Google Shape;373;p18"/>
          <p:cNvPicPr preferRelativeResize="0"/>
          <p:nvPr/>
        </p:nvPicPr>
        <p:blipFill>
          <a:blip r:embed="rId4">
            <a:alphaModFix/>
          </a:blip>
          <a:stretch>
            <a:fillRect/>
          </a:stretch>
        </p:blipFill>
        <p:spPr>
          <a:xfrm>
            <a:off x="8273758" y="3399797"/>
            <a:ext cx="184792" cy="178631"/>
          </a:xfrm>
          <a:prstGeom prst="rect">
            <a:avLst/>
          </a:prstGeom>
          <a:noFill/>
          <a:ln>
            <a:noFill/>
          </a:ln>
        </p:spPr>
      </p:pic>
      <p:pic>
        <p:nvPicPr>
          <p:cNvPr id="374" name="Google Shape;374;p18"/>
          <p:cNvPicPr preferRelativeResize="0"/>
          <p:nvPr/>
        </p:nvPicPr>
        <p:blipFill>
          <a:blip r:embed="rId4">
            <a:alphaModFix/>
          </a:blip>
          <a:stretch>
            <a:fillRect/>
          </a:stretch>
        </p:blipFill>
        <p:spPr>
          <a:xfrm>
            <a:off x="7831127" y="3014718"/>
            <a:ext cx="184792" cy="178631"/>
          </a:xfrm>
          <a:prstGeom prst="rect">
            <a:avLst/>
          </a:prstGeom>
          <a:noFill/>
          <a:ln>
            <a:noFill/>
          </a:ln>
        </p:spPr>
      </p:pic>
      <p:pic>
        <p:nvPicPr>
          <p:cNvPr id="375" name="Google Shape;375;p18"/>
          <p:cNvPicPr preferRelativeResize="0"/>
          <p:nvPr/>
        </p:nvPicPr>
        <p:blipFill>
          <a:blip r:embed="rId4">
            <a:alphaModFix/>
          </a:blip>
          <a:stretch>
            <a:fillRect/>
          </a:stretch>
        </p:blipFill>
        <p:spPr>
          <a:xfrm>
            <a:off x="7778568" y="2440373"/>
            <a:ext cx="184792" cy="178631"/>
          </a:xfrm>
          <a:prstGeom prst="rect">
            <a:avLst/>
          </a:prstGeom>
          <a:noFill/>
          <a:ln>
            <a:noFill/>
          </a:ln>
        </p:spPr>
      </p:pic>
      <p:pic>
        <p:nvPicPr>
          <p:cNvPr id="376" name="Google Shape;376;p18"/>
          <p:cNvPicPr preferRelativeResize="0"/>
          <p:nvPr/>
        </p:nvPicPr>
        <p:blipFill>
          <a:blip r:embed="rId4">
            <a:alphaModFix/>
          </a:blip>
          <a:stretch>
            <a:fillRect/>
          </a:stretch>
        </p:blipFill>
        <p:spPr>
          <a:xfrm>
            <a:off x="7329748" y="2810535"/>
            <a:ext cx="184792" cy="178631"/>
          </a:xfrm>
          <a:prstGeom prst="rect">
            <a:avLst/>
          </a:prstGeom>
          <a:noFill/>
          <a:ln>
            <a:noFill/>
          </a:ln>
        </p:spPr>
      </p:pic>
      <p:pic>
        <p:nvPicPr>
          <p:cNvPr id="377" name="Google Shape;377;p18"/>
          <p:cNvPicPr preferRelativeResize="0"/>
          <p:nvPr/>
        </p:nvPicPr>
        <p:blipFill>
          <a:blip r:embed="rId4">
            <a:alphaModFix/>
          </a:blip>
          <a:stretch>
            <a:fillRect/>
          </a:stretch>
        </p:blipFill>
        <p:spPr>
          <a:xfrm>
            <a:off x="7066695" y="2219310"/>
            <a:ext cx="184792" cy="178631"/>
          </a:xfrm>
          <a:prstGeom prst="rect">
            <a:avLst/>
          </a:prstGeom>
          <a:noFill/>
          <a:ln>
            <a:noFill/>
          </a:ln>
        </p:spPr>
      </p:pic>
      <p:pic>
        <p:nvPicPr>
          <p:cNvPr id="378" name="Google Shape;378;p18"/>
          <p:cNvPicPr preferRelativeResize="0"/>
          <p:nvPr/>
        </p:nvPicPr>
        <p:blipFill>
          <a:blip r:embed="rId4">
            <a:alphaModFix/>
          </a:blip>
          <a:stretch>
            <a:fillRect/>
          </a:stretch>
        </p:blipFill>
        <p:spPr>
          <a:xfrm>
            <a:off x="7032703" y="3256475"/>
            <a:ext cx="184792" cy="178631"/>
          </a:xfrm>
          <a:prstGeom prst="rect">
            <a:avLst/>
          </a:prstGeom>
          <a:noFill/>
          <a:ln>
            <a:noFill/>
          </a:ln>
        </p:spPr>
      </p:pic>
      <p:pic>
        <p:nvPicPr>
          <p:cNvPr id="379" name="Google Shape;379;p18"/>
          <p:cNvPicPr preferRelativeResize="0"/>
          <p:nvPr/>
        </p:nvPicPr>
        <p:blipFill>
          <a:blip r:embed="rId4">
            <a:alphaModFix/>
          </a:blip>
          <a:stretch>
            <a:fillRect/>
          </a:stretch>
        </p:blipFill>
        <p:spPr>
          <a:xfrm>
            <a:off x="6193811" y="1866521"/>
            <a:ext cx="184792" cy="178631"/>
          </a:xfrm>
          <a:prstGeom prst="rect">
            <a:avLst/>
          </a:prstGeom>
          <a:noFill/>
          <a:ln>
            <a:noFill/>
          </a:ln>
        </p:spPr>
      </p:pic>
      <p:pic>
        <p:nvPicPr>
          <p:cNvPr id="380" name="Google Shape;380;p18"/>
          <p:cNvPicPr preferRelativeResize="0"/>
          <p:nvPr/>
        </p:nvPicPr>
        <p:blipFill>
          <a:blip r:embed="rId4">
            <a:alphaModFix/>
          </a:blip>
          <a:stretch>
            <a:fillRect/>
          </a:stretch>
        </p:blipFill>
        <p:spPr>
          <a:xfrm>
            <a:off x="5943135" y="2730324"/>
            <a:ext cx="184792" cy="178631"/>
          </a:xfrm>
          <a:prstGeom prst="rect">
            <a:avLst/>
          </a:prstGeom>
          <a:noFill/>
          <a:ln>
            <a:noFill/>
          </a:ln>
        </p:spPr>
      </p:pic>
      <p:pic>
        <p:nvPicPr>
          <p:cNvPr id="381" name="Google Shape;381;p18"/>
          <p:cNvPicPr preferRelativeResize="0"/>
          <p:nvPr/>
        </p:nvPicPr>
        <p:blipFill>
          <a:blip r:embed="rId4">
            <a:alphaModFix/>
          </a:blip>
          <a:stretch>
            <a:fillRect/>
          </a:stretch>
        </p:blipFill>
        <p:spPr>
          <a:xfrm>
            <a:off x="6670694" y="2619004"/>
            <a:ext cx="184792" cy="178631"/>
          </a:xfrm>
          <a:prstGeom prst="rect">
            <a:avLst/>
          </a:prstGeom>
          <a:noFill/>
          <a:ln>
            <a:noFill/>
          </a:ln>
        </p:spPr>
      </p:pic>
      <p:pic>
        <p:nvPicPr>
          <p:cNvPr id="382" name="Google Shape;382;p18"/>
          <p:cNvPicPr preferRelativeResize="0"/>
          <p:nvPr/>
        </p:nvPicPr>
        <p:blipFill>
          <a:blip r:embed="rId5">
            <a:alphaModFix/>
          </a:blip>
          <a:stretch>
            <a:fillRect/>
          </a:stretch>
        </p:blipFill>
        <p:spPr>
          <a:xfrm>
            <a:off x="3213025" y="1565288"/>
            <a:ext cx="1852001" cy="2395886"/>
          </a:xfrm>
          <a:prstGeom prst="rect">
            <a:avLst/>
          </a:prstGeom>
          <a:noFill/>
          <a:ln>
            <a:noFill/>
          </a:ln>
        </p:spPr>
      </p:pic>
      <p:pic>
        <p:nvPicPr>
          <p:cNvPr id="383" name="Google Shape;383;p18"/>
          <p:cNvPicPr preferRelativeResize="0"/>
          <p:nvPr/>
        </p:nvPicPr>
        <p:blipFill>
          <a:blip r:embed="rId6">
            <a:alphaModFix/>
          </a:blip>
          <a:stretch>
            <a:fillRect/>
          </a:stretch>
        </p:blipFill>
        <p:spPr>
          <a:xfrm>
            <a:off x="152400" y="1719713"/>
            <a:ext cx="2207129" cy="2087031"/>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58999">
              <a:srgbClr val="628989"/>
            </a:gs>
            <a:gs pos="70000">
              <a:srgbClr val="547676"/>
            </a:gs>
            <a:gs pos="100000">
              <a:srgbClr val="466363"/>
            </a:gs>
          </a:gsLst>
          <a:path path="circle">
            <a:fillToRect r="100000" b="100000"/>
          </a:path>
          <a:tileRect l="-100000" t="-100000"/>
        </a:gradFill>
        <a:effectLst/>
      </p:bgPr>
    </p:bg>
    <p:spTree>
      <p:nvGrpSpPr>
        <p:cNvPr id="1" name="Shape 387"/>
        <p:cNvGrpSpPr/>
        <p:nvPr/>
      </p:nvGrpSpPr>
      <p:grpSpPr>
        <a:xfrm>
          <a:off x="0" y="0"/>
          <a:ext cx="0" cy="0"/>
          <a:chOff x="0" y="0"/>
          <a:chExt cx="0" cy="0"/>
        </a:xfrm>
      </p:grpSpPr>
      <p:sp>
        <p:nvSpPr>
          <p:cNvPr id="388" name="Google Shape;388;p19"/>
          <p:cNvSpPr/>
          <p:nvPr/>
        </p:nvSpPr>
        <p:spPr>
          <a:xfrm rot="-5062" flipH="1">
            <a:off x="3016580" y="2991208"/>
            <a:ext cx="1629902" cy="69600"/>
          </a:xfrm>
          <a:prstGeom prst="roundRect">
            <a:avLst>
              <a:gd name="adj" fmla="val 50000"/>
            </a:avLst>
          </a:prstGeom>
          <a:solidFill>
            <a:srgbClr val="A72A1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9"/>
          <p:cNvSpPr txBox="1">
            <a:spLocks noGrp="1"/>
          </p:cNvSpPr>
          <p:nvPr>
            <p:ph type="title" idx="4294967295"/>
          </p:nvPr>
        </p:nvSpPr>
        <p:spPr>
          <a:xfrm>
            <a:off x="1303800" y="32082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rPr>
              <a:t>Legends’ golf league faces challenges </a:t>
            </a:r>
            <a:endParaRPr sz="3000">
              <a:solidFill>
                <a:schemeClr val="lt1"/>
              </a:solidFill>
            </a:endParaRPr>
          </a:p>
        </p:txBody>
      </p:sp>
      <p:sp>
        <p:nvSpPr>
          <p:cNvPr id="390" name="Google Shape;390;p19"/>
          <p:cNvSpPr/>
          <p:nvPr/>
        </p:nvSpPr>
        <p:spPr>
          <a:xfrm rot="5062">
            <a:off x="6055966" y="3578133"/>
            <a:ext cx="1629902" cy="69600"/>
          </a:xfrm>
          <a:prstGeom prst="roundRect">
            <a:avLst>
              <a:gd name="adj" fmla="val 50000"/>
            </a:avLst>
          </a:prstGeom>
          <a:solidFill>
            <a:srgbClr val="D9D9D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9"/>
          <p:cNvSpPr/>
          <p:nvPr/>
        </p:nvSpPr>
        <p:spPr>
          <a:xfrm rot="1252394" flipH="1">
            <a:off x="4600197" y="3291245"/>
            <a:ext cx="1630080" cy="69747"/>
          </a:xfrm>
          <a:prstGeom prst="roundRect">
            <a:avLst>
              <a:gd name="adj" fmla="val 50000"/>
            </a:avLst>
          </a:prstGeom>
          <a:solidFill>
            <a:srgbClr val="A72A1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 name="Google Shape;392;p19"/>
          <p:cNvGrpSpPr/>
          <p:nvPr/>
        </p:nvGrpSpPr>
        <p:grpSpPr>
          <a:xfrm>
            <a:off x="5085646" y="3452890"/>
            <a:ext cx="2066544" cy="1484981"/>
            <a:chOff x="5796625" y="2541798"/>
            <a:chExt cx="1712700" cy="1230715"/>
          </a:xfrm>
        </p:grpSpPr>
        <p:sp>
          <p:nvSpPr>
            <p:cNvPr id="393" name="Google Shape;393;p19"/>
            <p:cNvSpPr/>
            <p:nvPr/>
          </p:nvSpPr>
          <p:spPr>
            <a:xfrm rot="-1789476">
              <a:off x="6572742" y="2571072"/>
              <a:ext cx="160451" cy="160451"/>
            </a:xfrm>
            <a:prstGeom prst="ellipse">
              <a:avLst/>
            </a:prstGeom>
            <a:solidFill>
              <a:srgbClr val="FFFFFF"/>
            </a:solidFill>
            <a:ln w="38100"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9"/>
            <p:cNvSpPr txBox="1"/>
            <p:nvPr/>
          </p:nvSpPr>
          <p:spPr>
            <a:xfrm>
              <a:off x="6219177" y="2748638"/>
              <a:ext cx="8676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b="1">
                  <a:latin typeface="Roboto"/>
                  <a:ea typeface="Roboto"/>
                  <a:cs typeface="Roboto"/>
                  <a:sym typeface="Roboto"/>
                </a:rPr>
                <a:t>Spring 2018</a:t>
              </a:r>
              <a:endParaRPr sz="1000" b="1">
                <a:latin typeface="Roboto"/>
                <a:ea typeface="Roboto"/>
                <a:cs typeface="Roboto"/>
                <a:sym typeface="Roboto"/>
              </a:endParaRPr>
            </a:p>
          </p:txBody>
        </p:sp>
        <p:sp>
          <p:nvSpPr>
            <p:cNvPr id="395" name="Google Shape;395;p19"/>
            <p:cNvSpPr/>
            <p:nvPr/>
          </p:nvSpPr>
          <p:spPr>
            <a:xfrm>
              <a:off x="5796625" y="3069013"/>
              <a:ext cx="1712700" cy="703500"/>
            </a:xfrm>
            <a:prstGeom prst="roundRect">
              <a:avLst>
                <a:gd name="adj" fmla="val 4485"/>
              </a:avLst>
            </a:prstGeom>
            <a:solidFill>
              <a:srgbClr val="D9D9D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96" name="Google Shape;396;p19"/>
            <p:cNvSpPr txBox="1"/>
            <p:nvPr/>
          </p:nvSpPr>
          <p:spPr>
            <a:xfrm>
              <a:off x="5840875" y="3106213"/>
              <a:ext cx="1624200" cy="62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t>Fourth Season:        16 Members</a:t>
              </a:r>
              <a:endParaRPr/>
            </a:p>
          </p:txBody>
        </p:sp>
        <p:sp>
          <p:nvSpPr>
            <p:cNvPr id="397" name="Google Shape;397;p19"/>
            <p:cNvSpPr/>
            <p:nvPr/>
          </p:nvSpPr>
          <p:spPr>
            <a:xfrm>
              <a:off x="6607975" y="3004364"/>
              <a:ext cx="90000" cy="67500"/>
            </a:xfrm>
            <a:prstGeom prst="triangle">
              <a:avLst>
                <a:gd name="adj" fmla="val 50000"/>
              </a:avLst>
            </a:prstGeom>
            <a:solidFill>
              <a:srgbClr val="D9D9D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 name="Google Shape;398;p19"/>
          <p:cNvSpPr/>
          <p:nvPr/>
        </p:nvSpPr>
        <p:spPr>
          <a:xfrm rot="-5062" flipH="1">
            <a:off x="1492580" y="2991208"/>
            <a:ext cx="1629902" cy="69600"/>
          </a:xfrm>
          <a:prstGeom prst="roundRect">
            <a:avLst>
              <a:gd name="adj" fmla="val 50000"/>
            </a:avLst>
          </a:prstGeom>
          <a:solidFill>
            <a:srgbClr val="A72A1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9" name="Google Shape;399;p19"/>
          <p:cNvGrpSpPr/>
          <p:nvPr/>
        </p:nvGrpSpPr>
        <p:grpSpPr>
          <a:xfrm>
            <a:off x="2057695" y="2893877"/>
            <a:ext cx="2066544" cy="1510593"/>
            <a:chOff x="3021975" y="2520571"/>
            <a:chExt cx="1712700" cy="1251942"/>
          </a:xfrm>
        </p:grpSpPr>
        <p:sp>
          <p:nvSpPr>
            <p:cNvPr id="400" name="Google Shape;400;p19"/>
            <p:cNvSpPr txBox="1"/>
            <p:nvPr/>
          </p:nvSpPr>
          <p:spPr>
            <a:xfrm>
              <a:off x="3504078" y="2726458"/>
              <a:ext cx="7485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b="1">
                  <a:solidFill>
                    <a:srgbClr val="A72A1E"/>
                  </a:solidFill>
                  <a:latin typeface="Roboto"/>
                  <a:ea typeface="Roboto"/>
                  <a:cs typeface="Roboto"/>
                  <a:sym typeface="Roboto"/>
                </a:rPr>
                <a:t>Spring 2017</a:t>
              </a:r>
              <a:endParaRPr sz="1000" b="1">
                <a:solidFill>
                  <a:srgbClr val="A72A1E"/>
                </a:solidFill>
                <a:latin typeface="Roboto"/>
                <a:ea typeface="Roboto"/>
                <a:cs typeface="Roboto"/>
                <a:sym typeface="Roboto"/>
              </a:endParaRPr>
            </a:p>
          </p:txBody>
        </p:sp>
        <p:sp>
          <p:nvSpPr>
            <p:cNvPr id="401" name="Google Shape;401;p19"/>
            <p:cNvSpPr/>
            <p:nvPr/>
          </p:nvSpPr>
          <p:spPr>
            <a:xfrm rot="-1789476">
              <a:off x="3782893" y="2549845"/>
              <a:ext cx="160451" cy="160451"/>
            </a:xfrm>
            <a:prstGeom prst="ellipse">
              <a:avLst/>
            </a:prstGeom>
            <a:solidFill>
              <a:srgbClr val="FFFFFF"/>
            </a:solidFill>
            <a:ln w="38100"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9"/>
            <p:cNvSpPr/>
            <p:nvPr/>
          </p:nvSpPr>
          <p:spPr>
            <a:xfrm>
              <a:off x="3021975" y="3069013"/>
              <a:ext cx="1712700" cy="703500"/>
            </a:xfrm>
            <a:prstGeom prst="roundRect">
              <a:avLst>
                <a:gd name="adj" fmla="val 4485"/>
              </a:avLst>
            </a:prstGeom>
            <a:solidFill>
              <a:srgbClr val="A72A1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03" name="Google Shape;403;p19"/>
            <p:cNvSpPr txBox="1"/>
            <p:nvPr/>
          </p:nvSpPr>
          <p:spPr>
            <a:xfrm>
              <a:off x="3066225" y="3106213"/>
              <a:ext cx="1624200" cy="624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rgbClr val="FFFFFF"/>
                  </a:solidFill>
                </a:rPr>
                <a:t>Second Season:      24 Members</a:t>
              </a:r>
              <a:endParaRPr>
                <a:solidFill>
                  <a:srgbClr val="FFFFFF"/>
                </a:solidFill>
              </a:endParaRPr>
            </a:p>
          </p:txBody>
        </p:sp>
        <p:sp>
          <p:nvSpPr>
            <p:cNvPr id="404" name="Google Shape;404;p19"/>
            <p:cNvSpPr/>
            <p:nvPr/>
          </p:nvSpPr>
          <p:spPr>
            <a:xfrm>
              <a:off x="3833325" y="3004364"/>
              <a:ext cx="90000" cy="67500"/>
            </a:xfrm>
            <a:prstGeom prst="triangle">
              <a:avLst>
                <a:gd name="adj" fmla="val 50000"/>
              </a:avLst>
            </a:prstGeom>
            <a:solidFill>
              <a:srgbClr val="A72A1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19"/>
          <p:cNvGrpSpPr/>
          <p:nvPr/>
        </p:nvGrpSpPr>
        <p:grpSpPr>
          <a:xfrm>
            <a:off x="505025" y="1654295"/>
            <a:ext cx="2066544" cy="1504333"/>
            <a:chOff x="1637475" y="1219942"/>
            <a:chExt cx="1712700" cy="1246754"/>
          </a:xfrm>
        </p:grpSpPr>
        <p:sp>
          <p:nvSpPr>
            <p:cNvPr id="406" name="Google Shape;406;p19"/>
            <p:cNvSpPr/>
            <p:nvPr/>
          </p:nvSpPr>
          <p:spPr>
            <a:xfrm>
              <a:off x="1637475" y="1219942"/>
              <a:ext cx="1712700" cy="703500"/>
            </a:xfrm>
            <a:prstGeom prst="roundRect">
              <a:avLst>
                <a:gd name="adj" fmla="val 4485"/>
              </a:avLst>
            </a:prstGeom>
            <a:solidFill>
              <a:srgbClr val="A72A1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07" name="Google Shape;407;p19"/>
            <p:cNvSpPr txBox="1"/>
            <p:nvPr/>
          </p:nvSpPr>
          <p:spPr>
            <a:xfrm>
              <a:off x="2144544" y="1985297"/>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b="1">
                  <a:solidFill>
                    <a:srgbClr val="A72A1E"/>
                  </a:solidFill>
                  <a:latin typeface="Roboto"/>
                  <a:ea typeface="Roboto"/>
                  <a:cs typeface="Roboto"/>
                  <a:sym typeface="Roboto"/>
                </a:rPr>
                <a:t>Fall 2016</a:t>
              </a:r>
              <a:endParaRPr sz="1000" b="1">
                <a:solidFill>
                  <a:srgbClr val="A72A1E"/>
                </a:solidFill>
                <a:latin typeface="Roboto"/>
                <a:ea typeface="Roboto"/>
                <a:cs typeface="Roboto"/>
                <a:sym typeface="Roboto"/>
              </a:endParaRPr>
            </a:p>
          </p:txBody>
        </p:sp>
        <p:sp>
          <p:nvSpPr>
            <p:cNvPr id="408" name="Google Shape;408;p19"/>
            <p:cNvSpPr/>
            <p:nvPr/>
          </p:nvSpPr>
          <p:spPr>
            <a:xfrm rot="10800000">
              <a:off x="2448800" y="1919036"/>
              <a:ext cx="90000" cy="67500"/>
            </a:xfrm>
            <a:prstGeom prst="triangle">
              <a:avLst>
                <a:gd name="adj" fmla="val 50000"/>
              </a:avLst>
            </a:prstGeom>
            <a:solidFill>
              <a:srgbClr val="A72A1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9"/>
            <p:cNvSpPr txBox="1"/>
            <p:nvPr/>
          </p:nvSpPr>
          <p:spPr>
            <a:xfrm>
              <a:off x="1681725" y="1257142"/>
              <a:ext cx="1624200" cy="624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rgbClr val="FFFFFF"/>
                  </a:solidFill>
                  <a:latin typeface="Roboto"/>
                  <a:ea typeface="Roboto"/>
                  <a:cs typeface="Roboto"/>
                  <a:sym typeface="Roboto"/>
                </a:rPr>
                <a:t>First Season:             24 Members</a:t>
              </a:r>
              <a:endParaRPr>
                <a:solidFill>
                  <a:srgbClr val="FFFFFF"/>
                </a:solidFill>
                <a:latin typeface="Roboto"/>
                <a:ea typeface="Roboto"/>
                <a:cs typeface="Roboto"/>
                <a:sym typeface="Roboto"/>
              </a:endParaRPr>
            </a:p>
          </p:txBody>
        </p:sp>
        <p:sp>
          <p:nvSpPr>
            <p:cNvPr id="410" name="Google Shape;410;p19"/>
            <p:cNvSpPr/>
            <p:nvPr/>
          </p:nvSpPr>
          <p:spPr>
            <a:xfrm rot="-1789476">
              <a:off x="2410765" y="2276970"/>
              <a:ext cx="160451" cy="160451"/>
            </a:xfrm>
            <a:prstGeom prst="ellipse">
              <a:avLst/>
            </a:prstGeom>
            <a:solidFill>
              <a:srgbClr val="FFFFFF"/>
            </a:solidFill>
            <a:ln w="38100"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19"/>
          <p:cNvGrpSpPr/>
          <p:nvPr/>
        </p:nvGrpSpPr>
        <p:grpSpPr>
          <a:xfrm>
            <a:off x="3573684" y="1654295"/>
            <a:ext cx="2066544" cy="1504333"/>
            <a:chOff x="4409300" y="1219942"/>
            <a:chExt cx="1712700" cy="1246754"/>
          </a:xfrm>
        </p:grpSpPr>
        <p:sp>
          <p:nvSpPr>
            <p:cNvPr id="412" name="Google Shape;412;p19"/>
            <p:cNvSpPr/>
            <p:nvPr/>
          </p:nvSpPr>
          <p:spPr>
            <a:xfrm rot="-1789476">
              <a:off x="5185416" y="2276970"/>
              <a:ext cx="160451" cy="160451"/>
            </a:xfrm>
            <a:prstGeom prst="ellipse">
              <a:avLst/>
            </a:prstGeom>
            <a:solidFill>
              <a:srgbClr val="FFFFFF"/>
            </a:solidFill>
            <a:ln w="38100" cap="flat" cmpd="sng">
              <a:solidFill>
                <a:srgbClr val="A72A1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9"/>
            <p:cNvSpPr/>
            <p:nvPr/>
          </p:nvSpPr>
          <p:spPr>
            <a:xfrm>
              <a:off x="4409300" y="1219942"/>
              <a:ext cx="1712700" cy="703500"/>
            </a:xfrm>
            <a:prstGeom prst="roundRect">
              <a:avLst>
                <a:gd name="adj" fmla="val 4485"/>
              </a:avLst>
            </a:prstGeom>
            <a:solidFill>
              <a:srgbClr val="D9D9D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14" name="Google Shape;414;p19"/>
            <p:cNvSpPr/>
            <p:nvPr/>
          </p:nvSpPr>
          <p:spPr>
            <a:xfrm rot="10800000">
              <a:off x="5220625" y="1919036"/>
              <a:ext cx="90000" cy="67500"/>
            </a:xfrm>
            <a:prstGeom prst="triangle">
              <a:avLst>
                <a:gd name="adj" fmla="val 50000"/>
              </a:avLst>
            </a:prstGeom>
            <a:solidFill>
              <a:srgbClr val="D9D9D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9"/>
            <p:cNvSpPr txBox="1"/>
            <p:nvPr/>
          </p:nvSpPr>
          <p:spPr>
            <a:xfrm>
              <a:off x="4921731" y="1985297"/>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b="1">
                  <a:latin typeface="Roboto"/>
                  <a:ea typeface="Roboto"/>
                  <a:cs typeface="Roboto"/>
                  <a:sym typeface="Roboto"/>
                </a:rPr>
                <a:t>Fall 2017</a:t>
              </a:r>
              <a:endParaRPr sz="1000" b="1">
                <a:latin typeface="Roboto"/>
                <a:ea typeface="Roboto"/>
                <a:cs typeface="Roboto"/>
                <a:sym typeface="Roboto"/>
              </a:endParaRPr>
            </a:p>
          </p:txBody>
        </p:sp>
        <p:sp>
          <p:nvSpPr>
            <p:cNvPr id="416" name="Google Shape;416;p19"/>
            <p:cNvSpPr txBox="1"/>
            <p:nvPr/>
          </p:nvSpPr>
          <p:spPr>
            <a:xfrm>
              <a:off x="4453550" y="1257142"/>
              <a:ext cx="1624200" cy="62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latin typeface="Roboto"/>
                  <a:ea typeface="Roboto"/>
                  <a:cs typeface="Roboto"/>
                  <a:sym typeface="Roboto"/>
                </a:rPr>
                <a:t>Third Season:            24 Members</a:t>
              </a:r>
              <a:endParaRPr/>
            </a:p>
          </p:txBody>
        </p:sp>
      </p:grpSp>
      <p:grpSp>
        <p:nvGrpSpPr>
          <p:cNvPr id="417" name="Google Shape;417;p19"/>
          <p:cNvGrpSpPr/>
          <p:nvPr/>
        </p:nvGrpSpPr>
        <p:grpSpPr>
          <a:xfrm>
            <a:off x="6572425" y="2232682"/>
            <a:ext cx="2066544" cy="1504333"/>
            <a:chOff x="1637475" y="1219942"/>
            <a:chExt cx="1712700" cy="1246754"/>
          </a:xfrm>
        </p:grpSpPr>
        <p:sp>
          <p:nvSpPr>
            <p:cNvPr id="418" name="Google Shape;418;p19"/>
            <p:cNvSpPr/>
            <p:nvPr/>
          </p:nvSpPr>
          <p:spPr>
            <a:xfrm>
              <a:off x="1637475" y="1219942"/>
              <a:ext cx="1712700" cy="703500"/>
            </a:xfrm>
            <a:prstGeom prst="roundRect">
              <a:avLst>
                <a:gd name="adj" fmla="val 4485"/>
              </a:avLst>
            </a:prstGeom>
            <a:solidFill>
              <a:srgbClr val="A72A1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19" name="Google Shape;419;p19"/>
            <p:cNvSpPr txBox="1"/>
            <p:nvPr/>
          </p:nvSpPr>
          <p:spPr>
            <a:xfrm>
              <a:off x="2144544" y="1985297"/>
              <a:ext cx="696900" cy="276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b="1">
                  <a:solidFill>
                    <a:srgbClr val="FFFFFF"/>
                  </a:solidFill>
                  <a:latin typeface="Roboto"/>
                  <a:ea typeface="Roboto"/>
                  <a:cs typeface="Roboto"/>
                  <a:sym typeface="Roboto"/>
                </a:rPr>
                <a:t>Fall 2018</a:t>
              </a:r>
              <a:endParaRPr sz="1000" b="1">
                <a:solidFill>
                  <a:srgbClr val="FFFFFF"/>
                </a:solidFill>
                <a:latin typeface="Roboto"/>
                <a:ea typeface="Roboto"/>
                <a:cs typeface="Roboto"/>
                <a:sym typeface="Roboto"/>
              </a:endParaRPr>
            </a:p>
          </p:txBody>
        </p:sp>
        <p:sp>
          <p:nvSpPr>
            <p:cNvPr id="420" name="Google Shape;420;p19"/>
            <p:cNvSpPr/>
            <p:nvPr/>
          </p:nvSpPr>
          <p:spPr>
            <a:xfrm rot="10800000">
              <a:off x="2448800" y="1919036"/>
              <a:ext cx="90000" cy="67500"/>
            </a:xfrm>
            <a:prstGeom prst="triangle">
              <a:avLst>
                <a:gd name="adj" fmla="val 50000"/>
              </a:avLst>
            </a:prstGeom>
            <a:solidFill>
              <a:srgbClr val="A72A1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9"/>
            <p:cNvSpPr txBox="1"/>
            <p:nvPr/>
          </p:nvSpPr>
          <p:spPr>
            <a:xfrm>
              <a:off x="1681725" y="1257142"/>
              <a:ext cx="1624200" cy="624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rgbClr val="FFFFFF"/>
                  </a:solidFill>
                  <a:latin typeface="Roboto"/>
                  <a:ea typeface="Roboto"/>
                  <a:cs typeface="Roboto"/>
                  <a:sym typeface="Roboto"/>
                </a:rPr>
                <a:t>Fifth Season: Cancelled</a:t>
              </a:r>
              <a:endParaRPr>
                <a:solidFill>
                  <a:srgbClr val="FFFFFF"/>
                </a:solidFill>
                <a:latin typeface="Roboto"/>
                <a:ea typeface="Roboto"/>
                <a:cs typeface="Roboto"/>
                <a:sym typeface="Roboto"/>
              </a:endParaRPr>
            </a:p>
          </p:txBody>
        </p:sp>
        <p:sp>
          <p:nvSpPr>
            <p:cNvPr id="422" name="Google Shape;422;p19"/>
            <p:cNvSpPr/>
            <p:nvPr/>
          </p:nvSpPr>
          <p:spPr>
            <a:xfrm rot="-1789476">
              <a:off x="2410765" y="2276970"/>
              <a:ext cx="160451" cy="160451"/>
            </a:xfrm>
            <a:prstGeom prst="ellipse">
              <a:avLst/>
            </a:prstGeom>
            <a:solidFill>
              <a:srgbClr val="FFFFFF"/>
            </a:solidFill>
            <a:ln w="38100" cap="flat" cmpd="sng">
              <a:solidFill>
                <a:srgbClr val="EEEEE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3" name="Google Shape;423;p1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solidFill>
                  <a:srgbClr val="FFFFFF"/>
                </a:solidFill>
              </a:rPr>
              <a:t>7</a:t>
            </a:fld>
            <a:endParaRPr>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fade">
                                      <p:cBhvr>
                                        <p:cTn id="7" dur="1000"/>
                                        <p:tgtEl>
                                          <p:spTgt spid="40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98"/>
                                        </p:tgtEl>
                                        <p:attrNameLst>
                                          <p:attrName>style.visibility</p:attrName>
                                        </p:attrNameLst>
                                      </p:cBhvr>
                                      <p:to>
                                        <p:strVal val="visible"/>
                                      </p:to>
                                    </p:set>
                                    <p:animEffect transition="in" filter="fade">
                                      <p:cBhvr>
                                        <p:cTn id="11" dur="1000"/>
                                        <p:tgtEl>
                                          <p:spTgt spid="398"/>
                                        </p:tgtEl>
                                      </p:cBhvr>
                                    </p:animEffect>
                                  </p:childTnLst>
                                </p:cTn>
                              </p:par>
                              <p:par>
                                <p:cTn id="12" presetID="10" presetClass="entr" presetSubtype="0" fill="hold" nodeType="withEffect">
                                  <p:stCondLst>
                                    <p:cond delay="0"/>
                                  </p:stCondLst>
                                  <p:childTnLst>
                                    <p:set>
                                      <p:cBhvr>
                                        <p:cTn id="13" dur="1" fill="hold">
                                          <p:stCondLst>
                                            <p:cond delay="0"/>
                                          </p:stCondLst>
                                        </p:cTn>
                                        <p:tgtEl>
                                          <p:spTgt spid="399"/>
                                        </p:tgtEl>
                                        <p:attrNameLst>
                                          <p:attrName>style.visibility</p:attrName>
                                        </p:attrNameLst>
                                      </p:cBhvr>
                                      <p:to>
                                        <p:strVal val="visible"/>
                                      </p:to>
                                    </p:set>
                                    <p:animEffect transition="in" filter="fade">
                                      <p:cBhvr>
                                        <p:cTn id="14" dur="1000"/>
                                        <p:tgtEl>
                                          <p:spTgt spid="399"/>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411"/>
                                        </p:tgtEl>
                                        <p:attrNameLst>
                                          <p:attrName>style.visibility</p:attrName>
                                        </p:attrNameLst>
                                      </p:cBhvr>
                                      <p:to>
                                        <p:strVal val="visible"/>
                                      </p:to>
                                    </p:set>
                                    <p:animEffect transition="in" filter="fade">
                                      <p:cBhvr>
                                        <p:cTn id="18" dur="1000"/>
                                        <p:tgtEl>
                                          <p:spTgt spid="411"/>
                                        </p:tgtEl>
                                      </p:cBhvr>
                                    </p:animEffect>
                                  </p:childTnLst>
                                </p:cTn>
                              </p:par>
                              <p:par>
                                <p:cTn id="19" presetID="10" presetClass="entr" presetSubtype="0" fill="hold" nodeType="withEffect">
                                  <p:stCondLst>
                                    <p:cond delay="0"/>
                                  </p:stCondLst>
                                  <p:childTnLst>
                                    <p:set>
                                      <p:cBhvr>
                                        <p:cTn id="20" dur="1" fill="hold">
                                          <p:stCondLst>
                                            <p:cond delay="0"/>
                                          </p:stCondLst>
                                        </p:cTn>
                                        <p:tgtEl>
                                          <p:spTgt spid="388"/>
                                        </p:tgtEl>
                                        <p:attrNameLst>
                                          <p:attrName>style.visibility</p:attrName>
                                        </p:attrNameLst>
                                      </p:cBhvr>
                                      <p:to>
                                        <p:strVal val="visible"/>
                                      </p:to>
                                    </p:set>
                                    <p:animEffect transition="in" filter="fade">
                                      <p:cBhvr>
                                        <p:cTn id="21" dur="1000"/>
                                        <p:tgtEl>
                                          <p:spTgt spid="38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91"/>
                                        </p:tgtEl>
                                        <p:attrNameLst>
                                          <p:attrName>style.visibility</p:attrName>
                                        </p:attrNameLst>
                                      </p:cBhvr>
                                      <p:to>
                                        <p:strVal val="visible"/>
                                      </p:to>
                                    </p:set>
                                    <p:animEffect transition="in" filter="fade">
                                      <p:cBhvr>
                                        <p:cTn id="26" dur="1000"/>
                                        <p:tgtEl>
                                          <p:spTgt spid="391"/>
                                        </p:tgtEl>
                                      </p:cBhvr>
                                    </p:animEffect>
                                  </p:childTnLst>
                                </p:cTn>
                              </p:par>
                              <p:par>
                                <p:cTn id="27" presetID="10" presetClass="entr" presetSubtype="0" fill="hold" nodeType="withEffect">
                                  <p:stCondLst>
                                    <p:cond delay="0"/>
                                  </p:stCondLst>
                                  <p:childTnLst>
                                    <p:set>
                                      <p:cBhvr>
                                        <p:cTn id="28" dur="1" fill="hold">
                                          <p:stCondLst>
                                            <p:cond delay="0"/>
                                          </p:stCondLst>
                                        </p:cTn>
                                        <p:tgtEl>
                                          <p:spTgt spid="392"/>
                                        </p:tgtEl>
                                        <p:attrNameLst>
                                          <p:attrName>style.visibility</p:attrName>
                                        </p:attrNameLst>
                                      </p:cBhvr>
                                      <p:to>
                                        <p:strVal val="visible"/>
                                      </p:to>
                                    </p:set>
                                    <p:animEffect transition="in" filter="fade">
                                      <p:cBhvr>
                                        <p:cTn id="29" dur="1000"/>
                                        <p:tgtEl>
                                          <p:spTgt spid="39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7"/>
                                        </p:tgtEl>
                                        <p:attrNameLst>
                                          <p:attrName>style.visibility</p:attrName>
                                        </p:attrNameLst>
                                      </p:cBhvr>
                                      <p:to>
                                        <p:strVal val="visible"/>
                                      </p:to>
                                    </p:set>
                                    <p:animEffect transition="in" filter="fade">
                                      <p:cBhvr>
                                        <p:cTn id="34" dur="1000"/>
                                        <p:tgtEl>
                                          <p:spTgt spid="417"/>
                                        </p:tgtEl>
                                      </p:cBhvr>
                                    </p:animEffect>
                                  </p:childTnLst>
                                </p:cTn>
                              </p:par>
                              <p:par>
                                <p:cTn id="35" presetID="10" presetClass="entr" presetSubtype="0" fill="hold" nodeType="withEffect">
                                  <p:stCondLst>
                                    <p:cond delay="0"/>
                                  </p:stCondLst>
                                  <p:childTnLst>
                                    <p:set>
                                      <p:cBhvr>
                                        <p:cTn id="36" dur="1" fill="hold">
                                          <p:stCondLst>
                                            <p:cond delay="0"/>
                                          </p:stCondLst>
                                        </p:cTn>
                                        <p:tgtEl>
                                          <p:spTgt spid="390"/>
                                        </p:tgtEl>
                                        <p:attrNameLst>
                                          <p:attrName>style.visibility</p:attrName>
                                        </p:attrNameLst>
                                      </p:cBhvr>
                                      <p:to>
                                        <p:strVal val="visible"/>
                                      </p:to>
                                    </p:set>
                                    <p:animEffect transition="in" filter="fade">
                                      <p:cBhvr>
                                        <p:cTn id="37" dur="10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44000">
              <a:srgbClr val="628989"/>
            </a:gs>
            <a:gs pos="62000">
              <a:srgbClr val="547676"/>
            </a:gs>
            <a:gs pos="100000">
              <a:srgbClr val="466363"/>
            </a:gs>
          </a:gsLst>
          <a:path path="circle">
            <a:fillToRect l="100000" b="100000"/>
          </a:path>
          <a:tileRect t="-100000" r="-100000"/>
        </a:gradFill>
        <a:effectLst/>
      </p:bgPr>
    </p:bg>
    <p:spTree>
      <p:nvGrpSpPr>
        <p:cNvPr id="1" name="Shape 427"/>
        <p:cNvGrpSpPr/>
        <p:nvPr/>
      </p:nvGrpSpPr>
      <p:grpSpPr>
        <a:xfrm>
          <a:off x="0" y="0"/>
          <a:ext cx="0" cy="0"/>
          <a:chOff x="0" y="0"/>
          <a:chExt cx="0" cy="0"/>
        </a:xfrm>
      </p:grpSpPr>
      <p:sp>
        <p:nvSpPr>
          <p:cNvPr id="428" name="Google Shape;428;p20"/>
          <p:cNvSpPr txBox="1">
            <a:spLocks noGrp="1"/>
          </p:cNvSpPr>
          <p:nvPr>
            <p:ph type="title" idx="4294967295"/>
          </p:nvPr>
        </p:nvSpPr>
        <p:spPr>
          <a:xfrm>
            <a:off x="1303800" y="22092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rPr>
              <a:t>Legends’ new pickleball league needs marketing materials</a:t>
            </a:r>
            <a:endParaRPr sz="3000">
              <a:solidFill>
                <a:srgbClr val="FFFFFF"/>
              </a:solidFill>
            </a:endParaRPr>
          </a:p>
        </p:txBody>
      </p:sp>
      <p:sp>
        <p:nvSpPr>
          <p:cNvPr id="429" name="Google Shape;429;p2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solidFill>
                  <a:srgbClr val="FFFFFF"/>
                </a:solidFill>
              </a:rPr>
              <a:t>8</a:t>
            </a:fld>
            <a:endParaRPr>
              <a:solidFill>
                <a:srgbClr val="FFFFFF"/>
              </a:solidFill>
            </a:endParaRPr>
          </a:p>
        </p:txBody>
      </p:sp>
      <p:grpSp>
        <p:nvGrpSpPr>
          <p:cNvPr id="430" name="Google Shape;430;p20"/>
          <p:cNvGrpSpPr/>
          <p:nvPr/>
        </p:nvGrpSpPr>
        <p:grpSpPr>
          <a:xfrm>
            <a:off x="1465163" y="1325775"/>
            <a:ext cx="2486829" cy="3711155"/>
            <a:chOff x="1118224" y="283725"/>
            <a:chExt cx="2090826" cy="4076400"/>
          </a:xfrm>
        </p:grpSpPr>
        <p:sp>
          <p:nvSpPr>
            <p:cNvPr id="431" name="Google Shape;431;p20"/>
            <p:cNvSpPr/>
            <p:nvPr/>
          </p:nvSpPr>
          <p:spPr>
            <a:xfrm>
              <a:off x="1178650" y="283725"/>
              <a:ext cx="2030400" cy="40764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0"/>
            <p:cNvSpPr/>
            <p:nvPr/>
          </p:nvSpPr>
          <p:spPr>
            <a:xfrm>
              <a:off x="1118224" y="341749"/>
              <a:ext cx="2048100" cy="2490600"/>
            </a:xfrm>
            <a:prstGeom prst="rect">
              <a:avLst/>
            </a:prstGeom>
            <a:solidFill>
              <a:srgbClr val="FFFFFF"/>
            </a:solidFill>
            <a:ln w="19050" cap="flat" cmpd="sng">
              <a:solidFill>
                <a:srgbClr val="B02C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0"/>
            <p:cNvSpPr/>
            <p:nvPr/>
          </p:nvSpPr>
          <p:spPr>
            <a:xfrm>
              <a:off x="1233923" y="1225061"/>
              <a:ext cx="1815000" cy="6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B02C20"/>
                  </a:solidFill>
                  <a:latin typeface="Roboto Medium"/>
                  <a:ea typeface="Roboto Medium"/>
                  <a:cs typeface="Roboto Medium"/>
                  <a:sym typeface="Roboto Medium"/>
                </a:rPr>
                <a:t>Members</a:t>
              </a:r>
              <a:endParaRPr sz="1800">
                <a:solidFill>
                  <a:srgbClr val="B02C20"/>
                </a:solidFill>
                <a:latin typeface="Roboto Medium"/>
                <a:ea typeface="Roboto Medium"/>
                <a:cs typeface="Roboto Medium"/>
                <a:sym typeface="Roboto Medium"/>
              </a:endParaRPr>
            </a:p>
            <a:p>
              <a:pPr marL="0" lvl="0" indent="0" algn="l" rtl="0">
                <a:spcBef>
                  <a:spcPts val="0"/>
                </a:spcBef>
                <a:spcAft>
                  <a:spcPts val="0"/>
                </a:spcAft>
                <a:buNone/>
              </a:pPr>
              <a:endParaRPr sz="1800">
                <a:solidFill>
                  <a:srgbClr val="B02C20"/>
                </a:solidFill>
                <a:latin typeface="Roboto Medium"/>
                <a:ea typeface="Roboto Medium"/>
                <a:cs typeface="Roboto Medium"/>
                <a:sym typeface="Roboto Medium"/>
              </a:endParaRPr>
            </a:p>
            <a:p>
              <a:pPr marL="0" lvl="0" indent="0" algn="l" rtl="0">
                <a:spcBef>
                  <a:spcPts val="0"/>
                </a:spcBef>
                <a:spcAft>
                  <a:spcPts val="0"/>
                </a:spcAft>
                <a:buNone/>
              </a:pPr>
              <a:r>
                <a:rPr lang="en" sz="1800">
                  <a:solidFill>
                    <a:srgbClr val="B02C20"/>
                  </a:solidFill>
                  <a:latin typeface="Roboto Medium"/>
                  <a:ea typeface="Roboto Medium"/>
                  <a:cs typeface="Roboto Medium"/>
                  <a:sym typeface="Roboto Medium"/>
                </a:rPr>
                <a:t>First Season:</a:t>
              </a:r>
              <a:endParaRPr sz="1800">
                <a:solidFill>
                  <a:srgbClr val="B02C20"/>
                </a:solidFill>
                <a:latin typeface="Roboto Medium"/>
                <a:ea typeface="Roboto Medium"/>
                <a:cs typeface="Roboto Medium"/>
                <a:sym typeface="Roboto Medium"/>
              </a:endParaRPr>
            </a:p>
            <a:p>
              <a:pPr marL="0" lvl="0" indent="0" algn="l" rtl="0">
                <a:spcBef>
                  <a:spcPts val="0"/>
                </a:spcBef>
                <a:spcAft>
                  <a:spcPts val="0"/>
                </a:spcAft>
                <a:buNone/>
              </a:pPr>
              <a:r>
                <a:rPr lang="en" sz="1800">
                  <a:solidFill>
                    <a:srgbClr val="B02C20"/>
                  </a:solidFill>
                  <a:latin typeface="Roboto Medium"/>
                  <a:ea typeface="Roboto Medium"/>
                  <a:cs typeface="Roboto Medium"/>
                  <a:sym typeface="Roboto Medium"/>
                </a:rPr>
                <a:t>Spring 2018</a:t>
              </a:r>
              <a:endParaRPr sz="1800">
                <a:solidFill>
                  <a:srgbClr val="B02C20"/>
                </a:solidFill>
                <a:latin typeface="Roboto Medium"/>
                <a:ea typeface="Roboto Medium"/>
                <a:cs typeface="Roboto Medium"/>
                <a:sym typeface="Roboto Medium"/>
              </a:endParaRPr>
            </a:p>
          </p:txBody>
        </p:sp>
        <p:sp>
          <p:nvSpPr>
            <p:cNvPr id="434" name="Google Shape;434;p20"/>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a:solidFill>
                    <a:srgbClr val="B02C20"/>
                  </a:solidFill>
                  <a:latin typeface="Roboto"/>
                  <a:ea typeface="Roboto"/>
                  <a:cs typeface="Roboto"/>
                  <a:sym typeface="Roboto"/>
                </a:rPr>
                <a:t>~72</a:t>
              </a:r>
              <a:endParaRPr sz="4000">
                <a:solidFill>
                  <a:srgbClr val="B02C20"/>
                </a:solidFill>
                <a:latin typeface="Roboto Thin"/>
                <a:ea typeface="Roboto Thin"/>
                <a:cs typeface="Roboto Thin"/>
                <a:sym typeface="Roboto Thin"/>
              </a:endParaRPr>
            </a:p>
          </p:txBody>
        </p:sp>
        <p:sp>
          <p:nvSpPr>
            <p:cNvPr id="435" name="Google Shape;435;p20"/>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0"/>
            <p:cNvSpPr/>
            <p:nvPr/>
          </p:nvSpPr>
          <p:spPr>
            <a:xfrm>
              <a:off x="1118308" y="3172455"/>
              <a:ext cx="2030400" cy="10854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FFFFFF"/>
                </a:buClr>
                <a:buSzPts val="1200"/>
                <a:buFont typeface="Roboto"/>
                <a:buChar char="●"/>
              </a:pPr>
              <a:r>
                <a:rPr lang="en" sz="1200">
                  <a:solidFill>
                    <a:srgbClr val="FFFFFF"/>
                  </a:solidFill>
                  <a:latin typeface="Roboto"/>
                  <a:ea typeface="Roboto"/>
                  <a:cs typeface="Roboto"/>
                  <a:sym typeface="Roboto"/>
                </a:rPr>
                <a:t>Dedicated Pickleball Commissioner</a:t>
              </a:r>
              <a:endParaRPr sz="1200">
                <a:solidFill>
                  <a:srgbClr val="FFFFFF"/>
                </a:solidFill>
                <a:latin typeface="Roboto"/>
                <a:ea typeface="Roboto"/>
                <a:cs typeface="Roboto"/>
                <a:sym typeface="Roboto"/>
              </a:endParaRPr>
            </a:p>
            <a:p>
              <a:pPr marL="457200" lvl="0" indent="-304800" algn="l" rtl="0">
                <a:lnSpc>
                  <a:spcPct val="115000"/>
                </a:lnSpc>
                <a:spcBef>
                  <a:spcPts val="0"/>
                </a:spcBef>
                <a:spcAft>
                  <a:spcPts val="0"/>
                </a:spcAft>
                <a:buClr>
                  <a:srgbClr val="FFFFFF"/>
                </a:buClr>
                <a:buSzPts val="1200"/>
                <a:buFont typeface="Roboto"/>
                <a:buChar char="●"/>
              </a:pPr>
              <a:r>
                <a:rPr lang="en" sz="1200">
                  <a:solidFill>
                    <a:srgbClr val="FFFFFF"/>
                  </a:solidFill>
                  <a:latin typeface="Roboto"/>
                  <a:ea typeface="Roboto"/>
                  <a:cs typeface="Roboto"/>
                  <a:sym typeface="Roboto"/>
                </a:rPr>
                <a:t>Outside Recruitment</a:t>
              </a:r>
              <a:endParaRPr sz="1200">
                <a:solidFill>
                  <a:srgbClr val="FFFFFF"/>
                </a:solidFill>
                <a:latin typeface="Roboto"/>
                <a:ea typeface="Roboto"/>
                <a:cs typeface="Roboto"/>
                <a:sym typeface="Roboto"/>
              </a:endParaRPr>
            </a:p>
          </p:txBody>
        </p:sp>
      </p:grpSp>
      <p:grpSp>
        <p:nvGrpSpPr>
          <p:cNvPr id="437" name="Google Shape;437;p20"/>
          <p:cNvGrpSpPr/>
          <p:nvPr/>
        </p:nvGrpSpPr>
        <p:grpSpPr>
          <a:xfrm>
            <a:off x="5462181" y="1325775"/>
            <a:ext cx="2486829" cy="3711155"/>
            <a:chOff x="1118224" y="283725"/>
            <a:chExt cx="2090826" cy="4076400"/>
          </a:xfrm>
        </p:grpSpPr>
        <p:sp>
          <p:nvSpPr>
            <p:cNvPr id="438" name="Google Shape;438;p20"/>
            <p:cNvSpPr/>
            <p:nvPr/>
          </p:nvSpPr>
          <p:spPr>
            <a:xfrm>
              <a:off x="1178650" y="283725"/>
              <a:ext cx="2030400" cy="4076400"/>
            </a:xfrm>
            <a:prstGeom prst="rect">
              <a:avLst/>
            </a:prstGeom>
            <a:solidFill>
              <a:srgbClr val="A7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0"/>
            <p:cNvSpPr/>
            <p:nvPr/>
          </p:nvSpPr>
          <p:spPr>
            <a:xfrm>
              <a:off x="1118224" y="341749"/>
              <a:ext cx="2048100" cy="2490600"/>
            </a:xfrm>
            <a:prstGeom prst="rect">
              <a:avLst/>
            </a:prstGeom>
            <a:solidFill>
              <a:srgbClr val="FFFFFF"/>
            </a:solidFill>
            <a:ln w="19050" cap="flat" cmpd="sng">
              <a:solidFill>
                <a:srgbClr val="B02C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0"/>
            <p:cNvSpPr/>
            <p:nvPr/>
          </p:nvSpPr>
          <p:spPr>
            <a:xfrm>
              <a:off x="1233923" y="1225061"/>
              <a:ext cx="1815000" cy="6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B02C20"/>
                  </a:solidFill>
                  <a:latin typeface="Roboto Medium"/>
                  <a:ea typeface="Roboto Medium"/>
                  <a:cs typeface="Roboto Medium"/>
                  <a:sym typeface="Roboto Medium"/>
                </a:rPr>
                <a:t>Members</a:t>
              </a:r>
              <a:endParaRPr sz="1800">
                <a:solidFill>
                  <a:srgbClr val="B02C20"/>
                </a:solidFill>
                <a:latin typeface="Roboto Medium"/>
                <a:ea typeface="Roboto Medium"/>
                <a:cs typeface="Roboto Medium"/>
                <a:sym typeface="Roboto Medium"/>
              </a:endParaRPr>
            </a:p>
            <a:p>
              <a:pPr marL="0" lvl="0" indent="0" algn="l" rtl="0">
                <a:spcBef>
                  <a:spcPts val="0"/>
                </a:spcBef>
                <a:spcAft>
                  <a:spcPts val="0"/>
                </a:spcAft>
                <a:buNone/>
              </a:pPr>
              <a:endParaRPr sz="1800">
                <a:solidFill>
                  <a:srgbClr val="B02C20"/>
                </a:solidFill>
                <a:latin typeface="Roboto Medium"/>
                <a:ea typeface="Roboto Medium"/>
                <a:cs typeface="Roboto Medium"/>
                <a:sym typeface="Roboto Medium"/>
              </a:endParaRPr>
            </a:p>
            <a:p>
              <a:pPr marL="0" lvl="0" indent="0" algn="l" rtl="0">
                <a:spcBef>
                  <a:spcPts val="0"/>
                </a:spcBef>
                <a:spcAft>
                  <a:spcPts val="0"/>
                </a:spcAft>
                <a:buNone/>
              </a:pPr>
              <a:r>
                <a:rPr lang="en" sz="1800">
                  <a:solidFill>
                    <a:srgbClr val="B02C20"/>
                  </a:solidFill>
                  <a:latin typeface="Roboto Medium"/>
                  <a:ea typeface="Roboto Medium"/>
                  <a:cs typeface="Roboto Medium"/>
                  <a:sym typeface="Roboto Medium"/>
                </a:rPr>
                <a:t>Second Season:</a:t>
              </a:r>
              <a:endParaRPr sz="1800">
                <a:solidFill>
                  <a:srgbClr val="B02C20"/>
                </a:solidFill>
                <a:latin typeface="Roboto Medium"/>
                <a:ea typeface="Roboto Medium"/>
                <a:cs typeface="Roboto Medium"/>
                <a:sym typeface="Roboto Medium"/>
              </a:endParaRPr>
            </a:p>
            <a:p>
              <a:pPr marL="0" lvl="0" indent="0" algn="l" rtl="0">
                <a:spcBef>
                  <a:spcPts val="0"/>
                </a:spcBef>
                <a:spcAft>
                  <a:spcPts val="0"/>
                </a:spcAft>
                <a:buNone/>
              </a:pPr>
              <a:r>
                <a:rPr lang="en" sz="1800">
                  <a:solidFill>
                    <a:srgbClr val="B02C20"/>
                  </a:solidFill>
                  <a:latin typeface="Roboto Medium"/>
                  <a:ea typeface="Roboto Medium"/>
                  <a:cs typeface="Roboto Medium"/>
                  <a:sym typeface="Roboto Medium"/>
                </a:rPr>
                <a:t>Fall 2018</a:t>
              </a:r>
              <a:endParaRPr sz="1800">
                <a:solidFill>
                  <a:srgbClr val="B02C20"/>
                </a:solidFill>
                <a:latin typeface="Roboto Medium"/>
                <a:ea typeface="Roboto Medium"/>
                <a:cs typeface="Roboto Medium"/>
                <a:sym typeface="Roboto Medium"/>
              </a:endParaRPr>
            </a:p>
          </p:txBody>
        </p:sp>
        <p:sp>
          <p:nvSpPr>
            <p:cNvPr id="441" name="Google Shape;441;p20"/>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a:solidFill>
                    <a:srgbClr val="B02C20"/>
                  </a:solidFill>
                  <a:latin typeface="Roboto"/>
                  <a:ea typeface="Roboto"/>
                  <a:cs typeface="Roboto"/>
                  <a:sym typeface="Roboto"/>
                </a:rPr>
                <a:t>~58</a:t>
              </a:r>
              <a:endParaRPr sz="4000">
                <a:solidFill>
                  <a:srgbClr val="B02C20"/>
                </a:solidFill>
                <a:latin typeface="Roboto Thin"/>
                <a:ea typeface="Roboto Thin"/>
                <a:cs typeface="Roboto Thin"/>
                <a:sym typeface="Roboto Thin"/>
              </a:endParaRPr>
            </a:p>
          </p:txBody>
        </p:sp>
        <p:sp>
          <p:nvSpPr>
            <p:cNvPr id="442" name="Google Shape;442;p20"/>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0"/>
            <p:cNvSpPr/>
            <p:nvPr/>
          </p:nvSpPr>
          <p:spPr>
            <a:xfrm>
              <a:off x="1118308" y="3172455"/>
              <a:ext cx="2030400" cy="10854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FFFFFF"/>
                </a:buClr>
                <a:buSzPts val="1200"/>
                <a:buFont typeface="Roboto"/>
                <a:buChar char="●"/>
              </a:pPr>
              <a:r>
                <a:rPr lang="en" sz="1200">
                  <a:solidFill>
                    <a:srgbClr val="FFFFFF"/>
                  </a:solidFill>
                  <a:latin typeface="Roboto"/>
                  <a:ea typeface="Roboto"/>
                  <a:cs typeface="Roboto"/>
                  <a:sym typeface="Roboto"/>
                </a:rPr>
                <a:t>No Designated Pickleball Commissioner</a:t>
              </a:r>
              <a:endParaRPr sz="1200">
                <a:solidFill>
                  <a:srgbClr val="FFFFFF"/>
                </a:solidFill>
                <a:latin typeface="Roboto"/>
                <a:ea typeface="Roboto"/>
                <a:cs typeface="Roboto"/>
                <a:sym typeface="Roboto"/>
              </a:endParaRPr>
            </a:p>
            <a:p>
              <a:pPr marL="457200" lvl="0" indent="-304800" algn="l" rtl="0">
                <a:lnSpc>
                  <a:spcPct val="115000"/>
                </a:lnSpc>
                <a:spcBef>
                  <a:spcPts val="0"/>
                </a:spcBef>
                <a:spcAft>
                  <a:spcPts val="0"/>
                </a:spcAft>
                <a:buClr>
                  <a:srgbClr val="FFFFFF"/>
                </a:buClr>
                <a:buSzPts val="1200"/>
                <a:buFont typeface="Roboto"/>
                <a:buChar char="●"/>
              </a:pPr>
              <a:r>
                <a:rPr lang="en" sz="1200">
                  <a:solidFill>
                    <a:srgbClr val="FFFFFF"/>
                  </a:solidFill>
                  <a:latin typeface="Roboto"/>
                  <a:ea typeface="Roboto"/>
                  <a:cs typeface="Roboto"/>
                  <a:sym typeface="Roboto"/>
                </a:rPr>
                <a:t>Mainly recruited through Legends mailing list</a:t>
              </a:r>
              <a:endParaRPr sz="1200">
                <a:solidFill>
                  <a:srgbClr val="FFFFFF"/>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0"/>
                                        </p:tgtEl>
                                        <p:attrNameLst>
                                          <p:attrName>style.visibility</p:attrName>
                                        </p:attrNameLst>
                                      </p:cBhvr>
                                      <p:to>
                                        <p:strVal val="visible"/>
                                      </p:to>
                                    </p:set>
                                    <p:animEffect transition="in" filter="fade">
                                      <p:cBhvr>
                                        <p:cTn id="7" dur="1000"/>
                                        <p:tgtEl>
                                          <p:spTgt spid="4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7"/>
                                        </p:tgtEl>
                                        <p:attrNameLst>
                                          <p:attrName>style.visibility</p:attrName>
                                        </p:attrNameLst>
                                      </p:cBhvr>
                                      <p:to>
                                        <p:strVal val="visible"/>
                                      </p:to>
                                    </p:set>
                                    <p:animEffect transition="in" filter="fade">
                                      <p:cBhvr>
                                        <p:cTn id="12" dur="10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7DAFAF"/>
            </a:gs>
            <a:gs pos="100000">
              <a:srgbClr val="466363"/>
            </a:gs>
          </a:gsLst>
          <a:path path="circle">
            <a:fillToRect l="50000" t="50000" r="50000" b="50000"/>
          </a:path>
          <a:tileRect/>
        </a:gradFill>
        <a:effectLst/>
      </p:bgPr>
    </p:bg>
    <p:spTree>
      <p:nvGrpSpPr>
        <p:cNvPr id="1" name="Shape 447"/>
        <p:cNvGrpSpPr/>
        <p:nvPr/>
      </p:nvGrpSpPr>
      <p:grpSpPr>
        <a:xfrm>
          <a:off x="0" y="0"/>
          <a:ext cx="0" cy="0"/>
          <a:chOff x="0" y="0"/>
          <a:chExt cx="0" cy="0"/>
        </a:xfrm>
      </p:grpSpPr>
      <p:sp>
        <p:nvSpPr>
          <p:cNvPr id="448" name="Google Shape;448;p21"/>
          <p:cNvSpPr txBox="1">
            <a:spLocks noGrp="1"/>
          </p:cNvSpPr>
          <p:nvPr>
            <p:ph type="title"/>
          </p:nvPr>
        </p:nvSpPr>
        <p:spPr>
          <a:xfrm>
            <a:off x="1388550" y="0"/>
            <a:ext cx="6366900" cy="104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Project Goal</a:t>
            </a:r>
            <a:endParaRPr sz="3600"/>
          </a:p>
        </p:txBody>
      </p:sp>
      <p:sp>
        <p:nvSpPr>
          <p:cNvPr id="449" name="Google Shape;449;p2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450" name="Google Shape;450;p21"/>
          <p:cNvSpPr/>
          <p:nvPr/>
        </p:nvSpPr>
        <p:spPr>
          <a:xfrm>
            <a:off x="977250" y="1047000"/>
            <a:ext cx="7189500" cy="2612400"/>
          </a:xfrm>
          <a:prstGeom prst="roundRect">
            <a:avLst>
              <a:gd name="adj" fmla="val 16667"/>
            </a:avLst>
          </a:prstGeom>
          <a:solidFill>
            <a:srgbClr val="BE2F2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FFFFFF"/>
                </a:solidFill>
                <a:latin typeface="Roboto"/>
                <a:ea typeface="Roboto"/>
                <a:cs typeface="Roboto"/>
                <a:sym typeface="Roboto"/>
              </a:rPr>
              <a:t>To help Legends Sports Leagues through the development of marketing materials and recommendations for expansion</a:t>
            </a:r>
            <a:endParaRPr sz="3000" b="1">
              <a:solidFill>
                <a:srgbClr val="FFFFFF"/>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1738</Words>
  <Application>Microsoft Office PowerPoint</Application>
  <PresentationFormat>On-screen Show (16:9)</PresentationFormat>
  <Paragraphs>427</Paragraphs>
  <Slides>49</Slides>
  <Notes>49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Roboto Black</vt:lpstr>
      <vt:lpstr>Nunito</vt:lpstr>
      <vt:lpstr>Roboto</vt:lpstr>
      <vt:lpstr>Arial</vt:lpstr>
      <vt:lpstr>Roboto Medium</vt:lpstr>
      <vt:lpstr>Roboto Thin</vt:lpstr>
      <vt:lpstr>Maven Pro</vt:lpstr>
      <vt:lpstr>Momentum</vt:lpstr>
      <vt:lpstr>Developing Marketing Materials for Legends Sports Leagues</vt:lpstr>
      <vt:lpstr>Recreational sports leagues are growing throughout the United States</vt:lpstr>
      <vt:lpstr>Recreational sports leagues provide benefits for participants</vt:lpstr>
      <vt:lpstr>Legends has the opportunity to expand because recreational sports leagues are growing across the United States</vt:lpstr>
      <vt:lpstr>Visualization of Legends national expansion</vt:lpstr>
      <vt:lpstr>Legends needs to develop training materials for potential franchisees</vt:lpstr>
      <vt:lpstr>Legends’ golf league faces challenges </vt:lpstr>
      <vt:lpstr>Legends’ new pickleball league needs marketing materials</vt:lpstr>
      <vt:lpstr>Project Goal</vt:lpstr>
      <vt:lpstr>Objectives</vt:lpstr>
      <vt:lpstr>Deliverables</vt:lpstr>
      <vt:lpstr>Background</vt:lpstr>
      <vt:lpstr>Organizations should adopt the four C’s in their marketing strategy</vt:lpstr>
      <vt:lpstr>Word of mouth has become an important marketing tool</vt:lpstr>
      <vt:lpstr>Customer reviews increase exposure and purchases </vt:lpstr>
      <vt:lpstr>Promotional videos are gaining popularity and effectiveness </vt:lpstr>
      <vt:lpstr>The franchising business model </vt:lpstr>
      <vt:lpstr>How do franchises work</vt:lpstr>
      <vt:lpstr>A franchisee is obligated to perform tasks</vt:lpstr>
      <vt:lpstr>Writers can prepare to write a training manual in three steps</vt:lpstr>
      <vt:lpstr>Training materials should implement writing tips</vt:lpstr>
      <vt:lpstr>Methodology</vt:lpstr>
      <vt:lpstr>Research</vt:lpstr>
      <vt:lpstr>PowerPoint Presentation</vt:lpstr>
      <vt:lpstr>Lit Review</vt:lpstr>
      <vt:lpstr>PowerPoint Presentation</vt:lpstr>
      <vt:lpstr>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 Review</vt:lpstr>
      <vt:lpstr>PowerPoint Presentation</vt:lpstr>
      <vt:lpstr>PowerPoint Presentation</vt:lpstr>
      <vt:lpstr>PowerPoint Presentation</vt:lpstr>
      <vt:lpstr>PowerPoint Presentation</vt:lpstr>
      <vt:lpstr>PowerPoint Presentation</vt:lpstr>
      <vt:lpstr>Conclusions and Recommendations</vt:lpstr>
      <vt:lpstr>PowerPoint Presentation</vt:lpstr>
      <vt:lpstr>PowerPoint Presentation</vt:lpstr>
      <vt:lpstr>PowerPoint Presentation</vt:lpstr>
      <vt:lpstr>PowerPoint Presentation</vt:lpstr>
      <vt:lpstr>PowerPoint Presentation</vt:lpstr>
      <vt:lpstr>PowerPoint Presentation</vt:lpstr>
      <vt:lpstr>Pickleball Promotional Video </vt:lpstr>
      <vt:lpstr>Thank you!   Questions?   Photos from: https://legends.smugmug.com/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Marketing Materials for Legends Sports Leagues</dc:title>
  <dc:creator>Trevor Weiler</dc:creator>
  <cp:lastModifiedBy>Trevor Weiler</cp:lastModifiedBy>
  <cp:revision>3</cp:revision>
  <dcterms:modified xsi:type="dcterms:W3CDTF">2018-12-12T20:23:58Z</dcterms:modified>
</cp:coreProperties>
</file>