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20"/>
    <p:sldId id="257" r:id="rId21"/>
    <p:sldId id="258" r:id="rId22"/>
    <p:sldId id="259" r:id="rId23"/>
    <p:sldId id="260" r:id="rId24"/>
    <p:sldId id="261" r:id="rId25"/>
    <p:sldId id="262" r:id="rId26"/>
    <p:sldId id="263" r:id="rId27"/>
    <p:sldId id="264" r:id="rId28"/>
    <p:sldId id="265" r:id="rId29"/>
    <p:sldId id="266" r:id="rId30"/>
    <p:sldId id="267" r:id="rId31"/>
    <p:sldId id="268" r:id="rId32"/>
    <p:sldId id="269" r:id="rId33"/>
    <p:sldId id="270" r:id="rId34"/>
    <p:sldId id="271" r:id="rId35"/>
    <p:sldId id="272" r:id="rId36"/>
    <p:sldId id="273" r:id="rId37"/>
    <p:sldId id="274" r:id="rId38"/>
    <p:sldId id="275" r:id="rId39"/>
    <p:sldId id="276" r:id="rId40"/>
  </p:sldIdLst>
  <p:sldSz cx="7772400" cy="100584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Roboto" charset="1" panose="02000000000000000000"/>
      <p:regular r:id="rId10"/>
    </p:embeddedFont>
    <p:embeddedFont>
      <p:font typeface="Roboto Bold" charset="1" panose="02000000000000000000"/>
      <p:regular r:id="rId11"/>
    </p:embeddedFont>
    <p:embeddedFont>
      <p:font typeface="Roboto Italics" charset="1" panose="02000000000000000000"/>
      <p:regular r:id="rId12"/>
    </p:embeddedFont>
    <p:embeddedFont>
      <p:font typeface="Roboto Bold Italics" charset="1" panose="02000000000000000000"/>
      <p:regular r:id="rId13"/>
    </p:embeddedFont>
    <p:embeddedFont>
      <p:font typeface="Montserrat" charset="1" panose="00000500000000000000"/>
      <p:regular r:id="rId14"/>
    </p:embeddedFont>
    <p:embeddedFont>
      <p:font typeface="Montserrat Bold" charset="1" panose="00000600000000000000"/>
      <p:regular r:id="rId15"/>
    </p:embeddedFont>
    <p:embeddedFont>
      <p:font typeface="Montserrat Italics" charset="1" panose="00000500000000000000"/>
      <p:regular r:id="rId16"/>
    </p:embeddedFont>
    <p:embeddedFont>
      <p:font typeface="Montserrat Bold Italics" charset="1" panose="00000600000000000000"/>
      <p:regular r:id="rId17"/>
    </p:embeddedFont>
    <p:embeddedFont>
      <p:font typeface="Garet" charset="1" panose="00000000000000000000"/>
      <p:regular r:id="rId18"/>
    </p:embeddedFont>
    <p:embeddedFont>
      <p:font typeface="Garet Bold" charset="1" panose="00000000000000000000"/>
      <p:regular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slides/slide1.xml" Type="http://schemas.openxmlformats.org/officeDocument/2006/relationships/slide"/><Relationship Id="rId21" Target="slides/slide2.xml" Type="http://schemas.openxmlformats.org/officeDocument/2006/relationships/slide"/><Relationship Id="rId22" Target="slides/slide3.xml" Type="http://schemas.openxmlformats.org/officeDocument/2006/relationships/slide"/><Relationship Id="rId23" Target="slides/slide4.xml" Type="http://schemas.openxmlformats.org/officeDocument/2006/relationships/slide"/><Relationship Id="rId24" Target="slides/slide5.xml" Type="http://schemas.openxmlformats.org/officeDocument/2006/relationships/slide"/><Relationship Id="rId25" Target="slides/slide6.xml" Type="http://schemas.openxmlformats.org/officeDocument/2006/relationships/slide"/><Relationship Id="rId26" Target="slides/slide7.xml" Type="http://schemas.openxmlformats.org/officeDocument/2006/relationships/slide"/><Relationship Id="rId27" Target="slides/slide8.xml" Type="http://schemas.openxmlformats.org/officeDocument/2006/relationships/slide"/><Relationship Id="rId28" Target="slides/slide9.xml" Type="http://schemas.openxmlformats.org/officeDocument/2006/relationships/slide"/><Relationship Id="rId29" Target="slides/slide10.xml" Type="http://schemas.openxmlformats.org/officeDocument/2006/relationships/slide"/><Relationship Id="rId3" Target="viewProps.xml" Type="http://schemas.openxmlformats.org/officeDocument/2006/relationships/viewProps"/><Relationship Id="rId30" Target="slides/slide11.xml" Type="http://schemas.openxmlformats.org/officeDocument/2006/relationships/slide"/><Relationship Id="rId31" Target="slides/slide12.xml" Type="http://schemas.openxmlformats.org/officeDocument/2006/relationships/slide"/><Relationship Id="rId32" Target="slides/slide13.xml" Type="http://schemas.openxmlformats.org/officeDocument/2006/relationships/slide"/><Relationship Id="rId33" Target="slides/slide14.xml" Type="http://schemas.openxmlformats.org/officeDocument/2006/relationships/slide"/><Relationship Id="rId34" Target="slides/slide15.xml" Type="http://schemas.openxmlformats.org/officeDocument/2006/relationships/slide"/><Relationship Id="rId35" Target="slides/slide16.xml" Type="http://schemas.openxmlformats.org/officeDocument/2006/relationships/slide"/><Relationship Id="rId36" Target="slides/slide17.xml" Type="http://schemas.openxmlformats.org/officeDocument/2006/relationships/slide"/><Relationship Id="rId37" Target="slides/slide18.xml" Type="http://schemas.openxmlformats.org/officeDocument/2006/relationships/slide"/><Relationship Id="rId38" Target="slides/slide19.xml" Type="http://schemas.openxmlformats.org/officeDocument/2006/relationships/slide"/><Relationship Id="rId39" Target="slides/slide20.xml" Type="http://schemas.openxmlformats.org/officeDocument/2006/relationships/slide"/><Relationship Id="rId4" Target="theme/theme1.xml" Type="http://schemas.openxmlformats.org/officeDocument/2006/relationships/theme"/><Relationship Id="rId40" Target="slides/slide21.xml" Type="http://schemas.openxmlformats.org/officeDocument/2006/relationships/slid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6.png" Type="http://schemas.openxmlformats.org/officeDocument/2006/relationships/image"/><Relationship Id="rId3" Target="../media/image17.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7.png" Type="http://schemas.openxmlformats.org/officeDocument/2006/relationships/image"/><Relationship Id="rId3" Target="../media/image18.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9.png" Type="http://schemas.openxmlformats.org/officeDocument/2006/relationships/image"/><Relationship Id="rId3" Target="../media/image20.png" Type="http://schemas.openxmlformats.org/officeDocument/2006/relationships/image"/><Relationship Id="rId4" Target="../media/image21.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2.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3.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4.png" Type="http://schemas.openxmlformats.org/officeDocument/2006/relationships/image"/><Relationship Id="rId3" Target="../media/image25.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6.png" Type="http://schemas.openxmlformats.org/officeDocument/2006/relationships/image"/><Relationship Id="rId3" Target="../media/image27.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8.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9.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jpeg" Type="http://schemas.openxmlformats.org/officeDocument/2006/relationships/image"/><Relationship Id="rId3" Target="../media/image30.png" Type="http://schemas.openxmlformats.org/officeDocument/2006/relationships/image"/><Relationship Id="rId4" Target="../media/image31.png" Type="http://schemas.openxmlformats.org/officeDocument/2006/relationships/image"/><Relationship Id="rId5" Target="../media/image32.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3.png" Type="http://schemas.openxmlformats.org/officeDocument/2006/relationships/image"/><Relationship Id="rId3" Target="../media/image34.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 Id="rId3" Target="../media/image10.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1.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2.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3.png" Type="http://schemas.openxmlformats.org/officeDocument/2006/relationships/image"/><Relationship Id="rId3" Target="../media/image14.png" Type="http://schemas.openxmlformats.org/officeDocument/2006/relationships/image"/><Relationship Id="rId4" Target="../media/image15.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4.png" Type="http://schemas.openxmlformats.org/officeDocument/2006/relationships/image"/><Relationship Id="rId3" Target="../media/image15.png" Type="http://schemas.openxmlformats.org/officeDocument/2006/relationships/image"/></Relationships>
</file>

<file path=ppt/slides/slide1.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331757" y="3000948"/>
            <a:ext cx="4056504" cy="4056504"/>
            <a:chOff x="0" y="0"/>
            <a:chExt cx="6350000" cy="6350000"/>
          </a:xfrm>
        </p:grpSpPr>
        <p:sp>
          <p:nvSpPr>
            <p:cNvPr name="Freeform 3" id="3"/>
            <p:cNvSpPr/>
            <p:nvPr/>
          </p:nvSpPr>
          <p:spPr>
            <a:xfrm>
              <a:off x="14167" y="0"/>
              <a:ext cx="6321665" cy="6350000"/>
            </a:xfrm>
            <a:custGeom>
              <a:avLst/>
              <a:gdLst/>
              <a:ahLst/>
              <a:cxnLst/>
              <a:rect r="r" b="b" t="t" l="l"/>
              <a:pathLst>
                <a:path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5757"/>
            </a:solidFill>
          </p:spPr>
        </p:sp>
      </p:grpSp>
      <p:grpSp>
        <p:nvGrpSpPr>
          <p:cNvPr name="Group 4" id="4"/>
          <p:cNvGrpSpPr/>
          <p:nvPr/>
        </p:nvGrpSpPr>
        <p:grpSpPr>
          <a:xfrm rot="0">
            <a:off x="2167453" y="4071340"/>
            <a:ext cx="5532264" cy="1915719"/>
            <a:chOff x="0" y="0"/>
            <a:chExt cx="2919160" cy="1010850"/>
          </a:xfrm>
        </p:grpSpPr>
        <p:sp>
          <p:nvSpPr>
            <p:cNvPr name="Freeform 5" id="5"/>
            <p:cNvSpPr/>
            <p:nvPr/>
          </p:nvSpPr>
          <p:spPr>
            <a:xfrm>
              <a:off x="0" y="0"/>
              <a:ext cx="2919160" cy="1010850"/>
            </a:xfrm>
            <a:custGeom>
              <a:avLst/>
              <a:gdLst/>
              <a:ahLst/>
              <a:cxnLst/>
              <a:rect r="r" b="b" t="t" l="l"/>
              <a:pathLst>
                <a:path h="1010850" w="2919160">
                  <a:moveTo>
                    <a:pt x="0" y="0"/>
                  </a:moveTo>
                  <a:lnTo>
                    <a:pt x="2919160" y="0"/>
                  </a:lnTo>
                  <a:lnTo>
                    <a:pt x="2919160" y="1010850"/>
                  </a:lnTo>
                  <a:lnTo>
                    <a:pt x="0" y="1010850"/>
                  </a:lnTo>
                  <a:close/>
                </a:path>
              </a:pathLst>
            </a:custGeom>
            <a:solidFill>
              <a:srgbClr val="B2BDCF"/>
            </a:solidFill>
          </p:spPr>
        </p:sp>
      </p:grpSp>
      <p:sp>
        <p:nvSpPr>
          <p:cNvPr name="TextBox 6" id="6"/>
          <p:cNvSpPr txBox="true"/>
          <p:nvPr/>
        </p:nvSpPr>
        <p:spPr>
          <a:xfrm rot="0">
            <a:off x="2581288" y="4093962"/>
            <a:ext cx="4232541" cy="1775225"/>
          </a:xfrm>
          <a:prstGeom prst="rect">
            <a:avLst/>
          </a:prstGeom>
        </p:spPr>
        <p:txBody>
          <a:bodyPr anchor="t" rtlCol="false" tIns="0" lIns="0" bIns="0" rIns="0">
            <a:spAutoFit/>
          </a:bodyPr>
          <a:lstStyle/>
          <a:p>
            <a:pPr>
              <a:lnSpc>
                <a:spcPts val="7168"/>
              </a:lnSpc>
              <a:spcBef>
                <a:spcPct val="0"/>
              </a:spcBef>
            </a:pPr>
            <a:r>
              <a:rPr lang="en-US" sz="5120">
                <a:solidFill>
                  <a:srgbClr val="1C2120"/>
                </a:solidFill>
                <a:latin typeface="Garet Bold"/>
              </a:rPr>
              <a:t>PATREON MANUAL</a:t>
            </a:r>
          </a:p>
        </p:txBody>
      </p:sp>
      <p:sp>
        <p:nvSpPr>
          <p:cNvPr name="TextBox 7" id="7"/>
          <p:cNvSpPr txBox="true"/>
          <p:nvPr/>
        </p:nvSpPr>
        <p:spPr>
          <a:xfrm rot="0">
            <a:off x="3379184" y="7242393"/>
            <a:ext cx="2636750" cy="291157"/>
          </a:xfrm>
          <a:prstGeom prst="rect">
            <a:avLst/>
          </a:prstGeom>
        </p:spPr>
        <p:txBody>
          <a:bodyPr anchor="t" rtlCol="false" tIns="0" lIns="0" bIns="0" rIns="0">
            <a:spAutoFit/>
          </a:bodyPr>
          <a:lstStyle/>
          <a:p>
            <a:pPr>
              <a:lnSpc>
                <a:spcPts val="2350"/>
              </a:lnSpc>
            </a:pPr>
            <a:r>
              <a:rPr lang="en-US" spc="226" sz="1678">
                <a:solidFill>
                  <a:srgbClr val="1C2120"/>
                </a:solidFill>
                <a:latin typeface="Garet Bold"/>
              </a:rPr>
              <a:t>PREPARED FOR :</a:t>
            </a:r>
          </a:p>
        </p:txBody>
      </p:sp>
      <p:sp>
        <p:nvSpPr>
          <p:cNvPr name="TextBox 8" id="8"/>
          <p:cNvSpPr txBox="true"/>
          <p:nvPr/>
        </p:nvSpPr>
        <p:spPr>
          <a:xfrm rot="0">
            <a:off x="3379184" y="7504119"/>
            <a:ext cx="2484918" cy="243621"/>
          </a:xfrm>
          <a:prstGeom prst="rect">
            <a:avLst/>
          </a:prstGeom>
        </p:spPr>
        <p:txBody>
          <a:bodyPr anchor="t" rtlCol="false" tIns="0" lIns="0" bIns="0" rIns="0">
            <a:spAutoFit/>
          </a:bodyPr>
          <a:lstStyle/>
          <a:p>
            <a:pPr>
              <a:lnSpc>
                <a:spcPts val="1975"/>
              </a:lnSpc>
            </a:pPr>
            <a:r>
              <a:rPr lang="en-US" spc="248" sz="1411">
                <a:solidFill>
                  <a:srgbClr val="1C2120"/>
                </a:solidFill>
                <a:latin typeface="Roboto"/>
              </a:rPr>
              <a:t>Armine Hovannisian</a:t>
            </a:r>
          </a:p>
        </p:txBody>
      </p:sp>
      <p:sp>
        <p:nvSpPr>
          <p:cNvPr name="TextBox 9" id="9"/>
          <p:cNvSpPr txBox="true"/>
          <p:nvPr/>
        </p:nvSpPr>
        <p:spPr>
          <a:xfrm rot="0">
            <a:off x="3379184" y="7719165"/>
            <a:ext cx="1880244" cy="256684"/>
          </a:xfrm>
          <a:prstGeom prst="rect">
            <a:avLst/>
          </a:prstGeom>
        </p:spPr>
        <p:txBody>
          <a:bodyPr anchor="t" rtlCol="false" tIns="0" lIns="0" bIns="0" rIns="0">
            <a:spAutoFit/>
          </a:bodyPr>
          <a:lstStyle/>
          <a:p>
            <a:pPr algn="ctr">
              <a:lnSpc>
                <a:spcPts val="2127"/>
              </a:lnSpc>
            </a:pPr>
            <a:r>
              <a:rPr lang="en-US" spc="205" sz="1519">
                <a:solidFill>
                  <a:srgbClr val="1C2120"/>
                </a:solidFill>
                <a:latin typeface="Garet"/>
              </a:rPr>
              <a:t>ORRAN</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0" r="0" b="0"/>
          <a:stretch>
            <a:fillRect/>
          </a:stretch>
        </p:blipFill>
        <p:spPr>
          <a:xfrm flipH="false" flipV="false" rot="0">
            <a:off x="973170" y="2877774"/>
            <a:ext cx="5826061" cy="3677701"/>
          </a:xfrm>
          <a:prstGeom prst="rect">
            <a:avLst/>
          </a:prstGeom>
        </p:spPr>
      </p:pic>
      <p:pic>
        <p:nvPicPr>
          <p:cNvPr name="Picture 3" id="3"/>
          <p:cNvPicPr>
            <a:picLocks noChangeAspect="true"/>
          </p:cNvPicPr>
          <p:nvPr/>
        </p:nvPicPr>
        <p:blipFill>
          <a:blip r:embed="rId3"/>
          <a:srcRect l="0" t="0" r="0" b="0"/>
          <a:stretch>
            <a:fillRect/>
          </a:stretch>
        </p:blipFill>
        <p:spPr>
          <a:xfrm flipH="false" flipV="false" rot="0">
            <a:off x="4712132" y="7107159"/>
            <a:ext cx="3060268" cy="2951241"/>
          </a:xfrm>
          <a:prstGeom prst="rect">
            <a:avLst/>
          </a:prstGeom>
        </p:spPr>
      </p:pic>
      <p:sp>
        <p:nvSpPr>
          <p:cNvPr name="TextBox 4" id="4"/>
          <p:cNvSpPr txBox="true"/>
          <p:nvPr/>
        </p:nvSpPr>
        <p:spPr>
          <a:xfrm rot="0">
            <a:off x="1452725" y="606425"/>
            <a:ext cx="4866950" cy="957249"/>
          </a:xfrm>
          <a:prstGeom prst="rect">
            <a:avLst/>
          </a:prstGeom>
        </p:spPr>
        <p:txBody>
          <a:bodyPr anchor="t" rtlCol="false" tIns="0" lIns="0" bIns="0" rIns="0">
            <a:spAutoFit/>
          </a:bodyPr>
          <a:lstStyle/>
          <a:p>
            <a:pPr algn="ctr">
              <a:lnSpc>
                <a:spcPts val="7834"/>
              </a:lnSpc>
              <a:spcBef>
                <a:spcPct val="0"/>
              </a:spcBef>
            </a:pPr>
            <a:r>
              <a:rPr lang="en-US" sz="5596">
                <a:solidFill>
                  <a:srgbClr val="1C2120"/>
                </a:solidFill>
                <a:latin typeface="Garet Bold"/>
              </a:rPr>
              <a:t>PAGE SET UP</a:t>
            </a:r>
          </a:p>
        </p:txBody>
      </p:sp>
      <p:sp>
        <p:nvSpPr>
          <p:cNvPr name="TextBox 5" id="5"/>
          <p:cNvSpPr txBox="true"/>
          <p:nvPr/>
        </p:nvSpPr>
        <p:spPr>
          <a:xfrm rot="0">
            <a:off x="777240" y="1582724"/>
            <a:ext cx="6217920" cy="1487424"/>
          </a:xfrm>
          <a:prstGeom prst="rect">
            <a:avLst/>
          </a:prstGeom>
        </p:spPr>
        <p:txBody>
          <a:bodyPr anchor="t" rtlCol="false" tIns="0" lIns="0" bIns="0" rIns="0">
            <a:spAutoFit/>
          </a:bodyPr>
          <a:lstStyle/>
          <a:p>
            <a:pPr algn="ctr">
              <a:lnSpc>
                <a:spcPts val="1997"/>
              </a:lnSpc>
            </a:pPr>
            <a:r>
              <a:rPr lang="en-US" sz="1799">
                <a:solidFill>
                  <a:srgbClr val="FF5757"/>
                </a:solidFill>
                <a:latin typeface="Garet"/>
              </a:rPr>
              <a:t>SET CREATOR DETAILS SUCH AS NAME, CONTENT TYPE, PROFILE PHOTO, COVER PHOTO, AND PATREON DESCRIPTION. THE CHECKLIST TO THE RIGHT SHOWS THE AREAS THAT ARE REQUIRED TO BE FINISHED BEFORE THE PAGE IS ACTIVATED. </a:t>
            </a:r>
          </a:p>
          <a:p>
            <a:pPr algn="ctr">
              <a:lnSpc>
                <a:spcPts val="1997"/>
              </a:lnSpc>
            </a:pPr>
          </a:p>
        </p:txBody>
      </p:sp>
      <p:sp>
        <p:nvSpPr>
          <p:cNvPr name="TextBox 6" id="6"/>
          <p:cNvSpPr txBox="true"/>
          <p:nvPr/>
        </p:nvSpPr>
        <p:spPr>
          <a:xfrm rot="0">
            <a:off x="0" y="7298436"/>
            <a:ext cx="4582327" cy="1982724"/>
          </a:xfrm>
          <a:prstGeom prst="rect">
            <a:avLst/>
          </a:prstGeom>
        </p:spPr>
        <p:txBody>
          <a:bodyPr anchor="t" rtlCol="false" tIns="0" lIns="0" bIns="0" rIns="0">
            <a:spAutoFit/>
          </a:bodyPr>
          <a:lstStyle/>
          <a:p>
            <a:pPr marL="388618" indent="-194309" lvl="1">
              <a:lnSpc>
                <a:spcPts val="1997"/>
              </a:lnSpc>
              <a:buFont typeface="Arial"/>
              <a:buChar char="•"/>
            </a:pPr>
            <a:r>
              <a:rPr lang="en-US" sz="1799">
                <a:solidFill>
                  <a:srgbClr val="FF5757"/>
                </a:solidFill>
                <a:latin typeface="Garet"/>
              </a:rPr>
              <a:t>CHOOSE THE COLOR BRAND AND EARNINGS VISIBILITY (LIKELY KEPT PRIVATE) </a:t>
            </a:r>
          </a:p>
          <a:p>
            <a:pPr marL="388618" indent="-194309" lvl="1">
              <a:lnSpc>
                <a:spcPts val="1997"/>
              </a:lnSpc>
              <a:buFont typeface="Arial"/>
              <a:buChar char="•"/>
            </a:pPr>
            <a:r>
              <a:rPr lang="en-US" sz="1799">
                <a:solidFill>
                  <a:srgbClr val="FF5757"/>
                </a:solidFill>
                <a:latin typeface="Garet"/>
              </a:rPr>
              <a:t>SOCIAL LINKS CAN BE ADDED. MAYBE LINK TO ORRAN’S SOCIAL MEDIA AND ORRAN.ORG </a:t>
            </a:r>
          </a:p>
          <a:p>
            <a:pPr>
              <a:lnSpc>
                <a:spcPts val="1997"/>
              </a:lnSpc>
            </a:pPr>
          </a:p>
          <a:p>
            <a:pPr algn="l">
              <a:lnSpc>
                <a:spcPts val="1997"/>
              </a:lnSpc>
            </a:pP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0" r="0" b="0"/>
          <a:stretch>
            <a:fillRect/>
          </a:stretch>
        </p:blipFill>
        <p:spPr>
          <a:xfrm flipH="false" flipV="false" rot="0">
            <a:off x="825932" y="2317713"/>
            <a:ext cx="3756395" cy="3622568"/>
          </a:xfrm>
          <a:prstGeom prst="rect">
            <a:avLst/>
          </a:prstGeom>
        </p:spPr>
      </p:pic>
      <p:pic>
        <p:nvPicPr>
          <p:cNvPr name="Picture 3" id="3"/>
          <p:cNvPicPr>
            <a:picLocks noChangeAspect="true"/>
          </p:cNvPicPr>
          <p:nvPr/>
        </p:nvPicPr>
        <p:blipFill>
          <a:blip r:embed="rId3"/>
          <a:srcRect l="0" t="0" r="0" b="0"/>
          <a:stretch>
            <a:fillRect/>
          </a:stretch>
        </p:blipFill>
        <p:spPr>
          <a:xfrm flipH="false" flipV="false" rot="0">
            <a:off x="777240" y="6815855"/>
            <a:ext cx="3756395" cy="2606567"/>
          </a:xfrm>
          <a:prstGeom prst="rect">
            <a:avLst/>
          </a:prstGeom>
        </p:spPr>
      </p:pic>
      <p:sp>
        <p:nvSpPr>
          <p:cNvPr name="TextBox 4" id="4"/>
          <p:cNvSpPr txBox="true"/>
          <p:nvPr/>
        </p:nvSpPr>
        <p:spPr>
          <a:xfrm rot="0">
            <a:off x="1452725" y="606425"/>
            <a:ext cx="4866950" cy="957249"/>
          </a:xfrm>
          <a:prstGeom prst="rect">
            <a:avLst/>
          </a:prstGeom>
        </p:spPr>
        <p:txBody>
          <a:bodyPr anchor="t" rtlCol="false" tIns="0" lIns="0" bIns="0" rIns="0">
            <a:spAutoFit/>
          </a:bodyPr>
          <a:lstStyle/>
          <a:p>
            <a:pPr algn="ctr">
              <a:lnSpc>
                <a:spcPts val="7834"/>
              </a:lnSpc>
              <a:spcBef>
                <a:spcPct val="0"/>
              </a:spcBef>
            </a:pPr>
            <a:r>
              <a:rPr lang="en-US" sz="5596">
                <a:solidFill>
                  <a:srgbClr val="1C2120"/>
                </a:solidFill>
                <a:latin typeface="Garet Bold"/>
              </a:rPr>
              <a:t>PAGE SET UP</a:t>
            </a:r>
          </a:p>
        </p:txBody>
      </p:sp>
      <p:sp>
        <p:nvSpPr>
          <p:cNvPr name="TextBox 5" id="5"/>
          <p:cNvSpPr txBox="true"/>
          <p:nvPr/>
        </p:nvSpPr>
        <p:spPr>
          <a:xfrm rot="0">
            <a:off x="777240" y="6319031"/>
            <a:ext cx="5542435" cy="496824"/>
          </a:xfrm>
          <a:prstGeom prst="rect">
            <a:avLst/>
          </a:prstGeom>
        </p:spPr>
        <p:txBody>
          <a:bodyPr anchor="t" rtlCol="false" tIns="0" lIns="0" bIns="0" rIns="0">
            <a:spAutoFit/>
          </a:bodyPr>
          <a:lstStyle/>
          <a:p>
            <a:pPr algn="l">
              <a:lnSpc>
                <a:spcPts val="1997"/>
              </a:lnSpc>
            </a:pPr>
            <a:r>
              <a:rPr lang="en-US" sz="1799">
                <a:solidFill>
                  <a:srgbClr val="FF5757"/>
                </a:solidFill>
                <a:latin typeface="Garet"/>
              </a:rPr>
              <a:t>SOCIAL LINKS CAN BE ADDED. MAYBE LINK TO ORRAN’S SOCIAL MEDIA AND ORRAN.ORG </a:t>
            </a:r>
          </a:p>
        </p:txBody>
      </p:sp>
      <p:sp>
        <p:nvSpPr>
          <p:cNvPr name="TextBox 6" id="6"/>
          <p:cNvSpPr txBox="true"/>
          <p:nvPr/>
        </p:nvSpPr>
        <p:spPr>
          <a:xfrm rot="0">
            <a:off x="777240" y="1820890"/>
            <a:ext cx="5542435" cy="496824"/>
          </a:xfrm>
          <a:prstGeom prst="rect">
            <a:avLst/>
          </a:prstGeom>
        </p:spPr>
        <p:txBody>
          <a:bodyPr anchor="t" rtlCol="false" tIns="0" lIns="0" bIns="0" rIns="0">
            <a:spAutoFit/>
          </a:bodyPr>
          <a:lstStyle/>
          <a:p>
            <a:pPr algn="l">
              <a:lnSpc>
                <a:spcPts val="1997"/>
              </a:lnSpc>
            </a:pPr>
            <a:r>
              <a:rPr lang="en-US" sz="1799">
                <a:solidFill>
                  <a:srgbClr val="FF5757"/>
                </a:solidFill>
                <a:latin typeface="Garet"/>
              </a:rPr>
              <a:t>CHOOSE THE COLOR BRAND AND EARNINGS VISIBILITY (LIKELY KEPT PRIVATE)</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0" r="0" b="0"/>
          <a:stretch>
            <a:fillRect/>
          </a:stretch>
        </p:blipFill>
        <p:spPr>
          <a:xfrm flipH="false" flipV="false" rot="0">
            <a:off x="973170" y="2070467"/>
            <a:ext cx="5826061" cy="3578172"/>
          </a:xfrm>
          <a:prstGeom prst="rect">
            <a:avLst/>
          </a:prstGeom>
        </p:spPr>
      </p:pic>
      <p:pic>
        <p:nvPicPr>
          <p:cNvPr name="Picture 3" id="3"/>
          <p:cNvPicPr>
            <a:picLocks noChangeAspect="true"/>
          </p:cNvPicPr>
          <p:nvPr/>
        </p:nvPicPr>
        <p:blipFill>
          <a:blip r:embed="rId3"/>
          <a:srcRect l="0" t="0" r="0" b="0"/>
          <a:stretch>
            <a:fillRect/>
          </a:stretch>
        </p:blipFill>
        <p:spPr>
          <a:xfrm flipH="false" flipV="false" rot="0">
            <a:off x="3762766" y="6672481"/>
            <a:ext cx="2412667" cy="2645151"/>
          </a:xfrm>
          <a:prstGeom prst="rect">
            <a:avLst/>
          </a:prstGeom>
        </p:spPr>
      </p:pic>
      <p:pic>
        <p:nvPicPr>
          <p:cNvPr name="Picture 4" id="4"/>
          <p:cNvPicPr>
            <a:picLocks noChangeAspect="true"/>
          </p:cNvPicPr>
          <p:nvPr/>
        </p:nvPicPr>
        <p:blipFill>
          <a:blip r:embed="rId4"/>
          <a:srcRect l="0" t="0" r="0" b="0"/>
          <a:stretch>
            <a:fillRect/>
          </a:stretch>
        </p:blipFill>
        <p:spPr>
          <a:xfrm flipH="false" flipV="false" rot="0">
            <a:off x="1596967" y="6295257"/>
            <a:ext cx="2047072" cy="3317353"/>
          </a:xfrm>
          <a:prstGeom prst="rect">
            <a:avLst/>
          </a:prstGeom>
        </p:spPr>
      </p:pic>
      <p:sp>
        <p:nvSpPr>
          <p:cNvPr name="TextBox 5" id="5"/>
          <p:cNvSpPr txBox="true"/>
          <p:nvPr/>
        </p:nvSpPr>
        <p:spPr>
          <a:xfrm rot="0">
            <a:off x="1596967" y="606425"/>
            <a:ext cx="4578466" cy="957249"/>
          </a:xfrm>
          <a:prstGeom prst="rect">
            <a:avLst/>
          </a:prstGeom>
        </p:spPr>
        <p:txBody>
          <a:bodyPr anchor="t" rtlCol="false" tIns="0" lIns="0" bIns="0" rIns="0">
            <a:spAutoFit/>
          </a:bodyPr>
          <a:lstStyle/>
          <a:p>
            <a:pPr algn="ctr">
              <a:lnSpc>
                <a:spcPts val="7834"/>
              </a:lnSpc>
              <a:spcBef>
                <a:spcPct val="0"/>
              </a:spcBef>
            </a:pPr>
            <a:r>
              <a:rPr lang="en-US" sz="5596">
                <a:solidFill>
                  <a:srgbClr val="1C2120"/>
                </a:solidFill>
                <a:latin typeface="Garet Bold"/>
              </a:rPr>
              <a:t>PREVIEW</a:t>
            </a:r>
          </a:p>
        </p:txBody>
      </p:sp>
      <p:sp>
        <p:nvSpPr>
          <p:cNvPr name="TextBox 6" id="6"/>
          <p:cNvSpPr txBox="true"/>
          <p:nvPr/>
        </p:nvSpPr>
        <p:spPr>
          <a:xfrm rot="0">
            <a:off x="777240" y="1582724"/>
            <a:ext cx="6217920" cy="744474"/>
          </a:xfrm>
          <a:prstGeom prst="rect">
            <a:avLst/>
          </a:prstGeom>
        </p:spPr>
        <p:txBody>
          <a:bodyPr anchor="t" rtlCol="false" tIns="0" lIns="0" bIns="0" rIns="0">
            <a:spAutoFit/>
          </a:bodyPr>
          <a:lstStyle/>
          <a:p>
            <a:pPr>
              <a:lnSpc>
                <a:spcPts val="1997"/>
              </a:lnSpc>
            </a:pPr>
            <a:r>
              <a:rPr lang="en-US" sz="1799">
                <a:solidFill>
                  <a:srgbClr val="FF5757"/>
                </a:solidFill>
                <a:latin typeface="Garet"/>
              </a:rPr>
              <a:t>YOU CAN PREVIEW THE PAGE BEFORE LAUNCHING, POSTING, AND MAKING UPDATES. </a:t>
            </a:r>
          </a:p>
          <a:p>
            <a:pPr>
              <a:lnSpc>
                <a:spcPts val="1997"/>
              </a:lnSpc>
            </a:pPr>
          </a:p>
        </p:txBody>
      </p:sp>
      <p:sp>
        <p:nvSpPr>
          <p:cNvPr name="TextBox 7" id="7"/>
          <p:cNvSpPr txBox="true"/>
          <p:nvPr/>
        </p:nvSpPr>
        <p:spPr>
          <a:xfrm rot="0">
            <a:off x="777240" y="5798433"/>
            <a:ext cx="6217920" cy="496824"/>
          </a:xfrm>
          <a:prstGeom prst="rect">
            <a:avLst/>
          </a:prstGeom>
        </p:spPr>
        <p:txBody>
          <a:bodyPr anchor="t" rtlCol="false" tIns="0" lIns="0" bIns="0" rIns="0">
            <a:spAutoFit/>
          </a:bodyPr>
          <a:lstStyle/>
          <a:p>
            <a:pPr>
              <a:lnSpc>
                <a:spcPts val="1997"/>
              </a:lnSpc>
            </a:pPr>
            <a:r>
              <a:rPr lang="en-US" sz="1799">
                <a:solidFill>
                  <a:srgbClr val="FF5757"/>
                </a:solidFill>
                <a:latin typeface="Garet"/>
              </a:rPr>
              <a:t>CAN CHOOSE A MEMBERSHIP PLAN FOR YOUR SPONSORS</a:t>
            </a:r>
          </a:p>
        </p:txBody>
      </p:sp>
    </p:spTree>
  </p:cSld>
  <p:clrMapOvr>
    <a:masterClrMapping/>
  </p:clrMapOvr>
</p:sld>
</file>

<file path=ppt/slides/slide13.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267176" y="0"/>
            <a:ext cx="4056504" cy="4056504"/>
            <a:chOff x="0" y="0"/>
            <a:chExt cx="6350000" cy="6350000"/>
          </a:xfrm>
        </p:grpSpPr>
        <p:sp>
          <p:nvSpPr>
            <p:cNvPr name="Freeform 3" id="3"/>
            <p:cNvSpPr/>
            <p:nvPr/>
          </p:nvSpPr>
          <p:spPr>
            <a:xfrm>
              <a:off x="14167" y="0"/>
              <a:ext cx="6321665" cy="6350000"/>
            </a:xfrm>
            <a:custGeom>
              <a:avLst/>
              <a:gdLst/>
              <a:ahLst/>
              <a:cxnLst/>
              <a:rect r="r" b="b" t="t" l="l"/>
              <a:pathLst>
                <a:path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5757"/>
            </a:solidFill>
          </p:spPr>
        </p:sp>
      </p:grpSp>
      <p:grpSp>
        <p:nvGrpSpPr>
          <p:cNvPr name="Group 4" id="4"/>
          <p:cNvGrpSpPr/>
          <p:nvPr/>
        </p:nvGrpSpPr>
        <p:grpSpPr>
          <a:xfrm rot="0">
            <a:off x="2232034" y="1070392"/>
            <a:ext cx="5532264" cy="1915719"/>
            <a:chOff x="0" y="0"/>
            <a:chExt cx="2919160" cy="1010850"/>
          </a:xfrm>
        </p:grpSpPr>
        <p:sp>
          <p:nvSpPr>
            <p:cNvPr name="Freeform 5" id="5"/>
            <p:cNvSpPr/>
            <p:nvPr/>
          </p:nvSpPr>
          <p:spPr>
            <a:xfrm>
              <a:off x="0" y="0"/>
              <a:ext cx="2919160" cy="1010850"/>
            </a:xfrm>
            <a:custGeom>
              <a:avLst/>
              <a:gdLst/>
              <a:ahLst/>
              <a:cxnLst/>
              <a:rect r="r" b="b" t="t" l="l"/>
              <a:pathLst>
                <a:path h="1010850" w="2919160">
                  <a:moveTo>
                    <a:pt x="0" y="0"/>
                  </a:moveTo>
                  <a:lnTo>
                    <a:pt x="2919160" y="0"/>
                  </a:lnTo>
                  <a:lnTo>
                    <a:pt x="2919160" y="1010850"/>
                  </a:lnTo>
                  <a:lnTo>
                    <a:pt x="0" y="1010850"/>
                  </a:lnTo>
                  <a:close/>
                </a:path>
              </a:pathLst>
            </a:custGeom>
            <a:solidFill>
              <a:srgbClr val="B2BDCF"/>
            </a:solidFill>
          </p:spPr>
        </p:sp>
      </p:grpSp>
      <p:sp>
        <p:nvSpPr>
          <p:cNvPr name="TextBox 6" id="6"/>
          <p:cNvSpPr txBox="true"/>
          <p:nvPr/>
        </p:nvSpPr>
        <p:spPr>
          <a:xfrm rot="0">
            <a:off x="2865818" y="1775471"/>
            <a:ext cx="3756849" cy="562712"/>
          </a:xfrm>
          <a:prstGeom prst="rect">
            <a:avLst/>
          </a:prstGeom>
        </p:spPr>
        <p:txBody>
          <a:bodyPr anchor="t" rtlCol="false" tIns="0" lIns="0" bIns="0" rIns="0">
            <a:spAutoFit/>
          </a:bodyPr>
          <a:lstStyle/>
          <a:p>
            <a:pPr>
              <a:lnSpc>
                <a:spcPts val="4368"/>
              </a:lnSpc>
            </a:pPr>
            <a:r>
              <a:rPr lang="en-US" sz="4120">
                <a:solidFill>
                  <a:srgbClr val="1C2120"/>
                </a:solidFill>
                <a:latin typeface="Garet Bold"/>
              </a:rPr>
              <a:t>ADVANCED</a:t>
            </a:r>
          </a:p>
        </p:txBody>
      </p:sp>
      <p:sp>
        <p:nvSpPr>
          <p:cNvPr name="TextBox 7" id="7"/>
          <p:cNvSpPr txBox="true"/>
          <p:nvPr/>
        </p:nvSpPr>
        <p:spPr>
          <a:xfrm rot="0">
            <a:off x="777240" y="4116545"/>
            <a:ext cx="6217920" cy="2900680"/>
          </a:xfrm>
          <a:prstGeom prst="rect">
            <a:avLst/>
          </a:prstGeom>
        </p:spPr>
        <p:txBody>
          <a:bodyPr anchor="t" rtlCol="false" tIns="0" lIns="0" bIns="0" rIns="0">
            <a:spAutoFit/>
          </a:bodyPr>
          <a:lstStyle/>
          <a:p>
            <a:pPr marL="690881" indent="-345440" lvl="1">
              <a:lnSpc>
                <a:spcPts val="8000"/>
              </a:lnSpc>
              <a:buFont typeface="Arial"/>
              <a:buChar char="•"/>
            </a:pPr>
            <a:r>
              <a:rPr lang="en-US" sz="3200">
                <a:solidFill>
                  <a:srgbClr val="1C2120"/>
                </a:solidFill>
                <a:latin typeface="Garet Bold"/>
              </a:rPr>
              <a:t>WELCOME NOTES</a:t>
            </a:r>
          </a:p>
          <a:p>
            <a:pPr marL="690881" indent="-345440" lvl="1">
              <a:lnSpc>
                <a:spcPts val="8000"/>
              </a:lnSpc>
              <a:buFont typeface="Arial"/>
              <a:buChar char="•"/>
            </a:pPr>
            <a:r>
              <a:rPr lang="en-US" sz="3200">
                <a:solidFill>
                  <a:srgbClr val="1C2120"/>
                </a:solidFill>
                <a:latin typeface="Garet Bold"/>
              </a:rPr>
              <a:t>GOALS</a:t>
            </a:r>
          </a:p>
          <a:p>
            <a:pPr marL="690881" indent="-345440" lvl="1">
              <a:lnSpc>
                <a:spcPts val="8000"/>
              </a:lnSpc>
              <a:buFont typeface="Arial"/>
              <a:buChar char="•"/>
            </a:pPr>
            <a:r>
              <a:rPr lang="en-US" sz="3200">
                <a:solidFill>
                  <a:srgbClr val="1C2120"/>
                </a:solidFill>
                <a:latin typeface="Garet Bold"/>
              </a:rPr>
              <a:t>SPECIAL OFFERS</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0" r="0" b="0"/>
          <a:stretch>
            <a:fillRect/>
          </a:stretch>
        </p:blipFill>
        <p:spPr>
          <a:xfrm flipH="false" flipV="false" rot="0">
            <a:off x="777240" y="2788747"/>
            <a:ext cx="6217920" cy="3759251"/>
          </a:xfrm>
          <a:prstGeom prst="rect">
            <a:avLst/>
          </a:prstGeom>
        </p:spPr>
      </p:pic>
      <p:sp>
        <p:nvSpPr>
          <p:cNvPr name="TextBox 3" id="3"/>
          <p:cNvSpPr txBox="true"/>
          <p:nvPr/>
        </p:nvSpPr>
        <p:spPr>
          <a:xfrm rot="0">
            <a:off x="517604" y="672465"/>
            <a:ext cx="6737192" cy="957249"/>
          </a:xfrm>
          <a:prstGeom prst="rect">
            <a:avLst/>
          </a:prstGeom>
        </p:spPr>
        <p:txBody>
          <a:bodyPr anchor="t" rtlCol="false" tIns="0" lIns="0" bIns="0" rIns="0">
            <a:spAutoFit/>
          </a:bodyPr>
          <a:lstStyle/>
          <a:p>
            <a:pPr algn="ctr">
              <a:lnSpc>
                <a:spcPts val="7834"/>
              </a:lnSpc>
              <a:spcBef>
                <a:spcPct val="0"/>
              </a:spcBef>
            </a:pPr>
            <a:r>
              <a:rPr lang="en-US" sz="5596">
                <a:solidFill>
                  <a:srgbClr val="1C2120"/>
                </a:solidFill>
                <a:latin typeface="Garet Bold"/>
              </a:rPr>
              <a:t>WELCOME NOTES</a:t>
            </a:r>
          </a:p>
        </p:txBody>
      </p:sp>
      <p:sp>
        <p:nvSpPr>
          <p:cNvPr name="TextBox 4" id="4"/>
          <p:cNvSpPr txBox="true"/>
          <p:nvPr/>
        </p:nvSpPr>
        <p:spPr>
          <a:xfrm rot="0">
            <a:off x="777240" y="1648764"/>
            <a:ext cx="6217920" cy="992124"/>
          </a:xfrm>
          <a:prstGeom prst="rect">
            <a:avLst/>
          </a:prstGeom>
        </p:spPr>
        <p:txBody>
          <a:bodyPr anchor="t" rtlCol="false" tIns="0" lIns="0" bIns="0" rIns="0">
            <a:spAutoFit/>
          </a:bodyPr>
          <a:lstStyle/>
          <a:p>
            <a:pPr marL="388618" indent="-194309" lvl="1">
              <a:lnSpc>
                <a:spcPts val="1997"/>
              </a:lnSpc>
              <a:buFont typeface="Arial"/>
              <a:buChar char="•"/>
            </a:pPr>
            <a:r>
              <a:rPr lang="en-US" sz="1799">
                <a:solidFill>
                  <a:srgbClr val="FF5757"/>
                </a:solidFill>
                <a:latin typeface="Garet"/>
              </a:rPr>
              <a:t>WELCOME NOTES: </a:t>
            </a:r>
          </a:p>
          <a:p>
            <a:pPr marL="777237" indent="-259079" lvl="2">
              <a:lnSpc>
                <a:spcPts val="1997"/>
              </a:lnSpc>
              <a:buFont typeface="Arial"/>
              <a:buChar char="⚬"/>
            </a:pPr>
            <a:r>
              <a:rPr lang="en-US" sz="1799">
                <a:solidFill>
                  <a:srgbClr val="FF5757"/>
                </a:solidFill>
                <a:latin typeface="Garet"/>
              </a:rPr>
              <a:t>CAN CUSTOMIZE HOW TO WELCOME SPONSORS POTENTIALLY </a:t>
            </a:r>
          </a:p>
          <a:p>
            <a:pPr marL="777237" indent="-259079" lvl="2">
              <a:lnSpc>
                <a:spcPts val="1997"/>
              </a:lnSpc>
              <a:buFont typeface="Arial"/>
              <a:buChar char="⚬"/>
            </a:pPr>
            <a:r>
              <a:rPr lang="en-US" sz="1799">
                <a:solidFill>
                  <a:srgbClr val="FF5757"/>
                </a:solidFill>
                <a:latin typeface="Garet"/>
              </a:rPr>
              <a:t>EVEN MAKE A WELCOME VIDEO IF WANTED </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0" r="0" b="0"/>
          <a:stretch>
            <a:fillRect/>
          </a:stretch>
        </p:blipFill>
        <p:spPr>
          <a:xfrm flipH="false" flipV="false" rot="0">
            <a:off x="777240" y="2888538"/>
            <a:ext cx="6217920" cy="3790340"/>
          </a:xfrm>
          <a:prstGeom prst="rect">
            <a:avLst/>
          </a:prstGeom>
        </p:spPr>
      </p:pic>
      <p:sp>
        <p:nvSpPr>
          <p:cNvPr name="TextBox 3" id="3"/>
          <p:cNvSpPr txBox="true"/>
          <p:nvPr/>
        </p:nvSpPr>
        <p:spPr>
          <a:xfrm rot="0">
            <a:off x="517604" y="672465"/>
            <a:ext cx="6737192" cy="957249"/>
          </a:xfrm>
          <a:prstGeom prst="rect">
            <a:avLst/>
          </a:prstGeom>
        </p:spPr>
        <p:txBody>
          <a:bodyPr anchor="t" rtlCol="false" tIns="0" lIns="0" bIns="0" rIns="0">
            <a:spAutoFit/>
          </a:bodyPr>
          <a:lstStyle/>
          <a:p>
            <a:pPr algn="ctr">
              <a:lnSpc>
                <a:spcPts val="7834"/>
              </a:lnSpc>
              <a:spcBef>
                <a:spcPct val="0"/>
              </a:spcBef>
            </a:pPr>
            <a:r>
              <a:rPr lang="en-US" sz="5596">
                <a:solidFill>
                  <a:srgbClr val="1C2120"/>
                </a:solidFill>
                <a:latin typeface="Garet Bold"/>
              </a:rPr>
              <a:t>GOALS</a:t>
            </a:r>
          </a:p>
        </p:txBody>
      </p:sp>
      <p:sp>
        <p:nvSpPr>
          <p:cNvPr name="TextBox 4" id="4"/>
          <p:cNvSpPr txBox="true"/>
          <p:nvPr/>
        </p:nvSpPr>
        <p:spPr>
          <a:xfrm rot="0">
            <a:off x="777240" y="1648764"/>
            <a:ext cx="6217920" cy="1239774"/>
          </a:xfrm>
          <a:prstGeom prst="rect">
            <a:avLst/>
          </a:prstGeom>
        </p:spPr>
        <p:txBody>
          <a:bodyPr anchor="t" rtlCol="false" tIns="0" lIns="0" bIns="0" rIns="0">
            <a:spAutoFit/>
          </a:bodyPr>
          <a:lstStyle/>
          <a:p>
            <a:pPr marL="388618" indent="-194309" lvl="1">
              <a:lnSpc>
                <a:spcPts val="1997"/>
              </a:lnSpc>
              <a:buFont typeface="Arial"/>
              <a:buChar char="•"/>
            </a:pPr>
            <a:r>
              <a:rPr lang="en-US" sz="1799">
                <a:solidFill>
                  <a:srgbClr val="FF5757"/>
                </a:solidFill>
                <a:latin typeface="Garet"/>
              </a:rPr>
              <a:t>GOALS: </a:t>
            </a:r>
          </a:p>
          <a:p>
            <a:pPr marL="777237" indent="-259079" lvl="2">
              <a:lnSpc>
                <a:spcPts val="1997"/>
              </a:lnSpc>
              <a:buFont typeface="Arial"/>
              <a:buChar char="⚬"/>
            </a:pPr>
            <a:r>
              <a:rPr lang="en-US" sz="1799">
                <a:solidFill>
                  <a:srgbClr val="FF5757"/>
                </a:solidFill>
                <a:latin typeface="Garet"/>
              </a:rPr>
              <a:t>CAN SET GOALS WITH THE PATREON ACCOUNT, POSSIBLE WAY TO ENCOURAGE SPONSORS TO STAY ENGAGED </a:t>
            </a:r>
          </a:p>
          <a:p>
            <a:pPr>
              <a:lnSpc>
                <a:spcPts val="1997"/>
              </a:lnSpc>
            </a:pP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0" r="0" b="0"/>
          <a:stretch>
            <a:fillRect/>
          </a:stretch>
        </p:blipFill>
        <p:spPr>
          <a:xfrm flipH="false" flipV="false" rot="0">
            <a:off x="973170" y="6052551"/>
            <a:ext cx="5826061" cy="3228609"/>
          </a:xfrm>
          <a:prstGeom prst="rect">
            <a:avLst/>
          </a:prstGeom>
        </p:spPr>
      </p:pic>
      <p:pic>
        <p:nvPicPr>
          <p:cNvPr name="Picture 3" id="3"/>
          <p:cNvPicPr>
            <a:picLocks noChangeAspect="true"/>
          </p:cNvPicPr>
          <p:nvPr/>
        </p:nvPicPr>
        <p:blipFill>
          <a:blip r:embed="rId3"/>
          <a:srcRect l="0" t="0" r="0" b="0"/>
          <a:stretch>
            <a:fillRect/>
          </a:stretch>
        </p:blipFill>
        <p:spPr>
          <a:xfrm flipH="false" flipV="false" rot="0">
            <a:off x="973170" y="2640888"/>
            <a:ext cx="5826061" cy="3296579"/>
          </a:xfrm>
          <a:prstGeom prst="rect">
            <a:avLst/>
          </a:prstGeom>
        </p:spPr>
      </p:pic>
      <p:sp>
        <p:nvSpPr>
          <p:cNvPr name="TextBox 4" id="4"/>
          <p:cNvSpPr txBox="true"/>
          <p:nvPr/>
        </p:nvSpPr>
        <p:spPr>
          <a:xfrm rot="0">
            <a:off x="517604" y="672465"/>
            <a:ext cx="6737192" cy="957249"/>
          </a:xfrm>
          <a:prstGeom prst="rect">
            <a:avLst/>
          </a:prstGeom>
        </p:spPr>
        <p:txBody>
          <a:bodyPr anchor="t" rtlCol="false" tIns="0" lIns="0" bIns="0" rIns="0">
            <a:spAutoFit/>
          </a:bodyPr>
          <a:lstStyle/>
          <a:p>
            <a:pPr algn="ctr">
              <a:lnSpc>
                <a:spcPts val="7834"/>
              </a:lnSpc>
              <a:spcBef>
                <a:spcPct val="0"/>
              </a:spcBef>
            </a:pPr>
            <a:r>
              <a:rPr lang="en-US" sz="5596">
                <a:solidFill>
                  <a:srgbClr val="1C2120"/>
                </a:solidFill>
                <a:latin typeface="Garet Bold"/>
              </a:rPr>
              <a:t>SPECIAL OFFERS</a:t>
            </a:r>
          </a:p>
        </p:txBody>
      </p:sp>
      <p:sp>
        <p:nvSpPr>
          <p:cNvPr name="TextBox 5" id="5"/>
          <p:cNvSpPr txBox="true"/>
          <p:nvPr/>
        </p:nvSpPr>
        <p:spPr>
          <a:xfrm rot="0">
            <a:off x="777240" y="1648764"/>
            <a:ext cx="6217920" cy="992124"/>
          </a:xfrm>
          <a:prstGeom prst="rect">
            <a:avLst/>
          </a:prstGeom>
        </p:spPr>
        <p:txBody>
          <a:bodyPr anchor="t" rtlCol="false" tIns="0" lIns="0" bIns="0" rIns="0">
            <a:spAutoFit/>
          </a:bodyPr>
          <a:lstStyle/>
          <a:p>
            <a:pPr marL="388618" indent="-194309" lvl="1">
              <a:lnSpc>
                <a:spcPts val="1997"/>
              </a:lnSpc>
              <a:buFont typeface="Arial"/>
              <a:buChar char="•"/>
            </a:pPr>
            <a:r>
              <a:rPr lang="en-US" sz="1799">
                <a:solidFill>
                  <a:srgbClr val="FF5757"/>
                </a:solidFill>
                <a:latin typeface="Garet"/>
              </a:rPr>
              <a:t>SPECIAL OFFERS:  </a:t>
            </a:r>
          </a:p>
          <a:p>
            <a:pPr marL="777237" indent="-259079" lvl="2">
              <a:lnSpc>
                <a:spcPts val="1997"/>
              </a:lnSpc>
              <a:buFont typeface="Arial"/>
              <a:buChar char="⚬"/>
            </a:pPr>
            <a:r>
              <a:rPr lang="en-US" sz="1799">
                <a:solidFill>
                  <a:srgbClr val="FF5757"/>
                </a:solidFill>
                <a:latin typeface="Garet"/>
              </a:rPr>
              <a:t>ABILITY TO CREATE SPECIAL OFFERS IF DESIRED </a:t>
            </a:r>
          </a:p>
          <a:p>
            <a:pPr>
              <a:lnSpc>
                <a:spcPts val="1997"/>
              </a:lnSpc>
            </a:pP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267176" y="0"/>
            <a:ext cx="4056504" cy="4056504"/>
            <a:chOff x="0" y="0"/>
            <a:chExt cx="6350000" cy="6350000"/>
          </a:xfrm>
        </p:grpSpPr>
        <p:sp>
          <p:nvSpPr>
            <p:cNvPr name="Freeform 3" id="3"/>
            <p:cNvSpPr/>
            <p:nvPr/>
          </p:nvSpPr>
          <p:spPr>
            <a:xfrm>
              <a:off x="14167" y="0"/>
              <a:ext cx="6321665" cy="6350000"/>
            </a:xfrm>
            <a:custGeom>
              <a:avLst/>
              <a:gdLst/>
              <a:ahLst/>
              <a:cxnLst/>
              <a:rect r="r" b="b" t="t" l="l"/>
              <a:pathLst>
                <a:path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5757"/>
            </a:solidFill>
          </p:spPr>
        </p:sp>
      </p:grpSp>
      <p:grpSp>
        <p:nvGrpSpPr>
          <p:cNvPr name="Group 4" id="4"/>
          <p:cNvGrpSpPr/>
          <p:nvPr/>
        </p:nvGrpSpPr>
        <p:grpSpPr>
          <a:xfrm rot="0">
            <a:off x="2232034" y="1070392"/>
            <a:ext cx="5532264" cy="1915719"/>
            <a:chOff x="0" y="0"/>
            <a:chExt cx="2919160" cy="1010850"/>
          </a:xfrm>
        </p:grpSpPr>
        <p:sp>
          <p:nvSpPr>
            <p:cNvPr name="Freeform 5" id="5"/>
            <p:cNvSpPr/>
            <p:nvPr/>
          </p:nvSpPr>
          <p:spPr>
            <a:xfrm>
              <a:off x="0" y="0"/>
              <a:ext cx="2919160" cy="1010850"/>
            </a:xfrm>
            <a:custGeom>
              <a:avLst/>
              <a:gdLst/>
              <a:ahLst/>
              <a:cxnLst/>
              <a:rect r="r" b="b" t="t" l="l"/>
              <a:pathLst>
                <a:path h="1010850" w="2919160">
                  <a:moveTo>
                    <a:pt x="0" y="0"/>
                  </a:moveTo>
                  <a:lnTo>
                    <a:pt x="2919160" y="0"/>
                  </a:lnTo>
                  <a:lnTo>
                    <a:pt x="2919160" y="1010850"/>
                  </a:lnTo>
                  <a:lnTo>
                    <a:pt x="0" y="1010850"/>
                  </a:lnTo>
                  <a:close/>
                </a:path>
              </a:pathLst>
            </a:custGeom>
            <a:solidFill>
              <a:srgbClr val="B2BDCF"/>
            </a:solidFill>
          </p:spPr>
        </p:sp>
      </p:grpSp>
      <p:pic>
        <p:nvPicPr>
          <p:cNvPr name="Picture 6" id="6"/>
          <p:cNvPicPr>
            <a:picLocks noChangeAspect="true"/>
          </p:cNvPicPr>
          <p:nvPr/>
        </p:nvPicPr>
        <p:blipFill>
          <a:blip r:embed="rId2"/>
          <a:srcRect l="0" t="9611" r="0" b="0"/>
          <a:stretch>
            <a:fillRect/>
          </a:stretch>
        </p:blipFill>
        <p:spPr>
          <a:xfrm flipH="false" flipV="false" rot="0">
            <a:off x="0" y="3754922"/>
            <a:ext cx="6217920" cy="3178845"/>
          </a:xfrm>
          <a:prstGeom prst="rect">
            <a:avLst/>
          </a:prstGeom>
        </p:spPr>
      </p:pic>
      <p:pic>
        <p:nvPicPr>
          <p:cNvPr name="Picture 7" id="7"/>
          <p:cNvPicPr>
            <a:picLocks noChangeAspect="true"/>
          </p:cNvPicPr>
          <p:nvPr/>
        </p:nvPicPr>
        <p:blipFill>
          <a:blip r:embed="rId3"/>
          <a:srcRect l="0" t="0" r="0" b="0"/>
          <a:stretch>
            <a:fillRect/>
          </a:stretch>
        </p:blipFill>
        <p:spPr>
          <a:xfrm flipH="false" flipV="false" rot="0">
            <a:off x="4092256" y="6570760"/>
            <a:ext cx="3672043" cy="3124633"/>
          </a:xfrm>
          <a:prstGeom prst="rect">
            <a:avLst/>
          </a:prstGeom>
        </p:spPr>
      </p:pic>
      <p:sp>
        <p:nvSpPr>
          <p:cNvPr name="TextBox 8" id="8"/>
          <p:cNvSpPr txBox="true"/>
          <p:nvPr/>
        </p:nvSpPr>
        <p:spPr>
          <a:xfrm rot="0">
            <a:off x="2865818" y="1502174"/>
            <a:ext cx="4569547" cy="1109306"/>
          </a:xfrm>
          <a:prstGeom prst="rect">
            <a:avLst/>
          </a:prstGeom>
        </p:spPr>
        <p:txBody>
          <a:bodyPr anchor="t" rtlCol="false" tIns="0" lIns="0" bIns="0" rIns="0">
            <a:spAutoFit/>
          </a:bodyPr>
          <a:lstStyle/>
          <a:p>
            <a:pPr>
              <a:lnSpc>
                <a:spcPts val="4368"/>
              </a:lnSpc>
            </a:pPr>
            <a:r>
              <a:rPr lang="en-US" sz="4120">
                <a:solidFill>
                  <a:srgbClr val="1C2120"/>
                </a:solidFill>
                <a:latin typeface="Garet Bold"/>
              </a:rPr>
              <a:t>POSTING ON &amp; USING PATREON</a:t>
            </a:r>
          </a:p>
        </p:txBody>
      </p:sp>
      <p:sp>
        <p:nvSpPr>
          <p:cNvPr name="TextBox 9" id="9"/>
          <p:cNvSpPr txBox="true"/>
          <p:nvPr/>
        </p:nvSpPr>
        <p:spPr>
          <a:xfrm rot="0">
            <a:off x="3789328" y="3122908"/>
            <a:ext cx="3173349" cy="506984"/>
          </a:xfrm>
          <a:prstGeom prst="rect">
            <a:avLst/>
          </a:prstGeom>
        </p:spPr>
        <p:txBody>
          <a:bodyPr anchor="t" rtlCol="false" tIns="0" lIns="0" bIns="0" rIns="0">
            <a:spAutoFit/>
          </a:bodyPr>
          <a:lstStyle/>
          <a:p>
            <a:pPr>
              <a:lnSpc>
                <a:spcPts val="2022"/>
              </a:lnSpc>
            </a:pPr>
            <a:r>
              <a:rPr lang="en-US" sz="1699">
                <a:solidFill>
                  <a:srgbClr val="1C2120"/>
                </a:solidFill>
                <a:latin typeface="Garet Bold"/>
              </a:rPr>
              <a:t>ON ACCOUNT DASHBOARD YOU CAN SEE</a:t>
            </a:r>
          </a:p>
        </p:txBody>
      </p:sp>
      <p:sp>
        <p:nvSpPr>
          <p:cNvPr name="TextBox 10" id="10"/>
          <p:cNvSpPr txBox="true"/>
          <p:nvPr/>
        </p:nvSpPr>
        <p:spPr>
          <a:xfrm rot="0">
            <a:off x="212729" y="7764526"/>
            <a:ext cx="3673471" cy="1516634"/>
          </a:xfrm>
          <a:prstGeom prst="rect">
            <a:avLst/>
          </a:prstGeom>
        </p:spPr>
        <p:txBody>
          <a:bodyPr anchor="t" rtlCol="false" tIns="0" lIns="0" bIns="0" rIns="0">
            <a:spAutoFit/>
          </a:bodyPr>
          <a:lstStyle/>
          <a:p>
            <a:pPr>
              <a:lnSpc>
                <a:spcPts val="2022"/>
              </a:lnSpc>
            </a:pPr>
            <a:r>
              <a:rPr lang="en-US" sz="1699">
                <a:solidFill>
                  <a:srgbClr val="1C2120"/>
                </a:solidFill>
                <a:latin typeface="Garet Bold"/>
              </a:rPr>
              <a:t>CLICKING “MAKE A POST” WILL LEAD YOU TO THIS</a:t>
            </a:r>
          </a:p>
          <a:p>
            <a:pPr marL="367029" indent="-183514" lvl="1">
              <a:lnSpc>
                <a:spcPts val="2022"/>
              </a:lnSpc>
              <a:buFont typeface="Arial"/>
              <a:buChar char="•"/>
            </a:pPr>
            <a:r>
              <a:rPr lang="en-US" sz="1699">
                <a:solidFill>
                  <a:srgbClr val="1C2120"/>
                </a:solidFill>
                <a:latin typeface="Garet Bold"/>
              </a:rPr>
              <a:t>YOU CAN POST TEXT POSTS, IMAGES, VIDEOS, LIVESTREAM, AUDIO, LINKS, OR POLLS.</a:t>
            </a:r>
          </a:p>
        </p:txBody>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777240" y="606425"/>
            <a:ext cx="6217920" cy="957249"/>
          </a:xfrm>
          <a:prstGeom prst="rect">
            <a:avLst/>
          </a:prstGeom>
        </p:spPr>
        <p:txBody>
          <a:bodyPr anchor="t" rtlCol="false" tIns="0" lIns="0" bIns="0" rIns="0">
            <a:spAutoFit/>
          </a:bodyPr>
          <a:lstStyle/>
          <a:p>
            <a:pPr algn="ctr">
              <a:lnSpc>
                <a:spcPts val="7834"/>
              </a:lnSpc>
              <a:spcBef>
                <a:spcPct val="0"/>
              </a:spcBef>
            </a:pPr>
            <a:r>
              <a:rPr lang="en-US" sz="5596">
                <a:solidFill>
                  <a:srgbClr val="1C2120"/>
                </a:solidFill>
                <a:latin typeface="Garet Bold"/>
              </a:rPr>
              <a:t>TYPES OF POSTS</a:t>
            </a:r>
          </a:p>
        </p:txBody>
      </p:sp>
      <p:sp>
        <p:nvSpPr>
          <p:cNvPr name="TextBox 3" id="3"/>
          <p:cNvSpPr txBox="true"/>
          <p:nvPr/>
        </p:nvSpPr>
        <p:spPr>
          <a:xfrm rot="0">
            <a:off x="777240" y="2065944"/>
            <a:ext cx="2731934" cy="298308"/>
          </a:xfrm>
          <a:prstGeom prst="rect">
            <a:avLst/>
          </a:prstGeom>
        </p:spPr>
        <p:txBody>
          <a:bodyPr anchor="t" rtlCol="false" tIns="0" lIns="0" bIns="0" rIns="0">
            <a:spAutoFit/>
          </a:bodyPr>
          <a:lstStyle/>
          <a:p>
            <a:pPr>
              <a:lnSpc>
                <a:spcPts val="2450"/>
              </a:lnSpc>
            </a:pPr>
            <a:r>
              <a:rPr lang="en-US" spc="82" sz="1750">
                <a:solidFill>
                  <a:srgbClr val="1C2120"/>
                </a:solidFill>
                <a:latin typeface="Garet Bold"/>
              </a:rPr>
              <a:t>TEXT POST</a:t>
            </a:r>
          </a:p>
        </p:txBody>
      </p:sp>
      <p:sp>
        <p:nvSpPr>
          <p:cNvPr name="TextBox 4" id="4"/>
          <p:cNvSpPr txBox="true"/>
          <p:nvPr/>
        </p:nvSpPr>
        <p:spPr>
          <a:xfrm rot="0">
            <a:off x="1067759" y="2335677"/>
            <a:ext cx="3496216" cy="814551"/>
          </a:xfrm>
          <a:prstGeom prst="rect">
            <a:avLst/>
          </a:prstGeom>
        </p:spPr>
        <p:txBody>
          <a:bodyPr anchor="t" rtlCol="false" tIns="0" lIns="0" bIns="0" rIns="0">
            <a:spAutoFit/>
          </a:bodyPr>
          <a:lstStyle/>
          <a:p>
            <a:pPr>
              <a:lnSpc>
                <a:spcPts val="1303"/>
              </a:lnSpc>
            </a:pPr>
            <a:r>
              <a:rPr lang="en-US" sz="931">
                <a:solidFill>
                  <a:srgbClr val="22263E"/>
                </a:solidFill>
                <a:latin typeface="Montserrat"/>
              </a:rPr>
              <a:t>You can post a written message, choose who can see the post (sponsors on a pre-created tier most likely), add attachments and tags, and generate teaser text. You can also delete this post if you decide you don’t want it.  </a:t>
            </a:r>
          </a:p>
          <a:p>
            <a:pPr>
              <a:lnSpc>
                <a:spcPts val="1303"/>
              </a:lnSpc>
              <a:spcBef>
                <a:spcPct val="0"/>
              </a:spcBef>
            </a:pPr>
          </a:p>
        </p:txBody>
      </p:sp>
      <p:sp>
        <p:nvSpPr>
          <p:cNvPr name="TextBox 5" id="5"/>
          <p:cNvSpPr txBox="true"/>
          <p:nvPr/>
        </p:nvSpPr>
        <p:spPr>
          <a:xfrm rot="0">
            <a:off x="777240" y="5715754"/>
            <a:ext cx="2731934" cy="298308"/>
          </a:xfrm>
          <a:prstGeom prst="rect">
            <a:avLst/>
          </a:prstGeom>
        </p:spPr>
        <p:txBody>
          <a:bodyPr anchor="t" rtlCol="false" tIns="0" lIns="0" bIns="0" rIns="0">
            <a:spAutoFit/>
          </a:bodyPr>
          <a:lstStyle/>
          <a:p>
            <a:pPr>
              <a:lnSpc>
                <a:spcPts val="2450"/>
              </a:lnSpc>
            </a:pPr>
            <a:r>
              <a:rPr lang="en-US" spc="82" sz="1750">
                <a:solidFill>
                  <a:srgbClr val="1C2120"/>
                </a:solidFill>
                <a:latin typeface="Garet Bold"/>
              </a:rPr>
              <a:t>IMAGE POST</a:t>
            </a:r>
          </a:p>
        </p:txBody>
      </p:sp>
      <p:sp>
        <p:nvSpPr>
          <p:cNvPr name="TextBox 6" id="6"/>
          <p:cNvSpPr txBox="true"/>
          <p:nvPr/>
        </p:nvSpPr>
        <p:spPr>
          <a:xfrm rot="0">
            <a:off x="1067759" y="5985487"/>
            <a:ext cx="3496216" cy="976476"/>
          </a:xfrm>
          <a:prstGeom prst="rect">
            <a:avLst/>
          </a:prstGeom>
        </p:spPr>
        <p:txBody>
          <a:bodyPr anchor="t" rtlCol="false" tIns="0" lIns="0" bIns="0" rIns="0">
            <a:spAutoFit/>
          </a:bodyPr>
          <a:lstStyle/>
          <a:p>
            <a:pPr algn="just">
              <a:lnSpc>
                <a:spcPts val="1303"/>
              </a:lnSpc>
            </a:pPr>
            <a:r>
              <a:rPr lang="en-US" sz="931">
                <a:solidFill>
                  <a:srgbClr val="22263E"/>
                </a:solidFill>
                <a:latin typeface="Montserrat"/>
              </a:rPr>
              <a:t>You can post images (Any JPG, JPEG, PNG, or GIF up to 512MB, and add an embedded URL), choose who can see the post (sponsors on a pre-created tier most likely), add attachments and tags, and generate teaser text. You can also delete this post if you decide you don’t want it.</a:t>
            </a:r>
          </a:p>
          <a:p>
            <a:pPr>
              <a:lnSpc>
                <a:spcPts val="1303"/>
              </a:lnSpc>
              <a:spcBef>
                <a:spcPct val="0"/>
              </a:spcBef>
            </a:pPr>
          </a:p>
        </p:txBody>
      </p:sp>
      <p:sp>
        <p:nvSpPr>
          <p:cNvPr name="TextBox 7" id="7"/>
          <p:cNvSpPr txBox="true"/>
          <p:nvPr/>
        </p:nvSpPr>
        <p:spPr>
          <a:xfrm rot="0">
            <a:off x="777240" y="6834462"/>
            <a:ext cx="2731934" cy="298308"/>
          </a:xfrm>
          <a:prstGeom prst="rect">
            <a:avLst/>
          </a:prstGeom>
        </p:spPr>
        <p:txBody>
          <a:bodyPr anchor="t" rtlCol="false" tIns="0" lIns="0" bIns="0" rIns="0">
            <a:spAutoFit/>
          </a:bodyPr>
          <a:lstStyle/>
          <a:p>
            <a:pPr>
              <a:lnSpc>
                <a:spcPts val="2450"/>
              </a:lnSpc>
            </a:pPr>
            <a:r>
              <a:rPr lang="en-US" spc="82" sz="1750">
                <a:solidFill>
                  <a:srgbClr val="1C2120"/>
                </a:solidFill>
                <a:latin typeface="Garet Bold"/>
              </a:rPr>
              <a:t>VIDEO POST</a:t>
            </a:r>
          </a:p>
        </p:txBody>
      </p:sp>
      <p:sp>
        <p:nvSpPr>
          <p:cNvPr name="TextBox 8" id="8"/>
          <p:cNvSpPr txBox="true"/>
          <p:nvPr/>
        </p:nvSpPr>
        <p:spPr>
          <a:xfrm rot="0">
            <a:off x="1067759" y="7104195"/>
            <a:ext cx="3496216" cy="976476"/>
          </a:xfrm>
          <a:prstGeom prst="rect">
            <a:avLst/>
          </a:prstGeom>
        </p:spPr>
        <p:txBody>
          <a:bodyPr anchor="t" rtlCol="false" tIns="0" lIns="0" bIns="0" rIns="0">
            <a:spAutoFit/>
          </a:bodyPr>
          <a:lstStyle/>
          <a:p>
            <a:pPr>
              <a:lnSpc>
                <a:spcPts val="1303"/>
              </a:lnSpc>
            </a:pPr>
            <a:r>
              <a:rPr lang="en-US" sz="931">
                <a:solidFill>
                  <a:srgbClr val="22263E"/>
                </a:solidFill>
                <a:latin typeface="Montserrat"/>
              </a:rPr>
              <a:t>You can post videos (from Vimeo or by adding a video URL) choose who can see the post (sponsors on a pre-created tier most likely), add attachments and tags, and generate teaser text. You can also delete this post if you decide you don’t want it.</a:t>
            </a:r>
          </a:p>
          <a:p>
            <a:pPr>
              <a:lnSpc>
                <a:spcPts val="1303"/>
              </a:lnSpc>
              <a:spcBef>
                <a:spcPct val="0"/>
              </a:spcBef>
            </a:pPr>
          </a:p>
        </p:txBody>
      </p:sp>
      <p:sp>
        <p:nvSpPr>
          <p:cNvPr name="TextBox 9" id="9"/>
          <p:cNvSpPr txBox="true"/>
          <p:nvPr/>
        </p:nvSpPr>
        <p:spPr>
          <a:xfrm rot="0">
            <a:off x="777240" y="8038761"/>
            <a:ext cx="2731934" cy="298308"/>
          </a:xfrm>
          <a:prstGeom prst="rect">
            <a:avLst/>
          </a:prstGeom>
        </p:spPr>
        <p:txBody>
          <a:bodyPr anchor="t" rtlCol="false" tIns="0" lIns="0" bIns="0" rIns="0">
            <a:spAutoFit/>
          </a:bodyPr>
          <a:lstStyle/>
          <a:p>
            <a:pPr>
              <a:lnSpc>
                <a:spcPts val="2450"/>
              </a:lnSpc>
            </a:pPr>
            <a:r>
              <a:rPr lang="en-US" spc="82" sz="1750">
                <a:solidFill>
                  <a:srgbClr val="1C2120"/>
                </a:solidFill>
                <a:latin typeface="Garet Bold"/>
              </a:rPr>
              <a:t>AUDIO POST</a:t>
            </a:r>
          </a:p>
        </p:txBody>
      </p:sp>
      <p:sp>
        <p:nvSpPr>
          <p:cNvPr name="TextBox 10" id="10"/>
          <p:cNvSpPr txBox="true"/>
          <p:nvPr/>
        </p:nvSpPr>
        <p:spPr>
          <a:xfrm rot="0">
            <a:off x="1067759" y="8308494"/>
            <a:ext cx="3496216" cy="1138401"/>
          </a:xfrm>
          <a:prstGeom prst="rect">
            <a:avLst/>
          </a:prstGeom>
        </p:spPr>
        <p:txBody>
          <a:bodyPr anchor="t" rtlCol="false" tIns="0" lIns="0" bIns="0" rIns="0">
            <a:spAutoFit/>
          </a:bodyPr>
          <a:lstStyle/>
          <a:p>
            <a:pPr>
              <a:lnSpc>
                <a:spcPts val="1303"/>
              </a:lnSpc>
            </a:pPr>
            <a:r>
              <a:rPr lang="en-US" sz="931">
                <a:solidFill>
                  <a:srgbClr val="22263E"/>
                </a:solidFill>
                <a:latin typeface="Montserrat"/>
              </a:rPr>
              <a:t>You can post an audio message (select an audio file, add audio from a URL, and add an optional image), choose who can see the post (sponsors on a pre-created tier most likely), add attachments and tags, and generate teaser text. You can also delete this post if you decide you don’t want it.</a:t>
            </a:r>
          </a:p>
          <a:p>
            <a:pPr>
              <a:lnSpc>
                <a:spcPts val="1303"/>
              </a:lnSpc>
              <a:spcBef>
                <a:spcPct val="0"/>
              </a:spcBef>
            </a:pPr>
          </a:p>
        </p:txBody>
      </p:sp>
      <p:pic>
        <p:nvPicPr>
          <p:cNvPr name="Picture 11" id="11"/>
          <p:cNvPicPr>
            <a:picLocks noChangeAspect="true"/>
          </p:cNvPicPr>
          <p:nvPr/>
        </p:nvPicPr>
        <p:blipFill>
          <a:blip r:embed="rId2"/>
          <a:srcRect l="0" t="0" r="0" b="0"/>
          <a:stretch>
            <a:fillRect/>
          </a:stretch>
        </p:blipFill>
        <p:spPr>
          <a:xfrm flipH="false" flipV="false" rot="0">
            <a:off x="3130430" y="3081813"/>
            <a:ext cx="4203218" cy="2802145"/>
          </a:xfrm>
          <a:prstGeom prst="rect">
            <a:avLst/>
          </a:prstGeom>
        </p:spPr>
      </p:pic>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0" r="0" b="0"/>
          <a:stretch>
            <a:fillRect/>
          </a:stretch>
        </p:blipFill>
        <p:spPr>
          <a:xfrm flipH="false" flipV="false" rot="0">
            <a:off x="2821551" y="2824473"/>
            <a:ext cx="4429889" cy="2929382"/>
          </a:xfrm>
          <a:prstGeom prst="rect">
            <a:avLst/>
          </a:prstGeom>
        </p:spPr>
      </p:pic>
      <p:sp>
        <p:nvSpPr>
          <p:cNvPr name="TextBox 3" id="3"/>
          <p:cNvSpPr txBox="true"/>
          <p:nvPr/>
        </p:nvSpPr>
        <p:spPr>
          <a:xfrm rot="0">
            <a:off x="777240" y="606425"/>
            <a:ext cx="6217920" cy="957249"/>
          </a:xfrm>
          <a:prstGeom prst="rect">
            <a:avLst/>
          </a:prstGeom>
        </p:spPr>
        <p:txBody>
          <a:bodyPr anchor="t" rtlCol="false" tIns="0" lIns="0" bIns="0" rIns="0">
            <a:spAutoFit/>
          </a:bodyPr>
          <a:lstStyle/>
          <a:p>
            <a:pPr algn="ctr">
              <a:lnSpc>
                <a:spcPts val="7834"/>
              </a:lnSpc>
              <a:spcBef>
                <a:spcPct val="0"/>
              </a:spcBef>
            </a:pPr>
            <a:r>
              <a:rPr lang="en-US" sz="5596">
                <a:solidFill>
                  <a:srgbClr val="1C2120"/>
                </a:solidFill>
                <a:latin typeface="Garet Bold"/>
              </a:rPr>
              <a:t>TYPES OF POSTS</a:t>
            </a:r>
          </a:p>
        </p:txBody>
      </p:sp>
      <p:sp>
        <p:nvSpPr>
          <p:cNvPr name="TextBox 4" id="4"/>
          <p:cNvSpPr txBox="true"/>
          <p:nvPr/>
        </p:nvSpPr>
        <p:spPr>
          <a:xfrm rot="0">
            <a:off x="777240" y="2065944"/>
            <a:ext cx="2731934" cy="298308"/>
          </a:xfrm>
          <a:prstGeom prst="rect">
            <a:avLst/>
          </a:prstGeom>
        </p:spPr>
        <p:txBody>
          <a:bodyPr anchor="t" rtlCol="false" tIns="0" lIns="0" bIns="0" rIns="0">
            <a:spAutoFit/>
          </a:bodyPr>
          <a:lstStyle/>
          <a:p>
            <a:pPr>
              <a:lnSpc>
                <a:spcPts val="2450"/>
              </a:lnSpc>
            </a:pPr>
            <a:r>
              <a:rPr lang="en-US" spc="82" sz="1750">
                <a:solidFill>
                  <a:srgbClr val="1C2120"/>
                </a:solidFill>
                <a:latin typeface="Garet Bold"/>
              </a:rPr>
              <a:t>LIVESTREAM</a:t>
            </a:r>
          </a:p>
        </p:txBody>
      </p:sp>
      <p:sp>
        <p:nvSpPr>
          <p:cNvPr name="TextBox 5" id="5"/>
          <p:cNvSpPr txBox="true"/>
          <p:nvPr/>
        </p:nvSpPr>
        <p:spPr>
          <a:xfrm rot="0">
            <a:off x="1067759" y="2335677"/>
            <a:ext cx="2996094" cy="488796"/>
          </a:xfrm>
          <a:prstGeom prst="rect">
            <a:avLst/>
          </a:prstGeom>
        </p:spPr>
        <p:txBody>
          <a:bodyPr anchor="t" rtlCol="false" tIns="0" lIns="0" bIns="0" rIns="0">
            <a:spAutoFit/>
          </a:bodyPr>
          <a:lstStyle/>
          <a:p>
            <a:pPr algn="just">
              <a:lnSpc>
                <a:spcPts val="1303"/>
              </a:lnSpc>
            </a:pPr>
            <a:r>
              <a:rPr lang="en-US" sz="931">
                <a:solidFill>
                  <a:srgbClr val="22263E"/>
                </a:solidFill>
                <a:latin typeface="Montserrat"/>
              </a:rPr>
              <a:t>If you want to exit this draft post you can hit the X at the top right. </a:t>
            </a:r>
          </a:p>
          <a:p>
            <a:pPr algn="just">
              <a:lnSpc>
                <a:spcPts val="1303"/>
              </a:lnSpc>
              <a:spcBef>
                <a:spcPct val="0"/>
              </a:spcBef>
            </a:pPr>
            <a:r>
              <a:rPr lang="en-US" sz="931">
                <a:solidFill>
                  <a:srgbClr val="22263E"/>
                </a:solidFill>
                <a:latin typeface="Arimo"/>
              </a:rPr>
              <a:t>There are 3 ways to livestream:</a:t>
            </a:r>
          </a:p>
        </p:txBody>
      </p:sp>
      <p:sp>
        <p:nvSpPr>
          <p:cNvPr name="TextBox 6" id="6"/>
          <p:cNvSpPr txBox="true"/>
          <p:nvPr/>
        </p:nvSpPr>
        <p:spPr>
          <a:xfrm rot="0">
            <a:off x="777240" y="5715754"/>
            <a:ext cx="2731934" cy="298308"/>
          </a:xfrm>
          <a:prstGeom prst="rect">
            <a:avLst/>
          </a:prstGeom>
        </p:spPr>
        <p:txBody>
          <a:bodyPr anchor="t" rtlCol="false" tIns="0" lIns="0" bIns="0" rIns="0">
            <a:spAutoFit/>
          </a:bodyPr>
          <a:lstStyle/>
          <a:p>
            <a:pPr>
              <a:lnSpc>
                <a:spcPts val="2450"/>
              </a:lnSpc>
            </a:pPr>
            <a:r>
              <a:rPr lang="en-US" spc="82" sz="1750">
                <a:solidFill>
                  <a:srgbClr val="1C2120"/>
                </a:solidFill>
                <a:latin typeface="Garet Bold"/>
              </a:rPr>
              <a:t>POST A LINK</a:t>
            </a:r>
          </a:p>
        </p:txBody>
      </p:sp>
      <p:sp>
        <p:nvSpPr>
          <p:cNvPr name="TextBox 7" id="7"/>
          <p:cNvSpPr txBox="true"/>
          <p:nvPr/>
        </p:nvSpPr>
        <p:spPr>
          <a:xfrm rot="0">
            <a:off x="1067759" y="5985487"/>
            <a:ext cx="2996094" cy="976476"/>
          </a:xfrm>
          <a:prstGeom prst="rect">
            <a:avLst/>
          </a:prstGeom>
        </p:spPr>
        <p:txBody>
          <a:bodyPr anchor="t" rtlCol="false" tIns="0" lIns="0" bIns="0" rIns="0">
            <a:spAutoFit/>
          </a:bodyPr>
          <a:lstStyle/>
          <a:p>
            <a:pPr algn="just">
              <a:lnSpc>
                <a:spcPts val="1303"/>
              </a:lnSpc>
            </a:pPr>
            <a:r>
              <a:rPr lang="en-US" sz="931">
                <a:solidFill>
                  <a:srgbClr val="22263E"/>
                </a:solidFill>
                <a:latin typeface="Montserrat"/>
              </a:rPr>
              <a:t>Type or paste a link for a post, choose who can see the post (sponsors on a pre-created tier most likely), add attachments and tags, and generate teaser text. You can also delete this post if you decide you don’t want it.</a:t>
            </a:r>
          </a:p>
          <a:p>
            <a:pPr>
              <a:lnSpc>
                <a:spcPts val="1303"/>
              </a:lnSpc>
              <a:spcBef>
                <a:spcPct val="0"/>
              </a:spcBef>
            </a:pPr>
          </a:p>
        </p:txBody>
      </p:sp>
      <p:sp>
        <p:nvSpPr>
          <p:cNvPr name="TextBox 8" id="8"/>
          <p:cNvSpPr txBox="true"/>
          <p:nvPr/>
        </p:nvSpPr>
        <p:spPr>
          <a:xfrm rot="0">
            <a:off x="777240" y="6834462"/>
            <a:ext cx="2731934" cy="298308"/>
          </a:xfrm>
          <a:prstGeom prst="rect">
            <a:avLst/>
          </a:prstGeom>
        </p:spPr>
        <p:txBody>
          <a:bodyPr anchor="t" rtlCol="false" tIns="0" lIns="0" bIns="0" rIns="0">
            <a:spAutoFit/>
          </a:bodyPr>
          <a:lstStyle/>
          <a:p>
            <a:pPr>
              <a:lnSpc>
                <a:spcPts val="2450"/>
              </a:lnSpc>
            </a:pPr>
            <a:r>
              <a:rPr lang="en-US" spc="82" sz="1750">
                <a:solidFill>
                  <a:srgbClr val="1C2120"/>
                </a:solidFill>
                <a:latin typeface="Garet Bold"/>
              </a:rPr>
              <a:t>CREATE A POLL</a:t>
            </a:r>
          </a:p>
        </p:txBody>
      </p:sp>
      <p:sp>
        <p:nvSpPr>
          <p:cNvPr name="TextBox 9" id="9"/>
          <p:cNvSpPr txBox="true"/>
          <p:nvPr/>
        </p:nvSpPr>
        <p:spPr>
          <a:xfrm rot="0">
            <a:off x="1067759" y="7104195"/>
            <a:ext cx="2996094" cy="1300326"/>
          </a:xfrm>
          <a:prstGeom prst="rect">
            <a:avLst/>
          </a:prstGeom>
        </p:spPr>
        <p:txBody>
          <a:bodyPr anchor="t" rtlCol="false" tIns="0" lIns="0" bIns="0" rIns="0">
            <a:spAutoFit/>
          </a:bodyPr>
          <a:lstStyle/>
          <a:p>
            <a:pPr algn="just">
              <a:lnSpc>
                <a:spcPts val="1303"/>
              </a:lnSpc>
            </a:pPr>
            <a:r>
              <a:rPr lang="en-US" sz="931">
                <a:solidFill>
                  <a:srgbClr val="22263E"/>
                </a:solidFill>
                <a:latin typeface="Montserrat"/>
              </a:rPr>
              <a:t>Name the poll, and add the options for people to choose from, set an end date, edit the number of responses per patron. Choose who can see the post (sponsors on a pre-created tier most likely), add attachments and tags, and generate teaser text. You can also delete this post if you decide you don’t want it.</a:t>
            </a:r>
          </a:p>
          <a:p>
            <a:pPr>
              <a:lnSpc>
                <a:spcPts val="1303"/>
              </a:lnSpc>
              <a:spcBef>
                <a:spcPct val="0"/>
              </a:spcBef>
            </a:pPr>
          </a:p>
        </p:txBody>
      </p:sp>
    </p:spTree>
  </p:cSld>
  <p:clrMapOvr>
    <a:masterClrMapping/>
  </p:clrMapOvr>
</p:sld>
</file>

<file path=ppt/slides/slide2.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0" y="691515"/>
            <a:ext cx="7772400" cy="778602"/>
          </a:xfrm>
          <a:prstGeom prst="rect">
            <a:avLst/>
          </a:prstGeom>
        </p:spPr>
        <p:txBody>
          <a:bodyPr anchor="t" rtlCol="false" tIns="0" lIns="0" bIns="0" rIns="0">
            <a:spAutoFit/>
          </a:bodyPr>
          <a:lstStyle/>
          <a:p>
            <a:pPr algn="ctr">
              <a:lnSpc>
                <a:spcPts val="6434"/>
              </a:lnSpc>
              <a:spcBef>
                <a:spcPct val="0"/>
              </a:spcBef>
            </a:pPr>
            <a:r>
              <a:rPr lang="en-US" sz="4596">
                <a:solidFill>
                  <a:srgbClr val="1C2120"/>
                </a:solidFill>
                <a:latin typeface="Garet Bold"/>
              </a:rPr>
              <a:t>TABLE OF CONTENTS</a:t>
            </a:r>
          </a:p>
        </p:txBody>
      </p:sp>
      <p:sp>
        <p:nvSpPr>
          <p:cNvPr name="TextBox 3" id="3"/>
          <p:cNvSpPr txBox="true"/>
          <p:nvPr/>
        </p:nvSpPr>
        <p:spPr>
          <a:xfrm rot="0">
            <a:off x="1154266" y="1502570"/>
            <a:ext cx="5576734" cy="427267"/>
          </a:xfrm>
          <a:prstGeom prst="rect">
            <a:avLst/>
          </a:prstGeom>
        </p:spPr>
        <p:txBody>
          <a:bodyPr anchor="t" rtlCol="false" tIns="0" lIns="0" bIns="0" rIns="0">
            <a:spAutoFit/>
          </a:bodyPr>
          <a:lstStyle/>
          <a:p>
            <a:pPr algn="ctr">
              <a:lnSpc>
                <a:spcPts val="1718"/>
              </a:lnSpc>
            </a:pPr>
            <a:r>
              <a:rPr lang="en-US" sz="1547">
                <a:solidFill>
                  <a:srgbClr val="FF5757"/>
                </a:solidFill>
                <a:latin typeface="Garet"/>
              </a:rPr>
              <a:t>VIEW SAMPLE PATREON FOR ORRAN AT: </a:t>
            </a:r>
            <a:r>
              <a:rPr lang="en-US" sz="1547">
                <a:solidFill>
                  <a:srgbClr val="FF5757"/>
                </a:solidFill>
                <a:latin typeface="Arimo"/>
              </a:rPr>
              <a:t>https://www.patreon.com/Orrantest</a:t>
            </a:r>
          </a:p>
        </p:txBody>
      </p:sp>
      <p:sp>
        <p:nvSpPr>
          <p:cNvPr name="TextBox 4" id="4"/>
          <p:cNvSpPr txBox="true"/>
          <p:nvPr/>
        </p:nvSpPr>
        <p:spPr>
          <a:xfrm rot="0">
            <a:off x="777240" y="2425976"/>
            <a:ext cx="6217920" cy="5903595"/>
          </a:xfrm>
          <a:prstGeom prst="rect">
            <a:avLst/>
          </a:prstGeom>
        </p:spPr>
        <p:txBody>
          <a:bodyPr anchor="t" rtlCol="false" tIns="0" lIns="0" bIns="0" rIns="0">
            <a:spAutoFit/>
          </a:bodyPr>
          <a:lstStyle/>
          <a:p>
            <a:pPr>
              <a:lnSpc>
                <a:spcPts val="3600"/>
              </a:lnSpc>
            </a:pPr>
            <a:r>
              <a:rPr lang="en-US" spc="84" sz="1800">
                <a:solidFill>
                  <a:srgbClr val="1C2120"/>
                </a:solidFill>
                <a:latin typeface="Arimo Bold"/>
              </a:rPr>
              <a:t>Creating an account</a:t>
            </a:r>
            <a:r>
              <a:rPr lang="en-US" spc="84" sz="1800">
                <a:solidFill>
                  <a:srgbClr val="1C2120"/>
                </a:solidFill>
                <a:latin typeface="Arimo"/>
              </a:rPr>
              <a:t>. </a:t>
            </a:r>
            <a:r>
              <a:rPr lang="en-US" spc="84" sz="1800">
                <a:solidFill>
                  <a:srgbClr val="1C2120"/>
                </a:solidFill>
                <a:latin typeface="Arimo Bold"/>
              </a:rPr>
              <a:t> </a:t>
            </a:r>
            <a:r>
              <a:rPr lang="en-US" spc="84" sz="1800">
                <a:solidFill>
                  <a:srgbClr val="1C2120"/>
                </a:solidFill>
                <a:latin typeface="Arimo"/>
              </a:rPr>
              <a:t>                                        </a:t>
            </a:r>
            <a:r>
              <a:rPr lang="en-US" spc="84" sz="1800">
                <a:solidFill>
                  <a:srgbClr val="1C2120"/>
                </a:solidFill>
                <a:latin typeface="Arimo Bold"/>
              </a:rPr>
              <a:t>2</a:t>
            </a:r>
          </a:p>
          <a:p>
            <a:pPr>
              <a:lnSpc>
                <a:spcPts val="3600"/>
              </a:lnSpc>
            </a:pPr>
            <a:r>
              <a:rPr lang="en-US" spc="84" sz="1800">
                <a:solidFill>
                  <a:srgbClr val="1C2120"/>
                </a:solidFill>
                <a:latin typeface="Arimo Bold"/>
              </a:rPr>
              <a:t>Creating your page </a:t>
            </a:r>
          </a:p>
          <a:p>
            <a:pPr>
              <a:lnSpc>
                <a:spcPts val="3600"/>
              </a:lnSpc>
            </a:pPr>
            <a:r>
              <a:rPr lang="en-US" spc="84" sz="1800">
                <a:solidFill>
                  <a:srgbClr val="1C2120"/>
                </a:solidFill>
                <a:latin typeface="Garet"/>
              </a:rPr>
              <a:t>     </a:t>
            </a:r>
            <a:r>
              <a:rPr lang="en-US" spc="84" sz="1800">
                <a:solidFill>
                  <a:srgbClr val="1C2120"/>
                </a:solidFill>
                <a:latin typeface="Arimo"/>
              </a:rPr>
              <a:t>BasicS</a:t>
            </a:r>
          </a:p>
          <a:p>
            <a:pPr>
              <a:lnSpc>
                <a:spcPts val="3600"/>
              </a:lnSpc>
            </a:pPr>
            <a:r>
              <a:rPr lang="en-US" spc="84" sz="1800">
                <a:solidFill>
                  <a:srgbClr val="1C2120"/>
                </a:solidFill>
                <a:latin typeface="Garet"/>
              </a:rPr>
              <a:t>     </a:t>
            </a:r>
            <a:r>
              <a:rPr lang="en-US" spc="84" sz="1800">
                <a:solidFill>
                  <a:srgbClr val="1C2120"/>
                </a:solidFill>
                <a:latin typeface="Arimo"/>
              </a:rPr>
              <a:t>Tiers </a:t>
            </a:r>
          </a:p>
          <a:p>
            <a:pPr>
              <a:lnSpc>
                <a:spcPts val="3600"/>
              </a:lnSpc>
            </a:pPr>
            <a:r>
              <a:rPr lang="en-US" spc="84" sz="1800">
                <a:solidFill>
                  <a:srgbClr val="1C2120"/>
                </a:solidFill>
                <a:latin typeface="Garet"/>
              </a:rPr>
              <a:t>     </a:t>
            </a:r>
            <a:r>
              <a:rPr lang="en-US" spc="84" sz="1800">
                <a:solidFill>
                  <a:srgbClr val="1C2120"/>
                </a:solidFill>
                <a:latin typeface="Arimo"/>
              </a:rPr>
              <a:t>Merch (optional) </a:t>
            </a:r>
          </a:p>
          <a:p>
            <a:pPr>
              <a:lnSpc>
                <a:spcPts val="3600"/>
              </a:lnSpc>
            </a:pPr>
            <a:r>
              <a:rPr lang="en-US" spc="84" sz="1800">
                <a:solidFill>
                  <a:srgbClr val="1C2120"/>
                </a:solidFill>
                <a:latin typeface="Garet"/>
              </a:rPr>
              <a:t>     </a:t>
            </a:r>
            <a:r>
              <a:rPr lang="en-US" spc="84" sz="1800">
                <a:solidFill>
                  <a:srgbClr val="1C2120"/>
                </a:solidFill>
                <a:latin typeface="Arimo"/>
              </a:rPr>
              <a:t>Getting Paid</a:t>
            </a:r>
          </a:p>
          <a:p>
            <a:pPr>
              <a:lnSpc>
                <a:spcPts val="3600"/>
              </a:lnSpc>
            </a:pPr>
            <a:r>
              <a:rPr lang="en-US" spc="84" sz="1800">
                <a:solidFill>
                  <a:srgbClr val="1C2120"/>
                </a:solidFill>
                <a:latin typeface="Garet"/>
              </a:rPr>
              <a:t>     </a:t>
            </a:r>
            <a:r>
              <a:rPr lang="en-US" spc="84" sz="1800">
                <a:solidFill>
                  <a:srgbClr val="1C2120"/>
                </a:solidFill>
                <a:latin typeface="Arimo"/>
              </a:rPr>
              <a:t>Page settings </a:t>
            </a:r>
          </a:p>
          <a:p>
            <a:pPr>
              <a:lnSpc>
                <a:spcPts val="3600"/>
              </a:lnSpc>
            </a:pPr>
            <a:r>
              <a:rPr lang="en-US" spc="84" sz="1800">
                <a:solidFill>
                  <a:srgbClr val="1C2120"/>
                </a:solidFill>
                <a:latin typeface="Garet"/>
              </a:rPr>
              <a:t>     </a:t>
            </a:r>
            <a:r>
              <a:rPr lang="en-US" spc="84" sz="1800">
                <a:solidFill>
                  <a:srgbClr val="1C2120"/>
                </a:solidFill>
                <a:latin typeface="Arimo"/>
              </a:rPr>
              <a:t>Preview </a:t>
            </a:r>
          </a:p>
          <a:p>
            <a:pPr>
              <a:lnSpc>
                <a:spcPts val="3600"/>
              </a:lnSpc>
            </a:pPr>
            <a:r>
              <a:rPr lang="en-US" spc="84" sz="1800">
                <a:solidFill>
                  <a:srgbClr val="1C2120"/>
                </a:solidFill>
                <a:latin typeface="Garet"/>
              </a:rPr>
              <a:t>     </a:t>
            </a:r>
            <a:r>
              <a:rPr lang="en-US" spc="84" sz="1800">
                <a:solidFill>
                  <a:srgbClr val="1C2120"/>
                </a:solidFill>
                <a:latin typeface="Arimo"/>
              </a:rPr>
              <a:t>Advanced</a:t>
            </a:r>
          </a:p>
          <a:p>
            <a:pPr>
              <a:lnSpc>
                <a:spcPts val="3600"/>
              </a:lnSpc>
            </a:pPr>
            <a:r>
              <a:rPr lang="en-US" spc="84" sz="1800">
                <a:solidFill>
                  <a:srgbClr val="1C2120"/>
                </a:solidFill>
                <a:latin typeface="Arimo Bold"/>
              </a:rPr>
              <a:t>Posting on and Using Patreon</a:t>
            </a:r>
          </a:p>
          <a:p>
            <a:pPr>
              <a:lnSpc>
                <a:spcPts val="3600"/>
              </a:lnSpc>
            </a:pPr>
            <a:r>
              <a:rPr lang="en-US" spc="84" sz="1800">
                <a:solidFill>
                  <a:srgbClr val="1C2120"/>
                </a:solidFill>
                <a:latin typeface="Arimo Bold"/>
              </a:rPr>
              <a:t>Other Points</a:t>
            </a:r>
          </a:p>
          <a:p>
            <a:pPr>
              <a:lnSpc>
                <a:spcPts val="3600"/>
              </a:lnSpc>
            </a:pPr>
            <a:r>
              <a:rPr lang="en-US" spc="84" sz="1800">
                <a:solidFill>
                  <a:srgbClr val="1C2120"/>
                </a:solidFill>
                <a:latin typeface="Arimo Bold"/>
              </a:rPr>
              <a:t>Joining as a sponsor/patron</a:t>
            </a:r>
          </a:p>
          <a:p>
            <a:pPr>
              <a:lnSpc>
                <a:spcPts val="3600"/>
              </a:lnSpc>
            </a:pPr>
          </a:p>
        </p:txBody>
      </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2781237" y="0"/>
            <a:ext cx="4768955" cy="4768955"/>
            <a:chOff x="0" y="0"/>
            <a:chExt cx="6350000" cy="6350000"/>
          </a:xfrm>
        </p:grpSpPr>
        <p:sp>
          <p:nvSpPr>
            <p:cNvPr name="Freeform 3" id="3"/>
            <p:cNvSpPr/>
            <p:nvPr/>
          </p:nvSpPr>
          <p:spPr>
            <a:xfrm>
              <a:off x="14167" y="0"/>
              <a:ext cx="6321665" cy="6350000"/>
            </a:xfrm>
            <a:custGeom>
              <a:avLst/>
              <a:gdLst/>
              <a:ahLst/>
              <a:cxnLst/>
              <a:rect r="r" b="b" t="t" l="l"/>
              <a:pathLst>
                <a:path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5757"/>
            </a:solidFill>
          </p:spPr>
        </p:sp>
      </p:grpSp>
      <p:grpSp>
        <p:nvGrpSpPr>
          <p:cNvPr name="Group 4" id="4"/>
          <p:cNvGrpSpPr>
            <a:grpSpLocks noChangeAspect="true"/>
          </p:cNvGrpSpPr>
          <p:nvPr/>
        </p:nvGrpSpPr>
        <p:grpSpPr>
          <a:xfrm rot="0">
            <a:off x="3356191" y="574961"/>
            <a:ext cx="3619047" cy="3619033"/>
            <a:chOff x="0" y="0"/>
            <a:chExt cx="6350000" cy="6349975"/>
          </a:xfrm>
        </p:grpSpPr>
        <p:sp>
          <p:nvSpPr>
            <p:cNvPr name="Freeform 5" id="5"/>
            <p:cNvSpPr/>
            <p:nvPr/>
          </p:nvSpPr>
          <p:spPr>
            <a:xfrm>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a:stretch>
                <a:fillRect l="0" r="0" t="0" b="0"/>
              </a:stretch>
            </a:blipFill>
          </p:spPr>
        </p:sp>
      </p:grpSp>
      <p:pic>
        <p:nvPicPr>
          <p:cNvPr name="Picture 6" id="6"/>
          <p:cNvPicPr>
            <a:picLocks noChangeAspect="true"/>
          </p:cNvPicPr>
          <p:nvPr/>
        </p:nvPicPr>
        <p:blipFill>
          <a:blip r:embed="rId3"/>
          <a:srcRect l="0" t="0" r="0" b="0"/>
          <a:stretch>
            <a:fillRect/>
          </a:stretch>
        </p:blipFill>
        <p:spPr>
          <a:xfrm flipH="false" flipV="false" rot="0">
            <a:off x="777240" y="5690512"/>
            <a:ext cx="1391054" cy="2807679"/>
          </a:xfrm>
          <a:prstGeom prst="rect">
            <a:avLst/>
          </a:prstGeom>
        </p:spPr>
      </p:pic>
      <p:pic>
        <p:nvPicPr>
          <p:cNvPr name="Picture 7" id="7"/>
          <p:cNvPicPr>
            <a:picLocks noChangeAspect="true"/>
          </p:cNvPicPr>
          <p:nvPr/>
        </p:nvPicPr>
        <p:blipFill>
          <a:blip r:embed="rId4"/>
          <a:srcRect l="0" t="0" r="0" b="0"/>
          <a:stretch>
            <a:fillRect/>
          </a:stretch>
        </p:blipFill>
        <p:spPr>
          <a:xfrm flipH="false" flipV="false" rot="0">
            <a:off x="2321389" y="5690512"/>
            <a:ext cx="3129621" cy="1324809"/>
          </a:xfrm>
          <a:prstGeom prst="rect">
            <a:avLst/>
          </a:prstGeom>
        </p:spPr>
      </p:pic>
      <p:pic>
        <p:nvPicPr>
          <p:cNvPr name="Picture 8" id="8"/>
          <p:cNvPicPr>
            <a:picLocks noChangeAspect="true"/>
          </p:cNvPicPr>
          <p:nvPr/>
        </p:nvPicPr>
        <p:blipFill>
          <a:blip r:embed="rId5"/>
          <a:srcRect l="0" t="0" r="0" b="0"/>
          <a:stretch>
            <a:fillRect/>
          </a:stretch>
        </p:blipFill>
        <p:spPr>
          <a:xfrm flipH="false" flipV="false" rot="0">
            <a:off x="2321389" y="7094351"/>
            <a:ext cx="3129621" cy="1386468"/>
          </a:xfrm>
          <a:prstGeom prst="rect">
            <a:avLst/>
          </a:prstGeom>
        </p:spPr>
      </p:pic>
      <p:sp>
        <p:nvSpPr>
          <p:cNvPr name="TextBox 9" id="9"/>
          <p:cNvSpPr txBox="true"/>
          <p:nvPr/>
        </p:nvSpPr>
        <p:spPr>
          <a:xfrm rot="0">
            <a:off x="777240" y="3998915"/>
            <a:ext cx="4373242" cy="1196993"/>
          </a:xfrm>
          <a:prstGeom prst="rect">
            <a:avLst/>
          </a:prstGeom>
        </p:spPr>
        <p:txBody>
          <a:bodyPr anchor="t" rtlCol="false" tIns="0" lIns="0" bIns="0" rIns="0">
            <a:spAutoFit/>
          </a:bodyPr>
          <a:lstStyle/>
          <a:p>
            <a:pPr algn="just">
              <a:lnSpc>
                <a:spcPts val="4547"/>
              </a:lnSpc>
            </a:pPr>
            <a:r>
              <a:rPr lang="en-US" sz="4837">
                <a:solidFill>
                  <a:srgbClr val="1C2120"/>
                </a:solidFill>
                <a:latin typeface="Garet Bold"/>
              </a:rPr>
              <a:t>OTHER POINTS</a:t>
            </a:r>
          </a:p>
        </p:txBody>
      </p:sp>
      <p:sp>
        <p:nvSpPr>
          <p:cNvPr name="TextBox 10" id="10"/>
          <p:cNvSpPr txBox="true"/>
          <p:nvPr/>
        </p:nvSpPr>
        <p:spPr>
          <a:xfrm rot="0">
            <a:off x="777240" y="5176857"/>
            <a:ext cx="4605881" cy="605914"/>
          </a:xfrm>
          <a:prstGeom prst="rect">
            <a:avLst/>
          </a:prstGeom>
        </p:spPr>
        <p:txBody>
          <a:bodyPr anchor="t" rtlCol="false" tIns="0" lIns="0" bIns="0" rIns="0">
            <a:spAutoFit/>
          </a:bodyPr>
          <a:lstStyle/>
          <a:p>
            <a:pPr algn="just">
              <a:lnSpc>
                <a:spcPts val="1237"/>
              </a:lnSpc>
            </a:pPr>
            <a:r>
              <a:rPr lang="en-US" sz="884">
                <a:solidFill>
                  <a:srgbClr val="1C2120"/>
                </a:solidFill>
                <a:latin typeface="Montserrat"/>
              </a:rPr>
              <a:t>Don’t have to launch until the patreon page is complete, can likely remove page if necessary </a:t>
            </a:r>
          </a:p>
          <a:p>
            <a:pPr algn="just" marL="190858" indent="-95429" lvl="1">
              <a:lnSpc>
                <a:spcPts val="1237"/>
              </a:lnSpc>
              <a:spcBef>
                <a:spcPct val="0"/>
              </a:spcBef>
              <a:buFont typeface="Arial"/>
              <a:buChar char="•"/>
            </a:pPr>
            <a:r>
              <a:rPr lang="en-US" sz="884">
                <a:solidFill>
                  <a:srgbClr val="1C2120"/>
                </a:solidFill>
                <a:latin typeface="Montserrat"/>
              </a:rPr>
              <a:t>Clicking on your profile allows you to: </a:t>
            </a:r>
          </a:p>
          <a:p>
            <a:pPr algn="just">
              <a:lnSpc>
                <a:spcPts val="1237"/>
              </a:lnSpc>
              <a:spcBef>
                <a:spcPct val="0"/>
              </a:spcBef>
            </a:pPr>
          </a:p>
        </p:txBody>
      </p:sp>
      <p:sp>
        <p:nvSpPr>
          <p:cNvPr name="TextBox 11" id="11"/>
          <p:cNvSpPr txBox="true"/>
          <p:nvPr/>
        </p:nvSpPr>
        <p:spPr>
          <a:xfrm rot="0">
            <a:off x="777240" y="8587854"/>
            <a:ext cx="4605881" cy="1367561"/>
          </a:xfrm>
          <a:prstGeom prst="rect">
            <a:avLst/>
          </a:prstGeom>
        </p:spPr>
        <p:txBody>
          <a:bodyPr anchor="t" rtlCol="false" tIns="0" lIns="0" bIns="0" rIns="0">
            <a:spAutoFit/>
          </a:bodyPr>
          <a:lstStyle/>
          <a:p>
            <a:pPr algn="just">
              <a:lnSpc>
                <a:spcPts val="1237"/>
              </a:lnSpc>
            </a:pPr>
            <a:r>
              <a:rPr lang="en-US" sz="884">
                <a:solidFill>
                  <a:srgbClr val="1C2120"/>
                </a:solidFill>
                <a:latin typeface="Montserrat"/>
              </a:rPr>
              <a:t>If there are other creators on Patreon you want to follow you can follow them and then go to “Post from my Creators”</a:t>
            </a:r>
          </a:p>
          <a:p>
            <a:pPr algn="just">
              <a:lnSpc>
                <a:spcPts val="1237"/>
              </a:lnSpc>
            </a:pPr>
          </a:p>
          <a:p>
            <a:pPr algn="just">
              <a:lnSpc>
                <a:spcPts val="1237"/>
              </a:lnSpc>
            </a:pPr>
            <a:r>
              <a:rPr lang="en-US" sz="884">
                <a:solidFill>
                  <a:srgbClr val="1C2120"/>
                </a:solidFill>
                <a:latin typeface="Arimo"/>
              </a:rPr>
              <a:t>If you’re struggling, you can always visit the Help Center and FAQ</a:t>
            </a:r>
          </a:p>
          <a:p>
            <a:pPr algn="just">
              <a:lnSpc>
                <a:spcPts val="1237"/>
              </a:lnSpc>
            </a:pPr>
          </a:p>
          <a:p>
            <a:pPr algn="just">
              <a:lnSpc>
                <a:spcPts val="1237"/>
              </a:lnSpc>
            </a:pPr>
            <a:r>
              <a:rPr lang="en-US" sz="884">
                <a:solidFill>
                  <a:srgbClr val="1C2120"/>
                </a:solidFill>
                <a:latin typeface="Arimo"/>
              </a:rPr>
              <a:t>Can try to promote Patreon on other platforms (ex. Social media) as many people gain traction on Patreon via social media. Could be a way to encourage more people to sponsor kids. </a:t>
            </a:r>
          </a:p>
          <a:p>
            <a:pPr algn="just">
              <a:lnSpc>
                <a:spcPts val="1237"/>
              </a:lnSpc>
              <a:spcBef>
                <a:spcPct val="0"/>
              </a:spcBef>
            </a:pPr>
          </a:p>
        </p:txBody>
      </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267176" y="0"/>
            <a:ext cx="4056504" cy="4056504"/>
            <a:chOff x="0" y="0"/>
            <a:chExt cx="6350000" cy="6350000"/>
          </a:xfrm>
        </p:grpSpPr>
        <p:sp>
          <p:nvSpPr>
            <p:cNvPr name="Freeform 3" id="3"/>
            <p:cNvSpPr/>
            <p:nvPr/>
          </p:nvSpPr>
          <p:spPr>
            <a:xfrm>
              <a:off x="14167" y="0"/>
              <a:ext cx="6321665" cy="6350000"/>
            </a:xfrm>
            <a:custGeom>
              <a:avLst/>
              <a:gdLst/>
              <a:ahLst/>
              <a:cxnLst/>
              <a:rect r="r" b="b" t="t" l="l"/>
              <a:pathLst>
                <a:path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5757"/>
            </a:solidFill>
          </p:spPr>
        </p:sp>
      </p:grpSp>
      <p:grpSp>
        <p:nvGrpSpPr>
          <p:cNvPr name="Group 4" id="4"/>
          <p:cNvGrpSpPr/>
          <p:nvPr/>
        </p:nvGrpSpPr>
        <p:grpSpPr>
          <a:xfrm rot="0">
            <a:off x="2232034" y="1070392"/>
            <a:ext cx="5532264" cy="1915719"/>
            <a:chOff x="0" y="0"/>
            <a:chExt cx="2919160" cy="1010850"/>
          </a:xfrm>
        </p:grpSpPr>
        <p:sp>
          <p:nvSpPr>
            <p:cNvPr name="Freeform 5" id="5"/>
            <p:cNvSpPr/>
            <p:nvPr/>
          </p:nvSpPr>
          <p:spPr>
            <a:xfrm>
              <a:off x="0" y="0"/>
              <a:ext cx="2919160" cy="1010850"/>
            </a:xfrm>
            <a:custGeom>
              <a:avLst/>
              <a:gdLst/>
              <a:ahLst/>
              <a:cxnLst/>
              <a:rect r="r" b="b" t="t" l="l"/>
              <a:pathLst>
                <a:path h="1010850" w="2919160">
                  <a:moveTo>
                    <a:pt x="0" y="0"/>
                  </a:moveTo>
                  <a:lnTo>
                    <a:pt x="2919160" y="0"/>
                  </a:lnTo>
                  <a:lnTo>
                    <a:pt x="2919160" y="1010850"/>
                  </a:lnTo>
                  <a:lnTo>
                    <a:pt x="0" y="1010850"/>
                  </a:lnTo>
                  <a:close/>
                </a:path>
              </a:pathLst>
            </a:custGeom>
            <a:solidFill>
              <a:srgbClr val="B2BDCF"/>
            </a:solidFill>
          </p:spPr>
        </p:sp>
      </p:grpSp>
      <p:pic>
        <p:nvPicPr>
          <p:cNvPr name="Picture 6" id="6"/>
          <p:cNvPicPr>
            <a:picLocks noChangeAspect="true"/>
          </p:cNvPicPr>
          <p:nvPr/>
        </p:nvPicPr>
        <p:blipFill>
          <a:blip r:embed="rId2"/>
          <a:srcRect l="0" t="0" r="0" b="0"/>
          <a:stretch>
            <a:fillRect/>
          </a:stretch>
        </p:blipFill>
        <p:spPr>
          <a:xfrm flipH="false" flipV="false" rot="0">
            <a:off x="3510751" y="3135747"/>
            <a:ext cx="4253547" cy="886840"/>
          </a:xfrm>
          <a:prstGeom prst="rect">
            <a:avLst/>
          </a:prstGeom>
        </p:spPr>
      </p:pic>
      <p:pic>
        <p:nvPicPr>
          <p:cNvPr name="Picture 7" id="7"/>
          <p:cNvPicPr>
            <a:picLocks noChangeAspect="true"/>
          </p:cNvPicPr>
          <p:nvPr/>
        </p:nvPicPr>
        <p:blipFill>
          <a:blip r:embed="rId3"/>
          <a:srcRect l="0" t="3090" r="2530" b="0"/>
          <a:stretch>
            <a:fillRect/>
          </a:stretch>
        </p:blipFill>
        <p:spPr>
          <a:xfrm flipH="false" flipV="false" rot="0">
            <a:off x="1425911" y="8933808"/>
            <a:ext cx="4920578" cy="694705"/>
          </a:xfrm>
          <a:prstGeom prst="rect">
            <a:avLst/>
          </a:prstGeom>
        </p:spPr>
      </p:pic>
      <p:sp>
        <p:nvSpPr>
          <p:cNvPr name="TextBox 8" id="8"/>
          <p:cNvSpPr txBox="true"/>
          <p:nvPr/>
        </p:nvSpPr>
        <p:spPr>
          <a:xfrm rot="0">
            <a:off x="2428211" y="1502174"/>
            <a:ext cx="5336087" cy="1109306"/>
          </a:xfrm>
          <a:prstGeom prst="rect">
            <a:avLst/>
          </a:prstGeom>
        </p:spPr>
        <p:txBody>
          <a:bodyPr anchor="t" rtlCol="false" tIns="0" lIns="0" bIns="0" rIns="0">
            <a:spAutoFit/>
          </a:bodyPr>
          <a:lstStyle/>
          <a:p>
            <a:pPr>
              <a:lnSpc>
                <a:spcPts val="4368"/>
              </a:lnSpc>
            </a:pPr>
            <a:r>
              <a:rPr lang="en-US" sz="4120">
                <a:solidFill>
                  <a:srgbClr val="1C2120"/>
                </a:solidFill>
                <a:latin typeface="Garet Bold"/>
              </a:rPr>
              <a:t>JOINING AS A SPONSOR/PATRON</a:t>
            </a:r>
          </a:p>
        </p:txBody>
      </p:sp>
      <p:sp>
        <p:nvSpPr>
          <p:cNvPr name="TextBox 9" id="9"/>
          <p:cNvSpPr txBox="true"/>
          <p:nvPr/>
        </p:nvSpPr>
        <p:spPr>
          <a:xfrm rot="0">
            <a:off x="192712" y="5870046"/>
            <a:ext cx="7193233" cy="878840"/>
          </a:xfrm>
          <a:prstGeom prst="rect">
            <a:avLst/>
          </a:prstGeom>
        </p:spPr>
        <p:txBody>
          <a:bodyPr anchor="t" rtlCol="false" tIns="0" lIns="0" bIns="0" rIns="0">
            <a:spAutoFit/>
          </a:bodyPr>
          <a:lstStyle/>
          <a:p>
            <a:pPr>
              <a:lnSpc>
                <a:spcPts val="2380"/>
              </a:lnSpc>
            </a:pPr>
            <a:r>
              <a:rPr lang="en-US" sz="2000">
                <a:solidFill>
                  <a:srgbClr val="1C2120"/>
                </a:solidFill>
                <a:latin typeface="Garet Bold"/>
              </a:rPr>
              <a:t>ORRAN COULD ADD TO THEIR SITE WHERE THEY HAVE INFO ABOUT SPONSORING A CHILD, HOW TO USE THE PATREON FOR A CHILD. </a:t>
            </a:r>
          </a:p>
        </p:txBody>
      </p:sp>
      <p:sp>
        <p:nvSpPr>
          <p:cNvPr name="TextBox 10" id="10"/>
          <p:cNvSpPr txBox="true"/>
          <p:nvPr/>
        </p:nvSpPr>
        <p:spPr>
          <a:xfrm rot="0">
            <a:off x="3510751" y="4018404"/>
            <a:ext cx="4145234" cy="1496872"/>
          </a:xfrm>
          <a:prstGeom prst="rect">
            <a:avLst/>
          </a:prstGeom>
        </p:spPr>
        <p:txBody>
          <a:bodyPr anchor="t" rtlCol="false" tIns="0" lIns="0" bIns="0" rIns="0">
            <a:spAutoFit/>
          </a:bodyPr>
          <a:lstStyle/>
          <a:p>
            <a:pPr algn="just" marL="312296" indent="-156148" lvl="1">
              <a:lnSpc>
                <a:spcPts val="2025"/>
              </a:lnSpc>
              <a:buFont typeface="Arial"/>
              <a:buChar char="•"/>
            </a:pPr>
            <a:r>
              <a:rPr lang="en-US" sz="1446">
                <a:solidFill>
                  <a:srgbClr val="1C2120"/>
                </a:solidFill>
                <a:latin typeface="Montserrat"/>
              </a:rPr>
              <a:t>Sponsor can choose how they want to support child (how much they want to donate per month)</a:t>
            </a:r>
          </a:p>
          <a:p>
            <a:pPr algn="just" marL="312296" indent="-156148" lvl="1">
              <a:lnSpc>
                <a:spcPts val="2025"/>
              </a:lnSpc>
              <a:buFont typeface="Arial"/>
              <a:buChar char="•"/>
            </a:pPr>
            <a:r>
              <a:rPr lang="en-US" sz="1446">
                <a:solidFill>
                  <a:srgbClr val="1C2120"/>
                </a:solidFill>
                <a:latin typeface="Montserrat"/>
              </a:rPr>
              <a:t>Sign up for the patreon </a:t>
            </a:r>
          </a:p>
          <a:p>
            <a:pPr algn="just" marL="312296" indent="-156148" lvl="1">
              <a:lnSpc>
                <a:spcPts val="2025"/>
              </a:lnSpc>
              <a:buFont typeface="Arial"/>
              <a:buChar char="•"/>
            </a:pPr>
            <a:r>
              <a:rPr lang="en-US" sz="1446">
                <a:solidFill>
                  <a:srgbClr val="1C2120"/>
                </a:solidFill>
                <a:latin typeface="Montserrat"/>
              </a:rPr>
              <a:t>Add their payment method</a:t>
            </a:r>
          </a:p>
          <a:p>
            <a:pPr algn="just" marL="312296" indent="-156148" lvl="1">
              <a:lnSpc>
                <a:spcPts val="2025"/>
              </a:lnSpc>
              <a:spcBef>
                <a:spcPct val="0"/>
              </a:spcBef>
              <a:buFont typeface="Arial"/>
              <a:buChar char="•"/>
            </a:pPr>
            <a:r>
              <a:rPr lang="en-US" sz="1446">
                <a:solidFill>
                  <a:srgbClr val="1C2120"/>
                </a:solidFill>
                <a:latin typeface="Montserrat"/>
              </a:rPr>
              <a:t>Then start seeing the child’s updates </a:t>
            </a:r>
          </a:p>
        </p:txBody>
      </p:sp>
      <p:sp>
        <p:nvSpPr>
          <p:cNvPr name="TextBox 11" id="11"/>
          <p:cNvSpPr txBox="true"/>
          <p:nvPr/>
        </p:nvSpPr>
        <p:spPr>
          <a:xfrm rot="0">
            <a:off x="192712" y="6863826"/>
            <a:ext cx="7327737" cy="1901934"/>
          </a:xfrm>
          <a:prstGeom prst="rect">
            <a:avLst/>
          </a:prstGeom>
        </p:spPr>
        <p:txBody>
          <a:bodyPr anchor="t" rtlCol="false" tIns="0" lIns="0" bIns="0" rIns="0">
            <a:spAutoFit/>
          </a:bodyPr>
          <a:lstStyle/>
          <a:p>
            <a:pPr algn="just" marL="298906" indent="-149453" lvl="1">
              <a:lnSpc>
                <a:spcPts val="1938"/>
              </a:lnSpc>
              <a:buFont typeface="Arial"/>
              <a:buChar char="•"/>
            </a:pPr>
            <a:r>
              <a:rPr lang="en-US" sz="1384">
                <a:solidFill>
                  <a:srgbClr val="1C2120"/>
                </a:solidFill>
                <a:latin typeface="Montserrat"/>
              </a:rPr>
              <a:t>For each patreon page, people have the ability to share or follow the page. If we enable only 1-2 patrons per page, we should be able to prevent random people from signing up for the page if that's a safety concern. We may just in case want to talk to a cs/IMGD person that specifically knows a decent amount about patreon to see if there are any safety features. </a:t>
            </a:r>
          </a:p>
          <a:p>
            <a:pPr algn="just" marL="298906" indent="-149453" lvl="1">
              <a:lnSpc>
                <a:spcPts val="1938"/>
              </a:lnSpc>
              <a:spcBef>
                <a:spcPct val="0"/>
              </a:spcBef>
              <a:buFont typeface="Arial"/>
              <a:buChar char="•"/>
            </a:pPr>
            <a:r>
              <a:rPr lang="en-US" sz="1384">
                <a:solidFill>
                  <a:srgbClr val="1C2120"/>
                </a:solidFill>
                <a:latin typeface="Arimo"/>
              </a:rPr>
              <a:t>Maybe only the volunteers have access to the patreon and the kids just write/create posts in a separate platform such as microsoft word/google docs and the volunteers update the page?  </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267176" y="0"/>
            <a:ext cx="4056504" cy="4056504"/>
            <a:chOff x="0" y="0"/>
            <a:chExt cx="6350000" cy="6350000"/>
          </a:xfrm>
        </p:grpSpPr>
        <p:sp>
          <p:nvSpPr>
            <p:cNvPr name="Freeform 3" id="3"/>
            <p:cNvSpPr/>
            <p:nvPr/>
          </p:nvSpPr>
          <p:spPr>
            <a:xfrm>
              <a:off x="14167" y="0"/>
              <a:ext cx="6321665" cy="6350000"/>
            </a:xfrm>
            <a:custGeom>
              <a:avLst/>
              <a:gdLst/>
              <a:ahLst/>
              <a:cxnLst/>
              <a:rect r="r" b="b" t="t" l="l"/>
              <a:pathLst>
                <a:path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5757"/>
            </a:solidFill>
          </p:spPr>
        </p:sp>
      </p:grpSp>
      <p:grpSp>
        <p:nvGrpSpPr>
          <p:cNvPr name="Group 4" id="4"/>
          <p:cNvGrpSpPr/>
          <p:nvPr/>
        </p:nvGrpSpPr>
        <p:grpSpPr>
          <a:xfrm rot="0">
            <a:off x="2232034" y="1070392"/>
            <a:ext cx="5532264" cy="1915719"/>
            <a:chOff x="0" y="0"/>
            <a:chExt cx="2919160" cy="1010850"/>
          </a:xfrm>
        </p:grpSpPr>
        <p:sp>
          <p:nvSpPr>
            <p:cNvPr name="Freeform 5" id="5"/>
            <p:cNvSpPr/>
            <p:nvPr/>
          </p:nvSpPr>
          <p:spPr>
            <a:xfrm>
              <a:off x="0" y="0"/>
              <a:ext cx="2919160" cy="1010850"/>
            </a:xfrm>
            <a:custGeom>
              <a:avLst/>
              <a:gdLst/>
              <a:ahLst/>
              <a:cxnLst/>
              <a:rect r="r" b="b" t="t" l="l"/>
              <a:pathLst>
                <a:path h="1010850" w="2919160">
                  <a:moveTo>
                    <a:pt x="0" y="0"/>
                  </a:moveTo>
                  <a:lnTo>
                    <a:pt x="2919160" y="0"/>
                  </a:lnTo>
                  <a:lnTo>
                    <a:pt x="2919160" y="1010850"/>
                  </a:lnTo>
                  <a:lnTo>
                    <a:pt x="0" y="1010850"/>
                  </a:lnTo>
                  <a:close/>
                </a:path>
              </a:pathLst>
            </a:custGeom>
            <a:solidFill>
              <a:srgbClr val="B2BDCF"/>
            </a:solidFill>
          </p:spPr>
        </p:sp>
      </p:grpSp>
      <p:pic>
        <p:nvPicPr>
          <p:cNvPr name="Picture 6" id="6"/>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577364" y="4056504"/>
            <a:ext cx="776845" cy="776845"/>
          </a:xfrm>
          <a:prstGeom prst="rect">
            <a:avLst/>
          </a:prstGeom>
        </p:spPr>
      </p:pic>
      <p:pic>
        <p:nvPicPr>
          <p:cNvPr name="Picture 7" id="7"/>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576969" y="5029796"/>
            <a:ext cx="776845" cy="776845"/>
          </a:xfrm>
          <a:prstGeom prst="rect">
            <a:avLst/>
          </a:prstGeom>
        </p:spPr>
      </p:pic>
      <p:pic>
        <p:nvPicPr>
          <p:cNvPr name="Picture 8" id="8"/>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577364" y="7843665"/>
            <a:ext cx="776845" cy="776845"/>
          </a:xfrm>
          <a:prstGeom prst="rect">
            <a:avLst/>
          </a:prstGeom>
        </p:spPr>
      </p:pic>
      <p:pic>
        <p:nvPicPr>
          <p:cNvPr name="Picture 9" id="9"/>
          <p:cNvPicPr>
            <a:picLocks noChangeAspect="true"/>
          </p:cNvPicPr>
          <p:nvPr/>
        </p:nvPicPr>
        <p:blipFill>
          <a:blip r:embed="rId8"/>
          <a:srcRect l="0" t="0" r="0" b="0"/>
          <a:stretch>
            <a:fillRect/>
          </a:stretch>
        </p:blipFill>
        <p:spPr>
          <a:xfrm flipH="false" flipV="false" rot="0">
            <a:off x="1617980" y="5938063"/>
            <a:ext cx="4536439" cy="1723258"/>
          </a:xfrm>
          <a:prstGeom prst="rect">
            <a:avLst/>
          </a:prstGeom>
        </p:spPr>
      </p:pic>
      <p:sp>
        <p:nvSpPr>
          <p:cNvPr name="TextBox 10" id="10"/>
          <p:cNvSpPr txBox="true"/>
          <p:nvPr/>
        </p:nvSpPr>
        <p:spPr>
          <a:xfrm rot="0">
            <a:off x="2865818" y="1502174"/>
            <a:ext cx="3756849" cy="1109306"/>
          </a:xfrm>
          <a:prstGeom prst="rect">
            <a:avLst/>
          </a:prstGeom>
        </p:spPr>
        <p:txBody>
          <a:bodyPr anchor="t" rtlCol="false" tIns="0" lIns="0" bIns="0" rIns="0">
            <a:spAutoFit/>
          </a:bodyPr>
          <a:lstStyle/>
          <a:p>
            <a:pPr>
              <a:lnSpc>
                <a:spcPts val="4368"/>
              </a:lnSpc>
            </a:pPr>
            <a:r>
              <a:rPr lang="en-US" sz="4120">
                <a:solidFill>
                  <a:srgbClr val="1C2120"/>
                </a:solidFill>
                <a:latin typeface="Garet Bold"/>
              </a:rPr>
              <a:t>CREATE AN ACCOUNT</a:t>
            </a:r>
          </a:p>
        </p:txBody>
      </p:sp>
      <p:sp>
        <p:nvSpPr>
          <p:cNvPr name="TextBox 11" id="11"/>
          <p:cNvSpPr txBox="true"/>
          <p:nvPr/>
        </p:nvSpPr>
        <p:spPr>
          <a:xfrm rot="0">
            <a:off x="1458340" y="4238479"/>
            <a:ext cx="2858269" cy="403370"/>
          </a:xfrm>
          <a:prstGeom prst="rect">
            <a:avLst/>
          </a:prstGeom>
        </p:spPr>
        <p:txBody>
          <a:bodyPr anchor="t" rtlCol="false" tIns="0" lIns="0" bIns="0" rIns="0">
            <a:spAutoFit/>
          </a:bodyPr>
          <a:lstStyle/>
          <a:p>
            <a:pPr algn="just">
              <a:lnSpc>
                <a:spcPts val="3111"/>
              </a:lnSpc>
            </a:pPr>
            <a:r>
              <a:rPr lang="en-US" sz="2614">
                <a:solidFill>
                  <a:srgbClr val="1C2120"/>
                </a:solidFill>
                <a:latin typeface="Garet Bold"/>
              </a:rPr>
              <a:t>GO TO WEBSITE</a:t>
            </a:r>
          </a:p>
        </p:txBody>
      </p:sp>
      <p:sp>
        <p:nvSpPr>
          <p:cNvPr name="TextBox 12" id="12"/>
          <p:cNvSpPr txBox="true"/>
          <p:nvPr/>
        </p:nvSpPr>
        <p:spPr>
          <a:xfrm rot="0">
            <a:off x="1850925" y="8591935"/>
            <a:ext cx="5224488" cy="983615"/>
          </a:xfrm>
          <a:prstGeom prst="rect">
            <a:avLst/>
          </a:prstGeom>
        </p:spPr>
        <p:txBody>
          <a:bodyPr anchor="t" rtlCol="false" tIns="0" lIns="0" bIns="0" rIns="0">
            <a:spAutoFit/>
          </a:bodyPr>
          <a:lstStyle/>
          <a:p>
            <a:pPr algn="just">
              <a:lnSpc>
                <a:spcPts val="1960"/>
              </a:lnSpc>
            </a:pPr>
            <a:r>
              <a:rPr lang="en-US" sz="1400">
                <a:solidFill>
                  <a:srgbClr val="1C2120"/>
                </a:solidFill>
                <a:latin typeface="Montserrat"/>
              </a:rPr>
              <a:t>You also have the options to sign in with Google accounts, sign in with Facebook, or log in to a previously existing account. </a:t>
            </a:r>
          </a:p>
          <a:p>
            <a:pPr algn="just">
              <a:lnSpc>
                <a:spcPts val="1960"/>
              </a:lnSpc>
              <a:spcBef>
                <a:spcPct val="0"/>
              </a:spcBef>
            </a:pPr>
          </a:p>
        </p:txBody>
      </p:sp>
      <p:sp>
        <p:nvSpPr>
          <p:cNvPr name="TextBox 13" id="13"/>
          <p:cNvSpPr txBox="true"/>
          <p:nvPr/>
        </p:nvSpPr>
        <p:spPr>
          <a:xfrm rot="0">
            <a:off x="1458340" y="5012746"/>
            <a:ext cx="6009657" cy="793895"/>
          </a:xfrm>
          <a:prstGeom prst="rect">
            <a:avLst/>
          </a:prstGeom>
        </p:spPr>
        <p:txBody>
          <a:bodyPr anchor="t" rtlCol="false" tIns="0" lIns="0" bIns="0" rIns="0">
            <a:spAutoFit/>
          </a:bodyPr>
          <a:lstStyle/>
          <a:p>
            <a:pPr algn="just">
              <a:lnSpc>
                <a:spcPts val="3111"/>
              </a:lnSpc>
            </a:pPr>
            <a:r>
              <a:rPr lang="en-US" sz="2614">
                <a:solidFill>
                  <a:srgbClr val="1C2120"/>
                </a:solidFill>
                <a:latin typeface="Garet Bold"/>
              </a:rPr>
              <a:t>CLICK ON “CREATE ON PATREON” ON THE TOP RIGHT OF THE PAGE</a:t>
            </a:r>
          </a:p>
        </p:txBody>
      </p:sp>
      <p:sp>
        <p:nvSpPr>
          <p:cNvPr name="TextBox 14" id="14"/>
          <p:cNvSpPr txBox="true"/>
          <p:nvPr/>
        </p:nvSpPr>
        <p:spPr>
          <a:xfrm rot="0">
            <a:off x="1458340" y="7826615"/>
            <a:ext cx="5750638" cy="793895"/>
          </a:xfrm>
          <a:prstGeom prst="rect">
            <a:avLst/>
          </a:prstGeom>
        </p:spPr>
        <p:txBody>
          <a:bodyPr anchor="t" rtlCol="false" tIns="0" lIns="0" bIns="0" rIns="0">
            <a:spAutoFit/>
          </a:bodyPr>
          <a:lstStyle/>
          <a:p>
            <a:pPr algn="just">
              <a:lnSpc>
                <a:spcPts val="3111"/>
              </a:lnSpc>
            </a:pPr>
            <a:r>
              <a:rPr lang="en-US" sz="2614">
                <a:solidFill>
                  <a:srgbClr val="1C2120"/>
                </a:solidFill>
                <a:latin typeface="Garet Bold"/>
              </a:rPr>
              <a:t>CREATE A NEW ACCOUNT UNDER “SIGN UP”.</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2781237" y="0"/>
            <a:ext cx="4768955" cy="4768955"/>
            <a:chOff x="0" y="0"/>
            <a:chExt cx="6350000" cy="6350000"/>
          </a:xfrm>
        </p:grpSpPr>
        <p:sp>
          <p:nvSpPr>
            <p:cNvPr name="Freeform 3" id="3"/>
            <p:cNvSpPr/>
            <p:nvPr/>
          </p:nvSpPr>
          <p:spPr>
            <a:xfrm>
              <a:off x="14167" y="0"/>
              <a:ext cx="6321665" cy="6350000"/>
            </a:xfrm>
            <a:custGeom>
              <a:avLst/>
              <a:gdLst/>
              <a:ahLst/>
              <a:cxnLst/>
              <a:rect r="r" b="b" t="t" l="l"/>
              <a:pathLst>
                <a:path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5757"/>
            </a:solidFill>
          </p:spPr>
        </p:sp>
      </p:grpSp>
      <p:grpSp>
        <p:nvGrpSpPr>
          <p:cNvPr name="Group 4" id="4"/>
          <p:cNvGrpSpPr>
            <a:grpSpLocks noChangeAspect="true"/>
          </p:cNvGrpSpPr>
          <p:nvPr/>
        </p:nvGrpSpPr>
        <p:grpSpPr>
          <a:xfrm rot="0">
            <a:off x="3356191" y="574961"/>
            <a:ext cx="3619047" cy="3619033"/>
            <a:chOff x="0" y="0"/>
            <a:chExt cx="6350000" cy="6349975"/>
          </a:xfrm>
        </p:grpSpPr>
        <p:sp>
          <p:nvSpPr>
            <p:cNvPr name="Freeform 5" id="5"/>
            <p:cNvSpPr/>
            <p:nvPr/>
          </p:nvSpPr>
          <p:spPr>
            <a:xfrm>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a:stretch>
                <a:fillRect l="0" r="0" t="0" b="0"/>
              </a:stretch>
            </a:blipFill>
          </p:spPr>
        </p:sp>
      </p:grpSp>
      <p:sp>
        <p:nvSpPr>
          <p:cNvPr name="TextBox 6" id="6"/>
          <p:cNvSpPr txBox="true"/>
          <p:nvPr/>
        </p:nvSpPr>
        <p:spPr>
          <a:xfrm rot="0">
            <a:off x="777240" y="4883255"/>
            <a:ext cx="4373242" cy="1196993"/>
          </a:xfrm>
          <a:prstGeom prst="rect">
            <a:avLst/>
          </a:prstGeom>
        </p:spPr>
        <p:txBody>
          <a:bodyPr anchor="t" rtlCol="false" tIns="0" lIns="0" bIns="0" rIns="0">
            <a:spAutoFit/>
          </a:bodyPr>
          <a:lstStyle/>
          <a:p>
            <a:pPr algn="just">
              <a:lnSpc>
                <a:spcPts val="4547"/>
              </a:lnSpc>
            </a:pPr>
            <a:r>
              <a:rPr lang="en-US" sz="4837">
                <a:solidFill>
                  <a:srgbClr val="1C2120"/>
                </a:solidFill>
                <a:latin typeface="Garet Bold"/>
              </a:rPr>
              <a:t>CREATING YOUR PAGE</a:t>
            </a:r>
          </a:p>
        </p:txBody>
      </p:sp>
      <p:sp>
        <p:nvSpPr>
          <p:cNvPr name="TextBox 7" id="7"/>
          <p:cNvSpPr txBox="true"/>
          <p:nvPr/>
        </p:nvSpPr>
        <p:spPr>
          <a:xfrm rot="0">
            <a:off x="1640852" y="6042148"/>
            <a:ext cx="4107837" cy="2910840"/>
          </a:xfrm>
          <a:prstGeom prst="rect">
            <a:avLst/>
          </a:prstGeom>
        </p:spPr>
        <p:txBody>
          <a:bodyPr anchor="t" rtlCol="false" tIns="0" lIns="0" bIns="0" rIns="0">
            <a:spAutoFit/>
          </a:bodyPr>
          <a:lstStyle/>
          <a:p>
            <a:pPr marL="518160" indent="-259080" lvl="1">
              <a:lnSpc>
                <a:spcPts val="3359"/>
              </a:lnSpc>
              <a:buFont typeface="Arial"/>
              <a:buChar char="•"/>
            </a:pPr>
            <a:r>
              <a:rPr lang="en-US" sz="2400">
                <a:solidFill>
                  <a:srgbClr val="FF5757"/>
                </a:solidFill>
                <a:latin typeface="Garet Bold"/>
              </a:rPr>
              <a:t>BASICS</a:t>
            </a:r>
          </a:p>
          <a:p>
            <a:pPr marL="518160" indent="-259080" lvl="1">
              <a:lnSpc>
                <a:spcPts val="3359"/>
              </a:lnSpc>
              <a:buFont typeface="Arial"/>
              <a:buChar char="•"/>
            </a:pPr>
            <a:r>
              <a:rPr lang="en-US" sz="2400">
                <a:solidFill>
                  <a:srgbClr val="FF5757"/>
                </a:solidFill>
                <a:latin typeface="Arimo Bold"/>
              </a:rPr>
              <a:t>Tiers</a:t>
            </a:r>
          </a:p>
          <a:p>
            <a:pPr marL="518160" indent="-259080" lvl="1">
              <a:lnSpc>
                <a:spcPts val="3359"/>
              </a:lnSpc>
              <a:buFont typeface="Arial"/>
              <a:buChar char="•"/>
            </a:pPr>
            <a:r>
              <a:rPr lang="en-US" sz="2400">
                <a:solidFill>
                  <a:srgbClr val="FF5757"/>
                </a:solidFill>
                <a:latin typeface="Arimo Bold"/>
              </a:rPr>
              <a:t>Merch (optional)</a:t>
            </a:r>
          </a:p>
          <a:p>
            <a:pPr marL="518160" indent="-259080" lvl="1">
              <a:lnSpc>
                <a:spcPts val="3359"/>
              </a:lnSpc>
              <a:buFont typeface="Arial"/>
              <a:buChar char="•"/>
            </a:pPr>
            <a:r>
              <a:rPr lang="en-US" sz="2400">
                <a:solidFill>
                  <a:srgbClr val="FF5757"/>
                </a:solidFill>
                <a:latin typeface="Arimo Bold"/>
              </a:rPr>
              <a:t>Getting Paid</a:t>
            </a:r>
          </a:p>
          <a:p>
            <a:pPr marL="518160" indent="-259080" lvl="1">
              <a:lnSpc>
                <a:spcPts val="3359"/>
              </a:lnSpc>
              <a:buFont typeface="Arial"/>
              <a:buChar char="•"/>
            </a:pPr>
            <a:r>
              <a:rPr lang="en-US" sz="2400">
                <a:solidFill>
                  <a:srgbClr val="FF5757"/>
                </a:solidFill>
                <a:latin typeface="Arimo Bold"/>
              </a:rPr>
              <a:t>Page settings </a:t>
            </a:r>
          </a:p>
          <a:p>
            <a:pPr marL="518160" indent="-259080" lvl="1">
              <a:lnSpc>
                <a:spcPts val="3359"/>
              </a:lnSpc>
              <a:buFont typeface="Arial"/>
              <a:buChar char="•"/>
            </a:pPr>
            <a:r>
              <a:rPr lang="en-US" sz="2400">
                <a:solidFill>
                  <a:srgbClr val="FF5757"/>
                </a:solidFill>
                <a:latin typeface="Arimo Bold"/>
              </a:rPr>
              <a:t>Preview </a:t>
            </a:r>
          </a:p>
          <a:p>
            <a:pPr marL="518160" indent="-259080" lvl="1">
              <a:lnSpc>
                <a:spcPts val="3359"/>
              </a:lnSpc>
              <a:buFont typeface="Arial"/>
              <a:buChar char="•"/>
            </a:pPr>
            <a:r>
              <a:rPr lang="en-US" sz="2400">
                <a:solidFill>
                  <a:srgbClr val="FF5757"/>
                </a:solidFill>
                <a:latin typeface="Arimo Bold"/>
              </a:rPr>
              <a:t>Advanced</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0" r="0" b="0"/>
          <a:stretch>
            <a:fillRect/>
          </a:stretch>
        </p:blipFill>
        <p:spPr>
          <a:xfrm flipH="false" flipV="false" rot="0">
            <a:off x="974041" y="2795596"/>
            <a:ext cx="5824318" cy="3716190"/>
          </a:xfrm>
          <a:prstGeom prst="rect">
            <a:avLst/>
          </a:prstGeom>
        </p:spPr>
      </p:pic>
      <p:pic>
        <p:nvPicPr>
          <p:cNvPr name="Picture 3" id="3"/>
          <p:cNvPicPr>
            <a:picLocks noChangeAspect="true"/>
          </p:cNvPicPr>
          <p:nvPr/>
        </p:nvPicPr>
        <p:blipFill>
          <a:blip r:embed="rId3"/>
          <a:srcRect l="0" t="0" r="0" b="0"/>
          <a:stretch>
            <a:fillRect/>
          </a:stretch>
        </p:blipFill>
        <p:spPr>
          <a:xfrm flipH="false" flipV="false" rot="0">
            <a:off x="972299" y="6511786"/>
            <a:ext cx="5826061" cy="3546614"/>
          </a:xfrm>
          <a:prstGeom prst="rect">
            <a:avLst/>
          </a:prstGeom>
        </p:spPr>
      </p:pic>
      <p:sp>
        <p:nvSpPr>
          <p:cNvPr name="TextBox 4" id="4"/>
          <p:cNvSpPr txBox="true"/>
          <p:nvPr/>
        </p:nvSpPr>
        <p:spPr>
          <a:xfrm rot="0">
            <a:off x="1596967" y="606425"/>
            <a:ext cx="4578466" cy="957249"/>
          </a:xfrm>
          <a:prstGeom prst="rect">
            <a:avLst/>
          </a:prstGeom>
        </p:spPr>
        <p:txBody>
          <a:bodyPr anchor="t" rtlCol="false" tIns="0" lIns="0" bIns="0" rIns="0">
            <a:spAutoFit/>
          </a:bodyPr>
          <a:lstStyle/>
          <a:p>
            <a:pPr algn="ctr">
              <a:lnSpc>
                <a:spcPts val="7834"/>
              </a:lnSpc>
              <a:spcBef>
                <a:spcPct val="0"/>
              </a:spcBef>
            </a:pPr>
            <a:r>
              <a:rPr lang="en-US" sz="5596">
                <a:solidFill>
                  <a:srgbClr val="1C2120"/>
                </a:solidFill>
                <a:latin typeface="Garet Bold"/>
              </a:rPr>
              <a:t>BASICS</a:t>
            </a:r>
          </a:p>
        </p:txBody>
      </p:sp>
      <p:sp>
        <p:nvSpPr>
          <p:cNvPr name="TextBox 5" id="5"/>
          <p:cNvSpPr txBox="true"/>
          <p:nvPr/>
        </p:nvSpPr>
        <p:spPr>
          <a:xfrm rot="0">
            <a:off x="777240" y="1582724"/>
            <a:ext cx="6217920" cy="1487424"/>
          </a:xfrm>
          <a:prstGeom prst="rect">
            <a:avLst/>
          </a:prstGeom>
        </p:spPr>
        <p:txBody>
          <a:bodyPr anchor="t" rtlCol="false" tIns="0" lIns="0" bIns="0" rIns="0">
            <a:spAutoFit/>
          </a:bodyPr>
          <a:lstStyle/>
          <a:p>
            <a:pPr algn="ctr">
              <a:lnSpc>
                <a:spcPts val="1997"/>
              </a:lnSpc>
            </a:pPr>
            <a:r>
              <a:rPr lang="en-US" sz="1799">
                <a:solidFill>
                  <a:srgbClr val="FF5757"/>
                </a:solidFill>
                <a:latin typeface="Garet"/>
              </a:rPr>
              <a:t>SET CREATOR DETAILS SUCH AS NAME, CONTENT TYPE, PROFILE PHOTO, COVER PHOTO, AND PATREON DESCRIPTION. THE CHECKLIST TO THE RIGHT SHOWS THE AREAS THAT ARE REQUIRED TO BE FINISHED BEFORE THE PAGE IS ACTIVATED. </a:t>
            </a:r>
          </a:p>
          <a:p>
            <a:pPr algn="ctr">
              <a:lnSpc>
                <a:spcPts val="1997"/>
              </a:lnSpc>
            </a:pP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0" r="0" b="0"/>
          <a:stretch>
            <a:fillRect/>
          </a:stretch>
        </p:blipFill>
        <p:spPr>
          <a:xfrm flipH="false" flipV="false" rot="0">
            <a:off x="973170" y="2327198"/>
            <a:ext cx="5826061" cy="3342702"/>
          </a:xfrm>
          <a:prstGeom prst="rect">
            <a:avLst/>
          </a:prstGeom>
        </p:spPr>
      </p:pic>
      <p:sp>
        <p:nvSpPr>
          <p:cNvPr name="TextBox 3" id="3"/>
          <p:cNvSpPr txBox="true"/>
          <p:nvPr/>
        </p:nvSpPr>
        <p:spPr>
          <a:xfrm rot="0">
            <a:off x="1596967" y="606425"/>
            <a:ext cx="4578466" cy="957249"/>
          </a:xfrm>
          <a:prstGeom prst="rect">
            <a:avLst/>
          </a:prstGeom>
        </p:spPr>
        <p:txBody>
          <a:bodyPr anchor="t" rtlCol="false" tIns="0" lIns="0" bIns="0" rIns="0">
            <a:spAutoFit/>
          </a:bodyPr>
          <a:lstStyle/>
          <a:p>
            <a:pPr algn="ctr">
              <a:lnSpc>
                <a:spcPts val="7834"/>
              </a:lnSpc>
              <a:spcBef>
                <a:spcPct val="0"/>
              </a:spcBef>
            </a:pPr>
            <a:r>
              <a:rPr lang="en-US" sz="5596">
                <a:solidFill>
                  <a:srgbClr val="1C2120"/>
                </a:solidFill>
                <a:latin typeface="Garet Bold"/>
              </a:rPr>
              <a:t>TIERS</a:t>
            </a:r>
          </a:p>
        </p:txBody>
      </p:sp>
      <p:sp>
        <p:nvSpPr>
          <p:cNvPr name="TextBox 4" id="4"/>
          <p:cNvSpPr txBox="true"/>
          <p:nvPr/>
        </p:nvSpPr>
        <p:spPr>
          <a:xfrm rot="0">
            <a:off x="777240" y="1582724"/>
            <a:ext cx="6217920" cy="744474"/>
          </a:xfrm>
          <a:prstGeom prst="rect">
            <a:avLst/>
          </a:prstGeom>
        </p:spPr>
        <p:txBody>
          <a:bodyPr anchor="t" rtlCol="false" tIns="0" lIns="0" bIns="0" rIns="0">
            <a:spAutoFit/>
          </a:bodyPr>
          <a:lstStyle/>
          <a:p>
            <a:pPr algn="ctr">
              <a:lnSpc>
                <a:spcPts val="1997"/>
              </a:lnSpc>
            </a:pPr>
            <a:r>
              <a:rPr lang="en-US" sz="1799">
                <a:solidFill>
                  <a:srgbClr val="FF5757"/>
                </a:solidFill>
                <a:latin typeface="Garet"/>
              </a:rPr>
              <a:t>PATREON OFFERS POTENTIAL TIERS FOR DONATION AMOUNTS, BUT YOU CAN ALSO CUSTOMIZE TIERS TO MAKE THEM MORE SPECIFIC TO YOUR NEEDS.</a:t>
            </a:r>
          </a:p>
        </p:txBody>
      </p:sp>
      <p:sp>
        <p:nvSpPr>
          <p:cNvPr name="TextBox 5" id="5"/>
          <p:cNvSpPr txBox="true"/>
          <p:nvPr/>
        </p:nvSpPr>
        <p:spPr>
          <a:xfrm rot="0">
            <a:off x="777240" y="5812536"/>
            <a:ext cx="6217920" cy="3468624"/>
          </a:xfrm>
          <a:prstGeom prst="rect">
            <a:avLst/>
          </a:prstGeom>
        </p:spPr>
        <p:txBody>
          <a:bodyPr anchor="t" rtlCol="false" tIns="0" lIns="0" bIns="0" rIns="0">
            <a:spAutoFit/>
          </a:bodyPr>
          <a:lstStyle/>
          <a:p>
            <a:pPr marL="388618" indent="-194309" lvl="1">
              <a:lnSpc>
                <a:spcPts val="1997"/>
              </a:lnSpc>
              <a:buFont typeface="Arial"/>
              <a:buChar char="•"/>
            </a:pPr>
            <a:r>
              <a:rPr lang="en-US" sz="1799">
                <a:solidFill>
                  <a:srgbClr val="FF5757"/>
                </a:solidFill>
                <a:latin typeface="Garet"/>
              </a:rPr>
              <a:t>COULD MAKE DIFFERENT TIERS FOR DIFFERENT BENEFITS FOR THE CHILD AND THE SPONSOR: </a:t>
            </a:r>
          </a:p>
          <a:p>
            <a:pPr marL="777237" indent="-259079" lvl="2">
              <a:lnSpc>
                <a:spcPts val="1997"/>
              </a:lnSpc>
              <a:buFont typeface="Arial"/>
              <a:buChar char="⚬"/>
            </a:pPr>
            <a:r>
              <a:rPr lang="en-US" sz="1799">
                <a:solidFill>
                  <a:srgbClr val="FF5757"/>
                </a:solidFill>
                <a:latin typeface="Garet"/>
              </a:rPr>
              <a:t>THEY PAY X AMOUNT, THE CHILD GETS X PAID FOR, THE SPONSOR GETS X AMOUNT OF UPDATES FROM THE CHILD A WEEK</a:t>
            </a:r>
          </a:p>
          <a:p>
            <a:pPr marL="777237" indent="-259079" lvl="2">
              <a:lnSpc>
                <a:spcPts val="1997"/>
              </a:lnSpc>
              <a:buFont typeface="Arial"/>
              <a:buChar char="⚬"/>
            </a:pPr>
            <a:r>
              <a:rPr lang="en-US" sz="1799">
                <a:solidFill>
                  <a:srgbClr val="FF5757"/>
                </a:solidFill>
                <a:latin typeface="Garet"/>
              </a:rPr>
              <a:t>MAY WANT COSTS TO BE A BIT LOWER TO ATTRACT SPONSORS MORE, BUT THIS IS OPTIONAL</a:t>
            </a:r>
          </a:p>
          <a:p>
            <a:pPr marL="388618" indent="-194309" lvl="1">
              <a:lnSpc>
                <a:spcPts val="1997"/>
              </a:lnSpc>
              <a:buFont typeface="Arial"/>
              <a:buChar char="•"/>
            </a:pPr>
            <a:r>
              <a:rPr lang="en-US" sz="1799">
                <a:solidFill>
                  <a:srgbClr val="FF5757"/>
                </a:solidFill>
                <a:latin typeface="Garet"/>
              </a:rPr>
              <a:t>CAN CUSTOMIZE HOW MANY SPONSORS PER PATREON ACCOUNT, SO MAYBE ONE/TWO SPONSORS PER KID </a:t>
            </a:r>
          </a:p>
          <a:p>
            <a:pPr marL="388618" indent="-194309" lvl="1">
              <a:lnSpc>
                <a:spcPts val="1997"/>
              </a:lnSpc>
              <a:buFont typeface="Arial"/>
              <a:buChar char="•"/>
            </a:pPr>
            <a:r>
              <a:rPr lang="en-US" sz="1799">
                <a:solidFill>
                  <a:srgbClr val="FF5757"/>
                </a:solidFill>
                <a:latin typeface="Garet"/>
              </a:rPr>
              <a:t>SALES TAX INFORMATION IS AVAILABLE HERE: </a:t>
            </a:r>
            <a:r>
              <a:rPr lang="en-US" sz="1799">
                <a:solidFill>
                  <a:srgbClr val="FF5757"/>
                </a:solidFill>
                <a:latin typeface="Garet"/>
              </a:rPr>
              <a:t>ABOUT ADVANCED SALES TAX SETTINGS – PATREON HELP CENTER</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0" r="0" b="0"/>
          <a:stretch>
            <a:fillRect/>
          </a:stretch>
        </p:blipFill>
        <p:spPr>
          <a:xfrm flipH="false" flipV="false" rot="0">
            <a:off x="777240" y="2529343"/>
            <a:ext cx="6217920" cy="2883560"/>
          </a:xfrm>
          <a:prstGeom prst="rect">
            <a:avLst/>
          </a:prstGeom>
        </p:spPr>
      </p:pic>
      <p:sp>
        <p:nvSpPr>
          <p:cNvPr name="TextBox 3" id="3"/>
          <p:cNvSpPr txBox="true"/>
          <p:nvPr/>
        </p:nvSpPr>
        <p:spPr>
          <a:xfrm rot="0">
            <a:off x="1077695" y="606425"/>
            <a:ext cx="5617010" cy="957249"/>
          </a:xfrm>
          <a:prstGeom prst="rect">
            <a:avLst/>
          </a:prstGeom>
        </p:spPr>
        <p:txBody>
          <a:bodyPr anchor="t" rtlCol="false" tIns="0" lIns="0" bIns="0" rIns="0">
            <a:spAutoFit/>
          </a:bodyPr>
          <a:lstStyle/>
          <a:p>
            <a:pPr algn="ctr">
              <a:lnSpc>
                <a:spcPts val="7834"/>
              </a:lnSpc>
              <a:spcBef>
                <a:spcPct val="0"/>
              </a:spcBef>
            </a:pPr>
            <a:r>
              <a:rPr lang="en-US" sz="5596">
                <a:solidFill>
                  <a:srgbClr val="1C2120"/>
                </a:solidFill>
                <a:latin typeface="Garet Bold"/>
              </a:rPr>
              <a:t>MERCHANDISE</a:t>
            </a:r>
          </a:p>
        </p:txBody>
      </p:sp>
      <p:sp>
        <p:nvSpPr>
          <p:cNvPr name="TextBox 4" id="4"/>
          <p:cNvSpPr txBox="true"/>
          <p:nvPr/>
        </p:nvSpPr>
        <p:spPr>
          <a:xfrm rot="0">
            <a:off x="777240" y="1582724"/>
            <a:ext cx="6217920" cy="744474"/>
          </a:xfrm>
          <a:prstGeom prst="rect">
            <a:avLst/>
          </a:prstGeom>
        </p:spPr>
        <p:txBody>
          <a:bodyPr anchor="t" rtlCol="false" tIns="0" lIns="0" bIns="0" rIns="0">
            <a:spAutoFit/>
          </a:bodyPr>
          <a:lstStyle/>
          <a:p>
            <a:pPr algn="ctr">
              <a:lnSpc>
                <a:spcPts val="1997"/>
              </a:lnSpc>
            </a:pPr>
            <a:r>
              <a:rPr lang="en-US" sz="1799">
                <a:solidFill>
                  <a:srgbClr val="FF5757"/>
                </a:solidFill>
                <a:latin typeface="Garet"/>
              </a:rPr>
              <a:t>IF YOU EVER WANT TO PROVIDE MERCHANDISE TO YOUR PATRONS OR SPONSORS, THIS SECTION OF THE PATREON CAN HELP CREATE SOME. </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0" r="0" b="0"/>
          <a:stretch>
            <a:fillRect/>
          </a:stretch>
        </p:blipFill>
        <p:spPr>
          <a:xfrm flipH="false" flipV="false" rot="0">
            <a:off x="2394295" y="3402758"/>
            <a:ext cx="5378105" cy="3002775"/>
          </a:xfrm>
          <a:prstGeom prst="rect">
            <a:avLst/>
          </a:prstGeom>
        </p:spPr>
      </p:pic>
      <p:pic>
        <p:nvPicPr>
          <p:cNvPr name="Picture 3" id="3"/>
          <p:cNvPicPr>
            <a:picLocks noChangeAspect="true"/>
          </p:cNvPicPr>
          <p:nvPr/>
        </p:nvPicPr>
        <p:blipFill>
          <a:blip r:embed="rId3"/>
          <a:srcRect l="0" t="0" r="0" b="0"/>
          <a:stretch>
            <a:fillRect/>
          </a:stretch>
        </p:blipFill>
        <p:spPr>
          <a:xfrm flipH="false" flipV="false" rot="0">
            <a:off x="0" y="6655642"/>
            <a:ext cx="3582738" cy="2295957"/>
          </a:xfrm>
          <a:prstGeom prst="rect">
            <a:avLst/>
          </a:prstGeom>
        </p:spPr>
      </p:pic>
      <p:pic>
        <p:nvPicPr>
          <p:cNvPr name="Picture 4" id="4"/>
          <p:cNvPicPr>
            <a:picLocks noChangeAspect="true"/>
          </p:cNvPicPr>
          <p:nvPr/>
        </p:nvPicPr>
        <p:blipFill>
          <a:blip r:embed="rId4"/>
          <a:srcRect l="0" t="0" r="0" b="0"/>
          <a:stretch>
            <a:fillRect/>
          </a:stretch>
        </p:blipFill>
        <p:spPr>
          <a:xfrm flipH="false" flipV="false" rot="0">
            <a:off x="2857545" y="8951599"/>
            <a:ext cx="4914855" cy="1106801"/>
          </a:xfrm>
          <a:prstGeom prst="rect">
            <a:avLst/>
          </a:prstGeom>
        </p:spPr>
      </p:pic>
      <p:sp>
        <p:nvSpPr>
          <p:cNvPr name="TextBox 5" id="5"/>
          <p:cNvSpPr txBox="true"/>
          <p:nvPr/>
        </p:nvSpPr>
        <p:spPr>
          <a:xfrm rot="0">
            <a:off x="1187104" y="606425"/>
            <a:ext cx="5398193" cy="957249"/>
          </a:xfrm>
          <a:prstGeom prst="rect">
            <a:avLst/>
          </a:prstGeom>
        </p:spPr>
        <p:txBody>
          <a:bodyPr anchor="t" rtlCol="false" tIns="0" lIns="0" bIns="0" rIns="0">
            <a:spAutoFit/>
          </a:bodyPr>
          <a:lstStyle/>
          <a:p>
            <a:pPr algn="ctr">
              <a:lnSpc>
                <a:spcPts val="7834"/>
              </a:lnSpc>
              <a:spcBef>
                <a:spcPct val="0"/>
              </a:spcBef>
            </a:pPr>
            <a:r>
              <a:rPr lang="en-US" sz="5596">
                <a:solidFill>
                  <a:srgbClr val="1C2120"/>
                </a:solidFill>
                <a:latin typeface="Garet Bold"/>
              </a:rPr>
              <a:t>GETTING PAID</a:t>
            </a:r>
          </a:p>
        </p:txBody>
      </p:sp>
      <p:sp>
        <p:nvSpPr>
          <p:cNvPr name="TextBox 6" id="6"/>
          <p:cNvSpPr txBox="true"/>
          <p:nvPr/>
        </p:nvSpPr>
        <p:spPr>
          <a:xfrm rot="0">
            <a:off x="777240" y="1582724"/>
            <a:ext cx="6217920" cy="1982724"/>
          </a:xfrm>
          <a:prstGeom prst="rect">
            <a:avLst/>
          </a:prstGeom>
        </p:spPr>
        <p:txBody>
          <a:bodyPr anchor="t" rtlCol="false" tIns="0" lIns="0" bIns="0" rIns="0">
            <a:spAutoFit/>
          </a:bodyPr>
          <a:lstStyle/>
          <a:p>
            <a:pPr algn="just" marL="388618" indent="-194309" lvl="1">
              <a:lnSpc>
                <a:spcPts val="1997"/>
              </a:lnSpc>
              <a:buFont typeface="Arial"/>
              <a:buChar char="•"/>
            </a:pPr>
            <a:r>
              <a:rPr lang="en-US" sz="1799">
                <a:solidFill>
                  <a:srgbClr val="FF5757"/>
                </a:solidFill>
                <a:latin typeface="Garet"/>
              </a:rPr>
              <a:t>MUCH OF THE DONATION INFORMATION IS FOUND IN THIS SECTION.</a:t>
            </a:r>
          </a:p>
          <a:p>
            <a:pPr algn="just" marL="388618" indent="-194309" lvl="1">
              <a:lnSpc>
                <a:spcPts val="1997"/>
              </a:lnSpc>
              <a:buFont typeface="Arial"/>
              <a:buChar char="•"/>
            </a:pPr>
            <a:r>
              <a:rPr lang="en-US" sz="1799">
                <a:solidFill>
                  <a:srgbClr val="FF5757"/>
                </a:solidFill>
                <a:latin typeface="Garet"/>
              </a:rPr>
              <a:t>PAYMENT SCHEDULES ARE USUALLY EITHER MONTHLY OR BY CREATION (BY POST)</a:t>
            </a:r>
          </a:p>
          <a:p>
            <a:pPr algn="just" marL="777237" indent="-259079" lvl="2">
              <a:lnSpc>
                <a:spcPts val="1997"/>
              </a:lnSpc>
              <a:buFont typeface="Arial"/>
              <a:buChar char="⚬"/>
            </a:pPr>
            <a:r>
              <a:rPr lang="en-US" sz="1799">
                <a:solidFill>
                  <a:srgbClr val="FF5757"/>
                </a:solidFill>
                <a:latin typeface="Garet"/>
              </a:rPr>
              <a:t>IF A SPONSOR PAYS SAY $1 PER DAY FOR A CHILD, THE COST WOULD BE APPROXIMATELY $30-31 PER MONTH. </a:t>
            </a:r>
          </a:p>
          <a:p>
            <a:pPr algn="just">
              <a:lnSpc>
                <a:spcPts val="1997"/>
              </a:lnSpc>
            </a:pPr>
          </a:p>
        </p:txBody>
      </p:sp>
      <p:sp>
        <p:nvSpPr>
          <p:cNvPr name="TextBox 7" id="7"/>
          <p:cNvSpPr txBox="true"/>
          <p:nvPr/>
        </p:nvSpPr>
        <p:spPr>
          <a:xfrm rot="0">
            <a:off x="174545" y="5661060"/>
            <a:ext cx="2394295" cy="744474"/>
          </a:xfrm>
          <a:prstGeom prst="rect">
            <a:avLst/>
          </a:prstGeom>
        </p:spPr>
        <p:txBody>
          <a:bodyPr anchor="t" rtlCol="false" tIns="0" lIns="0" bIns="0" rIns="0">
            <a:spAutoFit/>
          </a:bodyPr>
          <a:lstStyle/>
          <a:p>
            <a:pPr algn="l">
              <a:lnSpc>
                <a:spcPts val="1997"/>
              </a:lnSpc>
            </a:pPr>
            <a:r>
              <a:rPr lang="en-US" sz="1799">
                <a:solidFill>
                  <a:srgbClr val="FF5757"/>
                </a:solidFill>
                <a:latin typeface="Garet"/>
              </a:rPr>
              <a:t>CAN ADJUST CURRENCIES FOR DONATIONS</a:t>
            </a:r>
          </a:p>
        </p:txBody>
      </p:sp>
      <p:sp>
        <p:nvSpPr>
          <p:cNvPr name="TextBox 8" id="8"/>
          <p:cNvSpPr txBox="true"/>
          <p:nvPr/>
        </p:nvSpPr>
        <p:spPr>
          <a:xfrm rot="0">
            <a:off x="3582738" y="7549784"/>
            <a:ext cx="4061367" cy="1487424"/>
          </a:xfrm>
          <a:prstGeom prst="rect">
            <a:avLst/>
          </a:prstGeom>
        </p:spPr>
        <p:txBody>
          <a:bodyPr anchor="t" rtlCol="false" tIns="0" lIns="0" bIns="0" rIns="0">
            <a:spAutoFit/>
          </a:bodyPr>
          <a:lstStyle/>
          <a:p>
            <a:pPr>
              <a:lnSpc>
                <a:spcPts val="1997"/>
              </a:lnSpc>
            </a:pPr>
            <a:r>
              <a:rPr lang="en-US" sz="1799">
                <a:solidFill>
                  <a:srgbClr val="FF5757"/>
                </a:solidFill>
                <a:latin typeface="Garet"/>
              </a:rPr>
              <a:t>ONCE YOUR CREATOR PAGE IS LAUNCHED, YOU CAN EDIT YOUR PAYOUT SETTINGS, INCLUDING HOW YOU'D LIKE TO GET PAID AND YOUR TAX INFORMATION.</a:t>
            </a:r>
          </a:p>
          <a:p>
            <a:pPr algn="l">
              <a:lnSpc>
                <a:spcPts val="1997"/>
              </a:lnSpc>
            </a:pP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0" r="0" b="0"/>
          <a:stretch>
            <a:fillRect/>
          </a:stretch>
        </p:blipFill>
        <p:spPr>
          <a:xfrm flipH="false" flipV="false" rot="0">
            <a:off x="777240" y="2321253"/>
            <a:ext cx="5129524" cy="3287197"/>
          </a:xfrm>
          <a:prstGeom prst="rect">
            <a:avLst/>
          </a:prstGeom>
        </p:spPr>
      </p:pic>
      <p:pic>
        <p:nvPicPr>
          <p:cNvPr name="Picture 3" id="3"/>
          <p:cNvPicPr>
            <a:picLocks noChangeAspect="true"/>
          </p:cNvPicPr>
          <p:nvPr/>
        </p:nvPicPr>
        <p:blipFill>
          <a:blip r:embed="rId3"/>
          <a:srcRect l="0" t="0" r="0" b="0"/>
          <a:stretch>
            <a:fillRect/>
          </a:stretch>
        </p:blipFill>
        <p:spPr>
          <a:xfrm flipH="false" flipV="false" rot="0">
            <a:off x="777240" y="7270765"/>
            <a:ext cx="5808056" cy="1307946"/>
          </a:xfrm>
          <a:prstGeom prst="rect">
            <a:avLst/>
          </a:prstGeom>
        </p:spPr>
      </p:pic>
      <p:sp>
        <p:nvSpPr>
          <p:cNvPr name="TextBox 4" id="4"/>
          <p:cNvSpPr txBox="true"/>
          <p:nvPr/>
        </p:nvSpPr>
        <p:spPr>
          <a:xfrm rot="0">
            <a:off x="1187104" y="606425"/>
            <a:ext cx="5398193" cy="957249"/>
          </a:xfrm>
          <a:prstGeom prst="rect">
            <a:avLst/>
          </a:prstGeom>
        </p:spPr>
        <p:txBody>
          <a:bodyPr anchor="t" rtlCol="false" tIns="0" lIns="0" bIns="0" rIns="0">
            <a:spAutoFit/>
          </a:bodyPr>
          <a:lstStyle/>
          <a:p>
            <a:pPr algn="ctr">
              <a:lnSpc>
                <a:spcPts val="7834"/>
              </a:lnSpc>
              <a:spcBef>
                <a:spcPct val="0"/>
              </a:spcBef>
            </a:pPr>
            <a:r>
              <a:rPr lang="en-US" sz="5596">
                <a:solidFill>
                  <a:srgbClr val="1C2120"/>
                </a:solidFill>
                <a:latin typeface="Garet Bold"/>
              </a:rPr>
              <a:t>GETTING PAID</a:t>
            </a:r>
          </a:p>
        </p:txBody>
      </p:sp>
      <p:sp>
        <p:nvSpPr>
          <p:cNvPr name="TextBox 5" id="5"/>
          <p:cNvSpPr txBox="true"/>
          <p:nvPr/>
        </p:nvSpPr>
        <p:spPr>
          <a:xfrm rot="0">
            <a:off x="777240" y="2072079"/>
            <a:ext cx="5808056" cy="249174"/>
          </a:xfrm>
          <a:prstGeom prst="rect">
            <a:avLst/>
          </a:prstGeom>
        </p:spPr>
        <p:txBody>
          <a:bodyPr anchor="t" rtlCol="false" tIns="0" lIns="0" bIns="0" rIns="0">
            <a:spAutoFit/>
          </a:bodyPr>
          <a:lstStyle/>
          <a:p>
            <a:pPr algn="l">
              <a:lnSpc>
                <a:spcPts val="1997"/>
              </a:lnSpc>
            </a:pPr>
            <a:r>
              <a:rPr lang="en-US" sz="1799">
                <a:solidFill>
                  <a:srgbClr val="FF5757"/>
                </a:solidFill>
                <a:latin typeface="Garet"/>
              </a:rPr>
              <a:t>CAN ADJUST CURRENCIES FOR DONATIONS</a:t>
            </a:r>
          </a:p>
        </p:txBody>
      </p:sp>
      <p:sp>
        <p:nvSpPr>
          <p:cNvPr name="TextBox 6" id="6"/>
          <p:cNvSpPr txBox="true"/>
          <p:nvPr/>
        </p:nvSpPr>
        <p:spPr>
          <a:xfrm rot="0">
            <a:off x="777240" y="6278641"/>
            <a:ext cx="5808056" cy="992124"/>
          </a:xfrm>
          <a:prstGeom prst="rect">
            <a:avLst/>
          </a:prstGeom>
        </p:spPr>
        <p:txBody>
          <a:bodyPr anchor="t" rtlCol="false" tIns="0" lIns="0" bIns="0" rIns="0">
            <a:spAutoFit/>
          </a:bodyPr>
          <a:lstStyle/>
          <a:p>
            <a:pPr algn="l">
              <a:lnSpc>
                <a:spcPts val="1997"/>
              </a:lnSpc>
            </a:pPr>
            <a:r>
              <a:rPr lang="en-US" sz="1799">
                <a:solidFill>
                  <a:srgbClr val="FF5757"/>
                </a:solidFill>
                <a:latin typeface="Garet"/>
              </a:rPr>
              <a:t>ONCE YOUR CREATOR PAGE IS LAUNCHED, YOU CAN EDIT YOUR PAYOUT SETTINGS, INCLUDING HOW YOU'D LIKE TO GET PAID AND YOUR TAX INFORMATION.</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DAE_StgGYx4</dc:identifier>
  <dcterms:modified xsi:type="dcterms:W3CDTF">2011-08-01T06:04:30Z</dcterms:modified>
  <cp:revision>1</cp:revision>
  <dc:title>Patreon Manual</dc:title>
</cp:coreProperties>
</file>