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mp4"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4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9" r:id="rId40"/>
    <p:sldId id="294" r:id="rId41"/>
    <p:sldId id="300" r:id="rId42"/>
    <p:sldId id="295" r:id="rId43"/>
    <p:sldId id="296" r:id="rId44"/>
    <p:sldId id="297" r:id="rId45"/>
    <p:sldId id="301" r:id="rId46"/>
    <p:sldId id="298" r:id="rId4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5127" autoAdjust="0"/>
  </p:normalViewPr>
  <p:slideViewPr>
    <p:cSldViewPr snapToGrid="0">
      <p:cViewPr varScale="1">
        <p:scale>
          <a:sx n="101" d="100"/>
          <a:sy n="101" d="100"/>
        </p:scale>
        <p:origin x="-128" y="-11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2259876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Maggie: Hi my name is Maggie LaRoche………→ and our project is entitled Historic Bridge Preservation</a:t>
            </a:r>
          </a:p>
          <a:p>
            <a:pPr lvl="0" rtl="0">
              <a:spcBef>
                <a:spcPts val="0"/>
              </a:spcBef>
              <a:buNone/>
            </a:pPr>
            <a:r>
              <a:rPr lang="en"/>
              <a:t>Mention what we’re studying</a:t>
            </a:r>
          </a:p>
        </p:txBody>
      </p:sp>
    </p:spTree>
    <p:extLst>
      <p:ext uri="{BB962C8B-B14F-4D97-AF65-F5344CB8AC3E}">
        <p14:creationId xmlns:p14="http://schemas.microsoft.com/office/powerpoint/2010/main" val="4135938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While we were on site, we took alot of pictures and measurements, talked with Elizabeth and Carlos about the use of the bridge, and looked for cracks, erosion, and deformations. As you can see from the photo on the left, the bridge juts out towards the right. And here (point to the right) you can see erosion of the banks and deformation in the concrete. </a:t>
            </a:r>
          </a:p>
        </p:txBody>
      </p:sp>
    </p:spTree>
    <p:extLst>
      <p:ext uri="{BB962C8B-B14F-4D97-AF65-F5344CB8AC3E}">
        <p14:creationId xmlns:p14="http://schemas.microsoft.com/office/powerpoint/2010/main" val="2754961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On the left, shows a zoomed in picture of the underside arch and the right shows a better picture of the bridge shiting to the right and more erosion.</a:t>
            </a:r>
          </a:p>
        </p:txBody>
      </p:sp>
    </p:spTree>
    <p:extLst>
      <p:ext uri="{BB962C8B-B14F-4D97-AF65-F5344CB8AC3E}">
        <p14:creationId xmlns:p14="http://schemas.microsoft.com/office/powerpoint/2010/main" val="2011675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Harry: The initial state of the bridge was quite a sight to behold. There were literally just planks strewn across the abutments that were starting to wither away due to erosion, and it was very difficult to cross safely. It was also very inconvenient for bikers to cross, since they had to carry their bikes across, as you can see in the picture. </a:t>
            </a:r>
          </a:p>
        </p:txBody>
      </p:sp>
    </p:spTree>
    <p:extLst>
      <p:ext uri="{BB962C8B-B14F-4D97-AF65-F5344CB8AC3E}">
        <p14:creationId xmlns:p14="http://schemas.microsoft.com/office/powerpoint/2010/main" val="2564447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Harry: Here you can see us taking some of the measurements between the different abutments on the left, and you can see the angle that the bridge makes when it turns on the right.</a:t>
            </a:r>
          </a:p>
        </p:txBody>
      </p:sp>
    </p:spTree>
    <p:extLst>
      <p:ext uri="{BB962C8B-B14F-4D97-AF65-F5344CB8AC3E}">
        <p14:creationId xmlns:p14="http://schemas.microsoft.com/office/powerpoint/2010/main" val="2130511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Harry: On the right hand side is another image of the angle that the bridge makes when you get to one side of it, and on the right you can see one of the weaker planks that really bows when you walk on it. It is very thin and they tried to compensate for that by attaching more wood to it, but as you can see, it isn’t the safest by any means.</a:t>
            </a:r>
          </a:p>
        </p:txBody>
      </p:sp>
    </p:spTree>
    <p:extLst>
      <p:ext uri="{BB962C8B-B14F-4D97-AF65-F5344CB8AC3E}">
        <p14:creationId xmlns:p14="http://schemas.microsoft.com/office/powerpoint/2010/main" val="1064231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indent="387350">
              <a:spcBef>
                <a:spcPts val="0"/>
              </a:spcBef>
              <a:buClr>
                <a:schemeClr val="dk1"/>
              </a:buClr>
              <a:buSzPct val="91666"/>
              <a:buFont typeface="Arial"/>
              <a:buNone/>
            </a:pPr>
            <a:r>
              <a:rPr lang="en" sz="1200">
                <a:solidFill>
                  <a:schemeClr val="dk1"/>
                </a:solidFill>
                <a:latin typeface="Times New Roman"/>
                <a:ea typeface="Times New Roman"/>
                <a:cs typeface="Times New Roman"/>
                <a:sym typeface="Times New Roman"/>
              </a:rPr>
              <a:t>When developing our solutions for the Maria Hernandez bridge, we decided to have two methods. Method one is a restoration approach that will keep the original bridge and foundation. Method two is the design of a completely new bridge to go over the existing one.</a:t>
            </a:r>
          </a:p>
        </p:txBody>
      </p:sp>
    </p:spTree>
    <p:extLst>
      <p:ext uri="{BB962C8B-B14F-4D97-AF65-F5344CB8AC3E}">
        <p14:creationId xmlns:p14="http://schemas.microsoft.com/office/powerpoint/2010/main" val="3928073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indent="387350" rtl="0">
              <a:lnSpc>
                <a:spcPct val="100000"/>
              </a:lnSpc>
              <a:spcBef>
                <a:spcPts val="0"/>
              </a:spcBef>
              <a:buClr>
                <a:schemeClr val="dk1"/>
              </a:buClr>
              <a:buSzPct val="100000"/>
              <a:buFont typeface="Arial"/>
              <a:buNone/>
            </a:pPr>
            <a:r>
              <a:rPr lang="en">
                <a:solidFill>
                  <a:schemeClr val="dk1"/>
                </a:solidFill>
                <a:latin typeface="Times New Roman"/>
                <a:ea typeface="Times New Roman"/>
                <a:cs typeface="Times New Roman"/>
                <a:sym typeface="Times New Roman"/>
              </a:rPr>
              <a:t>For the restoration plan of this bridge we did research on a company named Cintec.The method they use for restoration, stabilizes and strengthens the bridge from within, by pumping Presstec™grout</a:t>
            </a:r>
            <a:r>
              <a:rPr lang="en">
                <a:solidFill>
                  <a:schemeClr val="dk1"/>
                </a:solidFill>
                <a:highlight>
                  <a:srgbClr val="FFFFFF"/>
                </a:highlight>
                <a:latin typeface="Times New Roman"/>
                <a:ea typeface="Times New Roman"/>
                <a:cs typeface="Times New Roman"/>
                <a:sym typeface="Times New Roman"/>
              </a:rPr>
              <a:t> into a hollow steel tube which is surrounded by a fabric sock. As seen with the animation and pictures above. These steel tubes are inserted after holes are drilled into the original foundation. This method would preserve the original brick and concrete foundation of the bridge.</a:t>
            </a:r>
          </a:p>
          <a:p>
            <a:pPr lvl="0" indent="387350">
              <a:lnSpc>
                <a:spcPct val="100000"/>
              </a:lnSpc>
              <a:spcBef>
                <a:spcPts val="0"/>
              </a:spcBef>
              <a:buClr>
                <a:schemeClr val="dk1"/>
              </a:buClr>
              <a:buSzPct val="100000"/>
              <a:buFont typeface="Arial"/>
              <a:buNone/>
            </a:pPr>
            <a:r>
              <a:rPr lang="en">
                <a:solidFill>
                  <a:schemeClr val="dk1"/>
                </a:solidFill>
                <a:latin typeface="Times New Roman"/>
                <a:ea typeface="Times New Roman"/>
                <a:cs typeface="Times New Roman"/>
                <a:sym typeface="Times New Roman"/>
              </a:rPr>
              <a:t>We reached out to this company via email and were referred to Eric Jokinen, who is owner of </a:t>
            </a:r>
            <a:r>
              <a:rPr lang="en">
                <a:solidFill>
                  <a:schemeClr val="dk1"/>
                </a:solidFill>
                <a:highlight>
                  <a:srgbClr val="FFFFFF"/>
                </a:highlight>
                <a:latin typeface="Times New Roman"/>
                <a:ea typeface="Times New Roman"/>
                <a:cs typeface="Times New Roman"/>
                <a:sym typeface="Times New Roman"/>
              </a:rPr>
              <a:t>Jokinen Engineering.  He is an independent engineer helping Cintec on a number of projects throughout North America. He is also very familiar with construction in Puerto Rico, particularly historic bridges and buildings.</a:t>
            </a:r>
          </a:p>
          <a:p>
            <a:pPr lvl="0" rtl="0">
              <a:lnSpc>
                <a:spcPct val="100000"/>
              </a:lnSpc>
              <a:spcBef>
                <a:spcPts val="0"/>
              </a:spcBef>
              <a:buClr>
                <a:schemeClr val="dk1"/>
              </a:buClr>
              <a:buSzPct val="100000"/>
              <a:buFont typeface="Arial"/>
              <a:buNone/>
            </a:pPr>
            <a:endParaRPr>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87187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indent="387350">
              <a:spcBef>
                <a:spcPts val="0"/>
              </a:spcBef>
              <a:buClr>
                <a:schemeClr val="dk1"/>
              </a:buClr>
              <a:buSzPct val="100000"/>
              <a:buFont typeface="Arial"/>
              <a:buNone/>
            </a:pPr>
            <a:r>
              <a:rPr lang="en">
                <a:solidFill>
                  <a:schemeClr val="dk1"/>
                </a:solidFill>
              </a:rPr>
              <a:t>Before we began drafting our final design for the maria hernandez bridge, we had to make preliminary models. These consisted of an arch and ramps with a flat slab that would go over the pre-existing bridge. We ended up further developing the model on the right because the arch design hindered the driver of tall tractors to be able to see over the top while driving. This not only puts the driver at risk, but also fellow workers at Hacienda La Esperanza. The ramp design takes out the arch and replaces it with a flat slab. This new bridge would take off all future loads from the original bridge and would be made out of reinforced concrete.</a:t>
            </a:r>
          </a:p>
        </p:txBody>
      </p:sp>
    </p:spTree>
    <p:extLst>
      <p:ext uri="{BB962C8B-B14F-4D97-AF65-F5344CB8AC3E}">
        <p14:creationId xmlns:p14="http://schemas.microsoft.com/office/powerpoint/2010/main" val="533480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Harry: </a:t>
            </a:r>
            <a:r>
              <a:rPr lang="en" sz="1200">
                <a:solidFill>
                  <a:schemeClr val="dk1"/>
                </a:solidFill>
                <a:latin typeface="Times New Roman"/>
                <a:ea typeface="Times New Roman"/>
                <a:cs typeface="Times New Roman"/>
                <a:sym typeface="Times New Roman"/>
              </a:rPr>
              <a:t>We have 4 different designs, but this is the main idea for what the bridge would look like</a:t>
            </a:r>
          </a:p>
        </p:txBody>
      </p:sp>
    </p:spTree>
    <p:extLst>
      <p:ext uri="{BB962C8B-B14F-4D97-AF65-F5344CB8AC3E}">
        <p14:creationId xmlns:p14="http://schemas.microsoft.com/office/powerpoint/2010/main" val="853362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Harry: One of the main differences between the bridges is whether or not it will have a steel H-beam or a steel plate separating the bridge from the concrete. Both serve as protection for the bridge to increase its longevity, but the H-beam provides a bit more protection by lifting the bridge up higher so that it is less likely to be damaged from the river.</a:t>
            </a:r>
          </a:p>
        </p:txBody>
      </p:sp>
    </p:spTree>
    <p:extLst>
      <p:ext uri="{BB962C8B-B14F-4D97-AF65-F5344CB8AC3E}">
        <p14:creationId xmlns:p14="http://schemas.microsoft.com/office/powerpoint/2010/main" val="637515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Introduction: overview of the conservation issue in Puerto Rico and the groups that have formed to combat it.</a:t>
            </a:r>
          </a:p>
          <a:p>
            <a:pPr lvl="0">
              <a:spcBef>
                <a:spcPts val="0"/>
              </a:spcBef>
              <a:buNone/>
            </a:pPr>
            <a:endParaRPr/>
          </a:p>
          <a:p>
            <a:pPr lvl="0">
              <a:spcBef>
                <a:spcPts val="0"/>
              </a:spcBef>
              <a:buNone/>
            </a:pPr>
            <a:r>
              <a:rPr lang="en"/>
              <a:t>Our Project: why we are working with Para La Naturaleza to solve this issue. </a:t>
            </a:r>
          </a:p>
          <a:p>
            <a:pPr lvl="0">
              <a:spcBef>
                <a:spcPts val="0"/>
              </a:spcBef>
              <a:buNone/>
            </a:pPr>
            <a:endParaRPr/>
          </a:p>
          <a:p>
            <a:pPr lvl="0">
              <a:spcBef>
                <a:spcPts val="0"/>
              </a:spcBef>
              <a:buNone/>
            </a:pPr>
            <a:r>
              <a:rPr lang="en"/>
              <a:t>Assessments: We will give an in depth look at the current state of the two bridges and the actions our team took to work on solve these issues</a:t>
            </a:r>
          </a:p>
          <a:p>
            <a:pPr lvl="0">
              <a:spcBef>
                <a:spcPts val="0"/>
              </a:spcBef>
              <a:buNone/>
            </a:pPr>
            <a:endParaRPr/>
          </a:p>
          <a:p>
            <a:pPr lvl="0">
              <a:spcBef>
                <a:spcPts val="0"/>
              </a:spcBef>
              <a:buNone/>
            </a:pPr>
            <a:r>
              <a:rPr lang="en"/>
              <a:t>Solutions: This section will alllow us to present to you all of the ideas that we to re-create access over these two bridges</a:t>
            </a:r>
          </a:p>
          <a:p>
            <a:pPr lvl="0">
              <a:spcBef>
                <a:spcPts val="0"/>
              </a:spcBef>
              <a:buNone/>
            </a:pPr>
            <a:endParaRPr/>
          </a:p>
          <a:p>
            <a:pPr lvl="0">
              <a:spcBef>
                <a:spcPts val="0"/>
              </a:spcBef>
              <a:buNone/>
            </a:pPr>
            <a:r>
              <a:rPr lang="en"/>
              <a:t>Recommendations: We will show you the final bridge designs and materials that we recommend PLN use when reconstructing the bridges</a:t>
            </a: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p:txBody>
      </p:sp>
    </p:spTree>
    <p:extLst>
      <p:ext uri="{BB962C8B-B14F-4D97-AF65-F5344CB8AC3E}">
        <p14:creationId xmlns:p14="http://schemas.microsoft.com/office/powerpoint/2010/main" val="1151935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8" name="Shape 2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Harry: </a:t>
            </a:r>
            <a:r>
              <a:rPr lang="en" sz="1200">
                <a:solidFill>
                  <a:schemeClr val="dk1"/>
                </a:solidFill>
                <a:latin typeface="Times New Roman"/>
                <a:ea typeface="Times New Roman"/>
                <a:cs typeface="Times New Roman"/>
                <a:sym typeface="Times New Roman"/>
              </a:rPr>
              <a:t>The second main difference between the different designs is whether or not pylons will go into the ground or just extend above the deck. Having the pylons go into the ground ends up costing a bit more, but it ends up being much safer, since the pylons going into the ground provide increased support for the bridge. </a:t>
            </a:r>
          </a:p>
          <a:p>
            <a:pPr lvl="0">
              <a:spcBef>
                <a:spcPts val="0"/>
              </a:spcBef>
              <a:buNone/>
            </a:pPr>
            <a:endParaRPr sz="1200">
              <a:solidFill>
                <a:schemeClr val="dk1"/>
              </a:solidFill>
              <a:latin typeface="Times New Roman"/>
              <a:ea typeface="Times New Roman"/>
              <a:cs typeface="Times New Roman"/>
              <a:sym typeface="Times New Roman"/>
            </a:endParaRPr>
          </a:p>
          <a:p>
            <a:pPr lvl="0">
              <a:spcBef>
                <a:spcPts val="0"/>
              </a:spcBef>
              <a:buNone/>
            </a:pPr>
            <a:r>
              <a:rPr lang="en" sz="1200">
                <a:solidFill>
                  <a:schemeClr val="dk1"/>
                </a:solidFill>
                <a:latin typeface="Times New Roman"/>
                <a:ea typeface="Times New Roman"/>
                <a:cs typeface="Times New Roman"/>
                <a:sym typeface="Times New Roman"/>
              </a:rPr>
              <a:t>Label pylons</a:t>
            </a:r>
          </a:p>
        </p:txBody>
      </p:sp>
    </p:spTree>
    <p:extLst>
      <p:ext uri="{BB962C8B-B14F-4D97-AF65-F5344CB8AC3E}">
        <p14:creationId xmlns:p14="http://schemas.microsoft.com/office/powerpoint/2010/main" val="708735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indent="457200">
              <a:spcBef>
                <a:spcPts val="0"/>
              </a:spcBef>
              <a:buNone/>
            </a:pPr>
            <a:r>
              <a:rPr lang="en"/>
              <a:t>This is our interactive excel sheet that show material costs for these beidges. This is an example of our excel spreadsheet we made to estimate total the total cost associated with these builds. Starting in the first section we have the wood types and sizes. There is Pine, Oak, Cedar, and Hemlock, and they’re made in 2x4s, 2x6s, and 4x4s. Based on my research from wholesalers I found prices per linear feet of each type and size. In the next column we have the number of feet estimated that will be needed to complete the build. Then in following column the total price for that specific type, size, and amount is automatically calculated when you change any value in the previous two columns. This is the same for all the rows in this section. Then off to the right we can see the total costs for each type of wood if chosen. </a:t>
            </a:r>
          </a:p>
          <a:p>
            <a:pPr lvl="0" indent="457200" rtl="0">
              <a:spcBef>
                <a:spcPts val="0"/>
              </a:spcBef>
              <a:buNone/>
            </a:pPr>
            <a:r>
              <a:rPr lang="en"/>
              <a:t>In the next section we analyse the different materials for the spacers in the same fashion as the wood. In this section we also calculate the amount of other materials needed like rebar and concrete. Then off to the side each possible combination with the different types of wood and spacer is automatically calculated. </a:t>
            </a:r>
          </a:p>
          <a:p>
            <a:pPr lvl="0" indent="457200" rtl="0">
              <a:spcBef>
                <a:spcPts val="0"/>
              </a:spcBef>
              <a:buNone/>
            </a:pPr>
            <a:r>
              <a:rPr lang="en"/>
              <a:t>After that the next two sections show the estimated costs of importing materials to Puerto Rico as well as estimated labor costs associated with the build. Again as different values are added in, different totals are calculated. </a:t>
            </a:r>
          </a:p>
          <a:p>
            <a:pPr lvl="0" indent="457200" rtl="0">
              <a:spcBef>
                <a:spcPts val="0"/>
              </a:spcBef>
              <a:buNone/>
            </a:pPr>
            <a:r>
              <a:rPr lang="en"/>
              <a:t>The last section then calculates the overall total cost for the build based of each combination of wood and spacers, and the addition of other material and labor costs. </a:t>
            </a:r>
          </a:p>
          <a:p>
            <a:pPr lvl="0" indent="457200" rtl="0">
              <a:spcBef>
                <a:spcPts val="0"/>
              </a:spcBef>
              <a:buNone/>
            </a:pPr>
            <a:r>
              <a:rPr lang="en"/>
              <a:t>La Boquilla With Pylons shows the same thing however there is more wood in the first section creating a slightly higher cost in the end. Then for the Maria Hernandez Bridge we have a simplified sheet because no wood is invovled and the only other difference is that the number of workers need is different than with La Boquilla.</a:t>
            </a:r>
          </a:p>
          <a:p>
            <a:pPr lvl="0" indent="457200">
              <a:spcBef>
                <a:spcPts val="0"/>
              </a:spcBef>
              <a:buNone/>
            </a:pPr>
            <a:r>
              <a:rPr lang="en"/>
              <a:t>This entire sheet is an interactive model that will be shared with Para La Naturaleza.  </a:t>
            </a:r>
          </a:p>
        </p:txBody>
      </p:sp>
    </p:spTree>
    <p:extLst>
      <p:ext uri="{BB962C8B-B14F-4D97-AF65-F5344CB8AC3E}">
        <p14:creationId xmlns:p14="http://schemas.microsoft.com/office/powerpoint/2010/main" val="1088674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22670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indent="387350">
              <a:spcBef>
                <a:spcPts val="0"/>
              </a:spcBef>
              <a:buClr>
                <a:schemeClr val="dk1"/>
              </a:buClr>
              <a:buSzPct val="100000"/>
              <a:buFont typeface="Arial"/>
              <a:buNone/>
            </a:pPr>
            <a:r>
              <a:rPr lang="en">
                <a:solidFill>
                  <a:schemeClr val="dk1"/>
                </a:solidFill>
                <a:latin typeface="Times New Roman"/>
                <a:ea typeface="Times New Roman"/>
                <a:cs typeface="Times New Roman"/>
                <a:sym typeface="Times New Roman"/>
              </a:rPr>
              <a:t>We are not recommending Cintec due to our conversations with Eric Jokinen. After sending Mr. Jokinen pictures and dimensions of the bridge, he said“The Cintec costs, including advanced engineering analysis, will certainly exceed the replacement cost for a new bridge deck with modern materials on the existing foundations” In a way, what he said validates our Final Design as being a prime recommendation for this bridge.</a:t>
            </a:r>
          </a:p>
        </p:txBody>
      </p:sp>
    </p:spTree>
    <p:extLst>
      <p:ext uri="{BB962C8B-B14F-4D97-AF65-F5344CB8AC3E}">
        <p14:creationId xmlns:p14="http://schemas.microsoft.com/office/powerpoint/2010/main" val="4023514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lvl="0" indent="457200" rtl="0">
              <a:spcBef>
                <a:spcPts val="0"/>
              </a:spcBef>
              <a:buNone/>
            </a:pPr>
            <a:r>
              <a:rPr lang="en">
                <a:latin typeface="Times New Roman"/>
                <a:ea typeface="Times New Roman"/>
                <a:cs typeface="Times New Roman"/>
                <a:sym typeface="Times New Roman"/>
              </a:rPr>
              <a:t>Our final recommendation for the maria hernandez bridge is a further developed model from the one previously shown.This model features a scale makeup of the original bridge as well as the new one placed over it. The gap between the old and new bridge is .21 meters (more than 8 inches). The whole new structure, including the railings, is made of reinforced concrete. The addition of flag poles came from a suggestion by Senora Padilla and were added in so that a tractor driver can see where the ramps begin and end, maximizing safety. The next slide shows a more in depth look at the bridge and its dimensions.</a:t>
            </a:r>
          </a:p>
          <a:p>
            <a:pPr lvl="0" indent="457200" rtl="0">
              <a:spcBef>
                <a:spcPts val="0"/>
              </a:spcBef>
              <a:buNone/>
            </a:pPr>
            <a:endParaRPr>
              <a:latin typeface="Times New Roman"/>
              <a:ea typeface="Times New Roman"/>
              <a:cs typeface="Times New Roman"/>
              <a:sym typeface="Times New Roman"/>
            </a:endParaRPr>
          </a:p>
          <a:p>
            <a:pPr marL="0" lvl="0" indent="0">
              <a:spcBef>
                <a:spcPts val="0"/>
              </a:spcBef>
              <a:buNone/>
            </a:pPr>
            <a:r>
              <a:rPr lang="en">
                <a:latin typeface="Times New Roman"/>
                <a:ea typeface="Times New Roman"/>
                <a:cs typeface="Times New Roman"/>
                <a:sym typeface="Times New Roman"/>
              </a:rPr>
              <a:t>Replace flags with reflectors</a:t>
            </a:r>
          </a:p>
        </p:txBody>
      </p:sp>
    </p:spTree>
    <p:extLst>
      <p:ext uri="{BB962C8B-B14F-4D97-AF65-F5344CB8AC3E}">
        <p14:creationId xmlns:p14="http://schemas.microsoft.com/office/powerpoint/2010/main" val="2281212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This is a professional drawing made in SolidWorks, showing the dimensions in meters of the bridge. </a:t>
            </a:r>
          </a:p>
        </p:txBody>
      </p:sp>
    </p:spTree>
    <p:extLst>
      <p:ext uri="{BB962C8B-B14F-4D97-AF65-F5344CB8AC3E}">
        <p14:creationId xmlns:p14="http://schemas.microsoft.com/office/powerpoint/2010/main" val="1064078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Shape 3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After full completion of the bridge we decided to run weight bearing Simulations in SolidWorks. </a:t>
            </a:r>
            <a:r>
              <a:rPr lang="en">
                <a:solidFill>
                  <a:schemeClr val="dk1"/>
                </a:solidFill>
              </a:rPr>
              <a:t>The John deer tractor located at hacienda la esperanza at most weighs 22,000 lbs, so to include a factor of safety, we more than doubled this number in the simulation to 50,000 lbs and it still didnt fail.</a:t>
            </a:r>
            <a:r>
              <a:rPr lang="en"/>
              <a:t> Max displacement was only 1.87 mm which very minimal.</a:t>
            </a:r>
          </a:p>
        </p:txBody>
      </p:sp>
    </p:spTree>
    <p:extLst>
      <p:ext uri="{BB962C8B-B14F-4D97-AF65-F5344CB8AC3E}">
        <p14:creationId xmlns:p14="http://schemas.microsoft.com/office/powerpoint/2010/main" val="2542571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2" name="Shape 3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00000"/>
              </a:lnSpc>
              <a:spcBef>
                <a:spcPts val="0"/>
              </a:spcBef>
              <a:buClr>
                <a:schemeClr val="dk1"/>
              </a:buClr>
              <a:buSzPct val="91666"/>
              <a:buFont typeface="Arial"/>
              <a:buNone/>
            </a:pPr>
            <a:r>
              <a:rPr lang="en" sz="1200">
                <a:solidFill>
                  <a:schemeClr val="dk1"/>
                </a:solidFill>
                <a:latin typeface="Times New Roman"/>
                <a:ea typeface="Times New Roman"/>
                <a:cs typeface="Times New Roman"/>
                <a:sym typeface="Times New Roman"/>
              </a:rPr>
              <a:t>This is a full assembly of the bridge except for the false frame. A false frame is a frame that would be built underneath future bridge. It serves as a type of mold for the concrete to settle and harden. So assuming the frame is already built, the first step would be to step up the rebar mesh. The next step would be to pour the concrete slab, making sure everything is level. Then you would make the curbs and ramps. Finally you would add the flagpoles and the bridge is complete. The next slide shows a video of this</a:t>
            </a:r>
          </a:p>
        </p:txBody>
      </p:sp>
    </p:spTree>
    <p:extLst>
      <p:ext uri="{BB962C8B-B14F-4D97-AF65-F5344CB8AC3E}">
        <p14:creationId xmlns:p14="http://schemas.microsoft.com/office/powerpoint/2010/main" val="1187801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Here is the video showing the step by step process of building the bridge.</a:t>
            </a:r>
          </a:p>
        </p:txBody>
      </p:sp>
    </p:spTree>
    <p:extLst>
      <p:ext uri="{BB962C8B-B14F-4D97-AF65-F5344CB8AC3E}">
        <p14:creationId xmlns:p14="http://schemas.microsoft.com/office/powerpoint/2010/main" val="2694098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This is a general before and after picture of the final bridge. The picture to the left is the original structure that is currently as hacienda la esperanza, while on right shows our fully developed mode going over it.</a:t>
            </a:r>
          </a:p>
        </p:txBody>
      </p:sp>
    </p:spTree>
    <p:extLst>
      <p:ext uri="{BB962C8B-B14F-4D97-AF65-F5344CB8AC3E}">
        <p14:creationId xmlns:p14="http://schemas.microsoft.com/office/powerpoint/2010/main" val="55207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Maggie: Because Puerto Rico is a small island, lack of space is a constant issue. Land developers often capitalize on open land to turn into new, urban developments. This problem became relevant in 1968 when Puerto Rico began to face an industrialization period to modernize the economy. Although the modernization would help the economy, land developers failed to realize the huge threat of deforestation that they brought to the island. </a:t>
            </a:r>
          </a:p>
        </p:txBody>
      </p:sp>
    </p:spTree>
    <p:extLst>
      <p:ext uri="{BB962C8B-B14F-4D97-AF65-F5344CB8AC3E}">
        <p14:creationId xmlns:p14="http://schemas.microsoft.com/office/powerpoint/2010/main" val="1394386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Travis: For the Maria Hernandez bridge we recommend that the bridge be mainly constructed of concrete then reinforced with ½ ” </a:t>
            </a:r>
            <a:r>
              <a:rPr lang="en">
                <a:solidFill>
                  <a:schemeClr val="dk1"/>
                </a:solidFill>
              </a:rPr>
              <a:t>steel </a:t>
            </a:r>
            <a:r>
              <a:rPr lang="en"/>
              <a:t>rebar throughout the structure.. </a:t>
            </a:r>
          </a:p>
        </p:txBody>
      </p:sp>
    </p:spTree>
    <p:extLst>
      <p:ext uri="{BB962C8B-B14F-4D97-AF65-F5344CB8AC3E}">
        <p14:creationId xmlns:p14="http://schemas.microsoft.com/office/powerpoint/2010/main" val="446821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9" name="Shape 3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For the Maria Hernandez Bridge, the majority of the costs are associated with the labor of building the bridge which is %. The next largest part is the cost of the rebar and concrete for the bridge itself which is %. Lastly is the price for importing the materials to Puerto Rico which is %. </a:t>
            </a:r>
          </a:p>
        </p:txBody>
      </p:sp>
    </p:spTree>
    <p:extLst>
      <p:ext uri="{BB962C8B-B14F-4D97-AF65-F5344CB8AC3E}">
        <p14:creationId xmlns:p14="http://schemas.microsoft.com/office/powerpoint/2010/main" val="3866187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5" name="Shape 3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Harry: </a:t>
            </a:r>
            <a:r>
              <a:rPr lang="en" sz="1200">
                <a:solidFill>
                  <a:schemeClr val="dk1"/>
                </a:solidFill>
                <a:latin typeface="Times New Roman"/>
                <a:ea typeface="Times New Roman"/>
                <a:cs typeface="Times New Roman"/>
                <a:sym typeface="Times New Roman"/>
              </a:rPr>
              <a:t>For our recommendation, we suggest using Design 3 for La Boquilla Bridge. This design has the best balance of both price and structural stability. It satisfies all of Para La Naturaleza’s requirements, and will certainly be able to withstand numerous uses. </a:t>
            </a:r>
          </a:p>
        </p:txBody>
      </p:sp>
    </p:spTree>
    <p:extLst>
      <p:ext uri="{BB962C8B-B14F-4D97-AF65-F5344CB8AC3E}">
        <p14:creationId xmlns:p14="http://schemas.microsoft.com/office/powerpoint/2010/main" val="2541390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Harry: Here we have a drawing of our final design for La Boquilla. From this you will have all of the dimensions needed in order to build the bridge.</a:t>
            </a:r>
          </a:p>
        </p:txBody>
      </p:sp>
    </p:spTree>
    <p:extLst>
      <p:ext uri="{BB962C8B-B14F-4D97-AF65-F5344CB8AC3E}">
        <p14:creationId xmlns:p14="http://schemas.microsoft.com/office/powerpoint/2010/main" val="30701470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Harry: Upon testing the bridge, it was able to withstand 1000 pounds of force and under that amount of force it only deformed 4 mm. This simulation was done with the assumption that the bridge is made of pine. This model only shows a portion of the bridge, however, the bridge is essentially made up of three of these sections, so it is still a valid test.</a:t>
            </a:r>
          </a:p>
        </p:txBody>
      </p:sp>
    </p:spTree>
    <p:extLst>
      <p:ext uri="{BB962C8B-B14F-4D97-AF65-F5344CB8AC3E}">
        <p14:creationId xmlns:p14="http://schemas.microsoft.com/office/powerpoint/2010/main" val="3322451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8" name="Shape 3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Harry: In order to build the bridge, new concrete will need to be poured on top of the old concrete abutments in order to resurface them so that they are completely flat. Next, steel H-beams will be lain on top of the resurfaced concrete and attached the concrete with concrete screws. Next, the stringers will be attached to the H-beams and the stringer supports will be connected between them. The deck will then be placed on top of the stringers and the pylons will be bolted to the stringers and placed into the ground where necessary. Finally, the handrails will be attached to the insides of the pylons. This will all be depicted on a video in the next slide.</a:t>
            </a:r>
          </a:p>
        </p:txBody>
      </p:sp>
    </p:spTree>
    <p:extLst>
      <p:ext uri="{BB962C8B-B14F-4D97-AF65-F5344CB8AC3E}">
        <p14:creationId xmlns:p14="http://schemas.microsoft.com/office/powerpoint/2010/main" val="2175981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Harry: Here is a video showing the bridge building steps.</a:t>
            </a:r>
          </a:p>
        </p:txBody>
      </p:sp>
    </p:spTree>
    <p:extLst>
      <p:ext uri="{BB962C8B-B14F-4D97-AF65-F5344CB8AC3E}">
        <p14:creationId xmlns:p14="http://schemas.microsoft.com/office/powerpoint/2010/main" val="3261736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Not touching***</a:t>
            </a:r>
          </a:p>
          <a:p>
            <a:pPr lvl="0">
              <a:spcBef>
                <a:spcPts val="0"/>
              </a:spcBef>
              <a:buNone/>
            </a:pPr>
            <a:r>
              <a:rPr lang="en"/>
              <a:t>Harry: Here we have a before and after rendering of La Boquilla Bridge. As you can see, much has changed. We have gotten rid of all of the planks that were previously placed by locals, and we made it so that the bridge would be straight for both ease of building and ease of traversing by the bikers and hikers. It’s also important to note that the new bridge will not be touching the old one, which will increase the lifespan of the original brickwork of the original bridge. </a:t>
            </a:r>
          </a:p>
        </p:txBody>
      </p:sp>
    </p:spTree>
    <p:extLst>
      <p:ext uri="{BB962C8B-B14F-4D97-AF65-F5344CB8AC3E}">
        <p14:creationId xmlns:p14="http://schemas.microsoft.com/office/powerpoint/2010/main" val="2467715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3" name="Shape 4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Travis: We recommend the structure be mainly built of either pine or cedar. Pine because it is the cheapest wood to work with, Or Cedar because even though its very expensive, it can last 3 times as long as Pine. Another option we recommend as a possibility is a fusion between real wood and a composite trex decking. Trex decking is extremely long lasting and durable however the creation of the boards is not very eco friendly. For the spacers, we recommend that steel H beams be used because it helps get the wooden structure up and away from the water, and it also is the cheapest of the three spacer options which included the H beam, and galvanized steel I beam. </a:t>
            </a:r>
            <a:r>
              <a:rPr lang="en">
                <a:solidFill>
                  <a:schemeClr val="dk1"/>
                </a:solidFill>
              </a:rPr>
              <a:t>The tops of the abutments also need to be resurfaced with concrete to create flat and flush surfaces.</a:t>
            </a:r>
          </a:p>
          <a:p>
            <a:pPr lvl="0">
              <a:spcBef>
                <a:spcPts val="0"/>
              </a:spcBef>
              <a:buNone/>
            </a:pPr>
            <a:endParaRPr>
              <a:solidFill>
                <a:schemeClr val="dk1"/>
              </a:solidFill>
            </a:endParaRPr>
          </a:p>
          <a:p>
            <a:pPr lvl="0">
              <a:spcBef>
                <a:spcPts val="0"/>
              </a:spcBef>
              <a:buClr>
                <a:schemeClr val="dk1"/>
              </a:buClr>
              <a:buSzPct val="100000"/>
              <a:buFont typeface="Arial"/>
              <a:buNone/>
            </a:pPr>
            <a:r>
              <a:rPr lang="en">
                <a:solidFill>
                  <a:schemeClr val="dk1"/>
                </a:solidFill>
              </a:rPr>
              <a:t>Talk about plastic wood option</a:t>
            </a:r>
          </a:p>
        </p:txBody>
      </p:sp>
    </p:spTree>
    <p:extLst>
      <p:ext uri="{BB962C8B-B14F-4D97-AF65-F5344CB8AC3E}">
        <p14:creationId xmlns:p14="http://schemas.microsoft.com/office/powerpoint/2010/main" val="756707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6" name="Shape 3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Travis: This Pie chart shows the breakup for costs associated with the La Boquilla build. Again you see the majority of costs are coming from labor costs. Next are the prices for importing. Then the costs for the H Beam, and lastly are the costs associated with the cost of wood. While Treated Pine can last around 15 years with ordinary matienence, Cedar with ordinary maintenance can last 25 years more.</a:t>
            </a:r>
          </a:p>
          <a:p>
            <a:pPr lvl="0">
              <a:spcBef>
                <a:spcPts val="0"/>
              </a:spcBef>
              <a:buNone/>
            </a:pPr>
            <a:endParaRPr/>
          </a:p>
          <a:p>
            <a:pPr lvl="0">
              <a:spcBef>
                <a:spcPts val="0"/>
              </a:spcBef>
              <a:buNone/>
            </a:pPr>
            <a:endParaRPr/>
          </a:p>
        </p:txBody>
      </p:sp>
    </p:spTree>
    <p:extLst>
      <p:ext uri="{BB962C8B-B14F-4D97-AF65-F5344CB8AC3E}">
        <p14:creationId xmlns:p14="http://schemas.microsoft.com/office/powerpoint/2010/main" val="1992263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Maggie: To combat this issue many groups formed to conserve Puerto Rico’s natural lands. All of the groups have a similar goal to conserve the island’s lands and educate the public on the importance of conservation. Specifically, Para La Naturaleza has a goal to protect 33% of Puerto Rico’s land by 2033. Since their formation in 2011, the group has protected over 24,000 acres and have made great advancements towards conservation and historical restoration. I will now hand it of to Travis to give you a more in depth look at specific conservation efforts by Para La Naturaleza. </a:t>
            </a:r>
          </a:p>
          <a:p>
            <a:pPr lvl="0">
              <a:spcBef>
                <a:spcPts val="0"/>
              </a:spcBef>
              <a:buNone/>
            </a:pPr>
            <a:endParaRPr/>
          </a:p>
          <a:p>
            <a:pPr lvl="0">
              <a:spcBef>
                <a:spcPts val="0"/>
              </a:spcBef>
              <a:buNone/>
            </a:pPr>
            <a:r>
              <a:rPr lang="en"/>
              <a:t>Conservation trust and PLN are the same, just include PLN and take out conservation trust</a:t>
            </a:r>
          </a:p>
        </p:txBody>
      </p:sp>
    </p:spTree>
    <p:extLst>
      <p:ext uri="{BB962C8B-B14F-4D97-AF65-F5344CB8AC3E}">
        <p14:creationId xmlns:p14="http://schemas.microsoft.com/office/powerpoint/2010/main" val="1263649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966904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5" name="Shape 4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Maggie: A final part to our bridge designs would be the instillation of informational signs that would be placed at the opening to each bridge. These designs were developed using Para La Naturaleza’s current color scheme and design aesthetics. As you can see the sign would be placed here (point) on the bridge. The sign will include the name of the bridge, the date it was constructed and the date it was redesigned. The signs are in both English and Spanish</a:t>
            </a:r>
          </a:p>
        </p:txBody>
      </p:sp>
    </p:spTree>
    <p:extLst>
      <p:ext uri="{BB962C8B-B14F-4D97-AF65-F5344CB8AC3E}">
        <p14:creationId xmlns:p14="http://schemas.microsoft.com/office/powerpoint/2010/main" val="31081043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3" name="Shape 4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Maggie: A similar sign was designed to go at the entrance to La boquilla bridge. This sign also includes both spanish and english translations and will be located here (point) on the footbridge.</a:t>
            </a:r>
          </a:p>
        </p:txBody>
      </p:sp>
    </p:spTree>
    <p:extLst>
      <p:ext uri="{BB962C8B-B14F-4D97-AF65-F5344CB8AC3E}">
        <p14:creationId xmlns:p14="http://schemas.microsoft.com/office/powerpoint/2010/main" val="3573345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Maggie: We just wanted to say how great our experience has been while in Puerto Rico. My favorite part of being here was that we were able to experience the rich culture and try great food.</a:t>
            </a:r>
          </a:p>
          <a:p>
            <a:pPr lvl="0">
              <a:spcBef>
                <a:spcPts val="0"/>
              </a:spcBef>
              <a:buNone/>
            </a:pPr>
            <a:endParaRPr/>
          </a:p>
          <a:p>
            <a:pPr lvl="0">
              <a:spcBef>
                <a:spcPts val="0"/>
              </a:spcBef>
              <a:buClr>
                <a:schemeClr val="dk1"/>
              </a:buClr>
              <a:buSzPct val="100000"/>
              <a:buFont typeface="Arial"/>
              <a:buNone/>
            </a:pPr>
            <a:r>
              <a:rPr lang="en">
                <a:solidFill>
                  <a:schemeClr val="dk1"/>
                </a:solidFill>
              </a:rPr>
              <a:t>Travis: I would just like to just say how thankful I am for the hospitality of the Puerto Rican People during our time here. In most settings here, no matter the language barrier we faced, people always met me with a smile and kindness. I’m really going to miss that, as well as the amazing food and the beautiful landscapes. Thank you.</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Steven: I thought the best part of puerto rico was the breath taking views of the beaches, rain forests, and historical sites. I'll never forget the puerto rican culture and will truly miss the food and night life.</a:t>
            </a:r>
          </a:p>
          <a:p>
            <a:pPr lvl="0">
              <a:spcBef>
                <a:spcPts val="0"/>
              </a:spcBef>
              <a:buNone/>
            </a:pPr>
            <a:endParaRPr/>
          </a:p>
          <a:p>
            <a:pPr lvl="0">
              <a:spcBef>
                <a:spcPts val="0"/>
              </a:spcBef>
              <a:buNone/>
            </a:pPr>
            <a:r>
              <a:rPr lang="en"/>
              <a:t>Harry: I would say the best part of puerto rico for me was all of the different experiences i was able to partake in, the food I was able to eat, and the people i met along the way. If i could do it all again, i wouldn’t have done it any other way.</a:t>
            </a:r>
          </a:p>
        </p:txBody>
      </p:sp>
    </p:spTree>
    <p:extLst>
      <p:ext uri="{BB962C8B-B14F-4D97-AF65-F5344CB8AC3E}">
        <p14:creationId xmlns:p14="http://schemas.microsoft.com/office/powerpoint/2010/main" val="21899645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 name="Shape 4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Maggie: </a:t>
            </a:r>
            <a:r>
              <a:rPr lang="en">
                <a:solidFill>
                  <a:schemeClr val="dk1"/>
                </a:solidFill>
              </a:rPr>
              <a:t>Before we ask for any questions, we’d like to give a big thanks to our sponsor, Para La Naturaleza - especially Señora Padilla and Señor Torres. You guidance, help, and positivity throughout our time in Puerto Rico has made the experience amazing. </a:t>
            </a:r>
          </a:p>
          <a:p>
            <a:pPr lvl="0">
              <a:spcBef>
                <a:spcPts val="0"/>
              </a:spcBef>
              <a:buNone/>
            </a:pPr>
            <a:endParaRPr>
              <a:solidFill>
                <a:schemeClr val="dk1"/>
              </a:solidFill>
            </a:endParaRPr>
          </a:p>
          <a:p>
            <a:pPr lvl="0">
              <a:spcBef>
                <a:spcPts val="0"/>
              </a:spcBef>
              <a:buNone/>
            </a:pPr>
            <a:r>
              <a:rPr lang="en">
                <a:solidFill>
                  <a:schemeClr val="dk1"/>
                </a:solidFill>
              </a:rPr>
              <a:t>We’d also like to thank our project advisors: Professor Troy and Professor Bianchi, for their feedback and help that was crucial to making this project a success. We could not have done this without all of your help!</a:t>
            </a:r>
          </a:p>
          <a:p>
            <a:pPr lvl="0">
              <a:spcBef>
                <a:spcPts val="0"/>
              </a:spcBef>
              <a:buNone/>
            </a:pPr>
            <a:endParaRPr>
              <a:solidFill>
                <a:schemeClr val="dk1"/>
              </a:solidFill>
            </a:endParaRPr>
          </a:p>
          <a:p>
            <a:pPr lvl="0">
              <a:spcBef>
                <a:spcPts val="0"/>
              </a:spcBef>
              <a:buClr>
                <a:schemeClr val="dk1"/>
              </a:buClr>
              <a:buSzPct val="100000"/>
              <a:buFont typeface="Arial"/>
              <a:buNone/>
            </a:pPr>
            <a:endParaRPr>
              <a:solidFill>
                <a:schemeClr val="dk1"/>
              </a:solidFill>
            </a:endParaRPr>
          </a:p>
          <a:p>
            <a:pPr lvl="0">
              <a:spcBef>
                <a:spcPts val="0"/>
              </a:spcBef>
              <a:buNone/>
            </a:pPr>
            <a:endParaRPr/>
          </a:p>
        </p:txBody>
      </p:sp>
    </p:spTree>
    <p:extLst>
      <p:ext uri="{BB962C8B-B14F-4D97-AF65-F5344CB8AC3E}">
        <p14:creationId xmlns:p14="http://schemas.microsoft.com/office/powerpoint/2010/main" val="3579158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Travis: Multiple conservation efforts can be seen at Hacienda La Esperanza. On-site, Para La Naturaleza has successfully restored the steam powered sugar mill and the drying house seen above along with a number of other projects. Our project is to move forward with their conservation efforts to propose restoration plans for both La Boquilla Bridge and the Maria Hernandez Bridge.</a:t>
            </a:r>
          </a:p>
        </p:txBody>
      </p:sp>
    </p:spTree>
    <p:extLst>
      <p:ext uri="{BB962C8B-B14F-4D97-AF65-F5344CB8AC3E}">
        <p14:creationId xmlns:p14="http://schemas.microsoft.com/office/powerpoint/2010/main" val="3092276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Travis: Specifically, our primary objective is to (read above). </a:t>
            </a:r>
          </a:p>
        </p:txBody>
      </p:sp>
    </p:spTree>
    <p:extLst>
      <p:ext uri="{BB962C8B-B14F-4D97-AF65-F5344CB8AC3E}">
        <p14:creationId xmlns:p14="http://schemas.microsoft.com/office/powerpoint/2010/main" val="694314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In the bottom Left we have the Maria Hernandez Bridge and to the Top Right we have the La Boquilla Bridge.</a:t>
            </a:r>
          </a:p>
        </p:txBody>
      </p:sp>
    </p:spTree>
    <p:extLst>
      <p:ext uri="{BB962C8B-B14F-4D97-AF65-F5344CB8AC3E}">
        <p14:creationId xmlns:p14="http://schemas.microsoft.com/office/powerpoint/2010/main" val="212023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 I will now hand it off to Steven and Harry to give you a look at our on-site assessments of the bridges.</a:t>
            </a:r>
          </a:p>
        </p:txBody>
      </p:sp>
    </p:spTree>
    <p:extLst>
      <p:ext uri="{BB962C8B-B14F-4D97-AF65-F5344CB8AC3E}">
        <p14:creationId xmlns:p14="http://schemas.microsoft.com/office/powerpoint/2010/main" val="815975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These are a few pictures of the current bridge at Hacienda La Esperanza. As you can see from the photo on the left, there is an arch below the flat concrete slab. This arch is part of the original bridge. On the right you can see a large John Deer tractor safely traversing over the bridge.</a:t>
            </a:r>
          </a:p>
        </p:txBody>
      </p:sp>
    </p:spTree>
    <p:extLst>
      <p:ext uri="{BB962C8B-B14F-4D97-AF65-F5344CB8AC3E}">
        <p14:creationId xmlns:p14="http://schemas.microsoft.com/office/powerpoint/2010/main" val="1057141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4"/>
        <p:cNvGrpSpPr/>
        <p:nvPr/>
      </p:nvGrpSpPr>
      <p:grpSpPr>
        <a:xfrm>
          <a:off x="0" y="0"/>
          <a:ext cx="0" cy="0"/>
          <a:chOff x="0" y="0"/>
          <a:chExt cx="0" cy="0"/>
        </a:xfrm>
      </p:grpSpPr>
      <p:cxnSp>
        <p:nvCxnSpPr>
          <p:cNvPr id="55" name="Shape 55"/>
          <p:cNvCxnSpPr/>
          <p:nvPr/>
        </p:nvCxnSpPr>
        <p:spPr>
          <a:xfrm>
            <a:off x="7007735" y="3176887"/>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56" name="Shape 56"/>
          <p:cNvCxnSpPr/>
          <p:nvPr/>
        </p:nvCxnSpPr>
        <p:spPr>
          <a:xfrm>
            <a:off x="1575034" y="3158251"/>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57" name="Shape 57"/>
          <p:cNvGrpSpPr/>
          <p:nvPr/>
        </p:nvGrpSpPr>
        <p:grpSpPr>
          <a:xfrm>
            <a:off x="1004144" y="1022025"/>
            <a:ext cx="7136667" cy="152400"/>
            <a:chOff x="1346428" y="1011300"/>
            <a:chExt cx="6452100" cy="152400"/>
          </a:xfrm>
        </p:grpSpPr>
        <p:cxnSp>
          <p:nvCxnSpPr>
            <p:cNvPr id="58" name="Shape 58"/>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59" name="Shape 59"/>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60" name="Shape 60"/>
          <p:cNvGrpSpPr/>
          <p:nvPr/>
        </p:nvGrpSpPr>
        <p:grpSpPr>
          <a:xfrm>
            <a:off x="1004151" y="3969100"/>
            <a:ext cx="7136667" cy="152400"/>
            <a:chOff x="1346435" y="3969087"/>
            <a:chExt cx="6452100" cy="152400"/>
          </a:xfrm>
        </p:grpSpPr>
        <p:cxnSp>
          <p:nvCxnSpPr>
            <p:cNvPr id="61" name="Shape 61"/>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62" name="Shape 62"/>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63" name="Shape 63"/>
          <p:cNvSpPr txBox="1">
            <a:spLocks noGrp="1"/>
          </p:cNvSpPr>
          <p:nvPr>
            <p:ph type="ctrTitle"/>
          </p:nvPr>
        </p:nvSpPr>
        <p:spPr>
          <a:xfrm>
            <a:off x="1004150" y="1751764"/>
            <a:ext cx="7136700" cy="1022400"/>
          </a:xfrm>
          <a:prstGeom prst="rect">
            <a:avLst/>
          </a:prstGeom>
        </p:spPr>
        <p:txBody>
          <a:bodyPr lIns="91425" tIns="91425" rIns="91425" bIns="91425" anchor="b" anchorCtr="0"/>
          <a:lstStyle>
            <a:lvl1pPr lvl="0" algn="ctr" rtl="0">
              <a:spcBef>
                <a:spcPts val="0"/>
              </a:spcBef>
              <a:buSzPct val="100000"/>
              <a:defRPr sz="5400"/>
            </a:lvl1pPr>
            <a:lvl2pPr lvl="1" algn="ctr" rtl="0">
              <a:spcBef>
                <a:spcPts val="0"/>
              </a:spcBef>
              <a:buSzPct val="100000"/>
              <a:defRPr sz="5400"/>
            </a:lvl2pPr>
            <a:lvl3pPr lvl="2" algn="ctr" rtl="0">
              <a:spcBef>
                <a:spcPts val="0"/>
              </a:spcBef>
              <a:buSzPct val="100000"/>
              <a:defRPr sz="5400"/>
            </a:lvl3pPr>
            <a:lvl4pPr lvl="3" algn="ctr" rtl="0">
              <a:spcBef>
                <a:spcPts val="0"/>
              </a:spcBef>
              <a:buSzPct val="100000"/>
              <a:defRPr sz="5400"/>
            </a:lvl4pPr>
            <a:lvl5pPr lvl="4" algn="ctr" rtl="0">
              <a:spcBef>
                <a:spcPts val="0"/>
              </a:spcBef>
              <a:buSzPct val="100000"/>
              <a:defRPr sz="5400"/>
            </a:lvl5pPr>
            <a:lvl6pPr lvl="5" algn="ctr" rtl="0">
              <a:spcBef>
                <a:spcPts val="0"/>
              </a:spcBef>
              <a:buSzPct val="100000"/>
              <a:defRPr sz="5400"/>
            </a:lvl6pPr>
            <a:lvl7pPr lvl="6" algn="ctr" rtl="0">
              <a:spcBef>
                <a:spcPts val="0"/>
              </a:spcBef>
              <a:buSzPct val="100000"/>
              <a:defRPr sz="5400"/>
            </a:lvl7pPr>
            <a:lvl8pPr lvl="7" algn="ctr" rtl="0">
              <a:spcBef>
                <a:spcPts val="0"/>
              </a:spcBef>
              <a:buSzPct val="100000"/>
              <a:defRPr sz="5400"/>
            </a:lvl8pPr>
            <a:lvl9pPr lvl="8" algn="ctr" rtl="0">
              <a:spcBef>
                <a:spcPts val="0"/>
              </a:spcBef>
              <a:buSzPct val="100000"/>
              <a:defRPr sz="5400"/>
            </a:lvl9pPr>
          </a:lstStyle>
          <a:p>
            <a:endParaRPr/>
          </a:p>
        </p:txBody>
      </p:sp>
      <p:sp>
        <p:nvSpPr>
          <p:cNvPr id="64" name="Shape 64"/>
          <p:cNvSpPr txBox="1">
            <a:spLocks noGrp="1"/>
          </p:cNvSpPr>
          <p:nvPr>
            <p:ph type="subTitle" idx="1"/>
          </p:nvPr>
        </p:nvSpPr>
        <p:spPr>
          <a:xfrm>
            <a:off x="2137225" y="2850039"/>
            <a:ext cx="4870500" cy="7926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400"/>
            </a:lvl1pPr>
            <a:lvl2pPr lvl="1" algn="ctr" rtl="0">
              <a:lnSpc>
                <a:spcPct val="100000"/>
              </a:lnSpc>
              <a:spcBef>
                <a:spcPts val="0"/>
              </a:spcBef>
              <a:spcAft>
                <a:spcPts val="0"/>
              </a:spcAft>
              <a:buSzPct val="100000"/>
              <a:buNone/>
              <a:defRPr sz="2400"/>
            </a:lvl2pPr>
            <a:lvl3pPr lvl="2" algn="ctr" rtl="0">
              <a:lnSpc>
                <a:spcPct val="100000"/>
              </a:lnSpc>
              <a:spcBef>
                <a:spcPts val="0"/>
              </a:spcBef>
              <a:spcAft>
                <a:spcPts val="0"/>
              </a:spcAft>
              <a:buSzPct val="100000"/>
              <a:buNone/>
              <a:defRPr sz="2400"/>
            </a:lvl3pPr>
            <a:lvl4pPr lvl="3" algn="ctr" rtl="0">
              <a:lnSpc>
                <a:spcPct val="100000"/>
              </a:lnSpc>
              <a:spcBef>
                <a:spcPts val="0"/>
              </a:spcBef>
              <a:spcAft>
                <a:spcPts val="0"/>
              </a:spcAft>
              <a:buSzPct val="100000"/>
              <a:buNone/>
              <a:defRPr sz="2400"/>
            </a:lvl4pPr>
            <a:lvl5pPr lvl="4" algn="ctr" rtl="0">
              <a:lnSpc>
                <a:spcPct val="100000"/>
              </a:lnSpc>
              <a:spcBef>
                <a:spcPts val="0"/>
              </a:spcBef>
              <a:spcAft>
                <a:spcPts val="0"/>
              </a:spcAft>
              <a:buSzPct val="100000"/>
              <a:buNone/>
              <a:defRPr sz="2400"/>
            </a:lvl5pPr>
            <a:lvl6pPr lvl="5" algn="ctr" rtl="0">
              <a:lnSpc>
                <a:spcPct val="100000"/>
              </a:lnSpc>
              <a:spcBef>
                <a:spcPts val="0"/>
              </a:spcBef>
              <a:spcAft>
                <a:spcPts val="0"/>
              </a:spcAft>
              <a:buSzPct val="100000"/>
              <a:buNone/>
              <a:defRPr sz="2400"/>
            </a:lvl6pPr>
            <a:lvl7pPr lvl="6" algn="ctr" rtl="0">
              <a:lnSpc>
                <a:spcPct val="100000"/>
              </a:lnSpc>
              <a:spcBef>
                <a:spcPts val="0"/>
              </a:spcBef>
              <a:spcAft>
                <a:spcPts val="0"/>
              </a:spcAft>
              <a:buSzPct val="100000"/>
              <a:buNone/>
              <a:defRPr sz="2400"/>
            </a:lvl7pPr>
            <a:lvl8pPr lvl="7" algn="ctr" rtl="0">
              <a:lnSpc>
                <a:spcPct val="100000"/>
              </a:lnSpc>
              <a:spcBef>
                <a:spcPts val="0"/>
              </a:spcBef>
              <a:spcAft>
                <a:spcPts val="0"/>
              </a:spcAft>
              <a:buSzPct val="100000"/>
              <a:buNone/>
              <a:defRPr sz="2400"/>
            </a:lvl8pPr>
            <a:lvl9pPr lvl="8" algn="ctr" rtl="0">
              <a:lnSpc>
                <a:spcPct val="100000"/>
              </a:lnSpc>
              <a:spcBef>
                <a:spcPts val="0"/>
              </a:spcBef>
              <a:spcAft>
                <a:spcPts val="0"/>
              </a:spcAft>
              <a:buSzPct val="100000"/>
              <a:buNone/>
              <a:defRPr sz="2400"/>
            </a:lvl9pPr>
          </a:lstStyle>
          <a:p>
            <a:endParaRPr/>
          </a:p>
        </p:txBody>
      </p:sp>
      <p:sp>
        <p:nvSpPr>
          <p:cNvPr id="65" name="Shape 6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6"/>
        <p:cNvGrpSpPr/>
        <p:nvPr/>
      </p:nvGrpSpPr>
      <p:grpSpPr>
        <a:xfrm>
          <a:off x="0" y="0"/>
          <a:ext cx="0" cy="0"/>
          <a:chOff x="0" y="0"/>
          <a:chExt cx="0" cy="0"/>
        </a:xfrm>
      </p:grpSpPr>
      <p:sp>
        <p:nvSpPr>
          <p:cNvPr id="67" name="Shape 67"/>
          <p:cNvSpPr/>
          <p:nvPr/>
        </p:nvSpPr>
        <p:spPr>
          <a:xfrm>
            <a:off x="-50" y="2571900"/>
            <a:ext cx="9144000" cy="25716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68" name="Shape 68"/>
          <p:cNvSpPr txBox="1">
            <a:spLocks noGrp="1"/>
          </p:cNvSpPr>
          <p:nvPr>
            <p:ph type="title"/>
          </p:nvPr>
        </p:nvSpPr>
        <p:spPr>
          <a:xfrm>
            <a:off x="311700" y="814800"/>
            <a:ext cx="8571300" cy="942000"/>
          </a:xfrm>
          <a:prstGeom prst="rect">
            <a:avLst/>
          </a:prstGeom>
        </p:spPr>
        <p:txBody>
          <a:bodyPr lIns="91425" tIns="91425" rIns="91425" bIns="91425" anchor="ctr"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69" name="Shape 6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70"/>
        <p:cNvGrpSpPr/>
        <p:nvPr/>
      </p:nvGrpSpPr>
      <p:grpSpPr>
        <a:xfrm>
          <a:off x="0" y="0"/>
          <a:ext cx="0" cy="0"/>
          <a:chOff x="0" y="0"/>
          <a:chExt cx="0" cy="0"/>
        </a:xfrm>
      </p:grpSpPr>
      <p:sp>
        <p:nvSpPr>
          <p:cNvPr id="71" name="Shape 71"/>
          <p:cNvSpPr/>
          <p:nvPr/>
        </p:nvSpPr>
        <p:spPr>
          <a:xfrm>
            <a:off x="-75" y="5045700"/>
            <a:ext cx="9144000" cy="978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72" name="Shape 72"/>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3" name="Shape 73"/>
          <p:cNvSpPr txBox="1">
            <a:spLocks noGrp="1"/>
          </p:cNvSpPr>
          <p:nvPr>
            <p:ph type="body" idx="1"/>
          </p:nvPr>
        </p:nvSpPr>
        <p:spPr>
          <a:xfrm>
            <a:off x="311700" y="1266325"/>
            <a:ext cx="8520600" cy="330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4" name="Shape 7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7" name="Shape 77"/>
          <p:cNvSpPr txBox="1">
            <a:spLocks noGrp="1"/>
          </p:cNvSpPr>
          <p:nvPr>
            <p:ph type="body" idx="1"/>
          </p:nvPr>
        </p:nvSpPr>
        <p:spPr>
          <a:xfrm>
            <a:off x="311700" y="1266175"/>
            <a:ext cx="3999900" cy="33027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78" name="Shape 78"/>
          <p:cNvSpPr txBox="1">
            <a:spLocks noGrp="1"/>
          </p:cNvSpPr>
          <p:nvPr>
            <p:ph type="body" idx="2"/>
          </p:nvPr>
        </p:nvSpPr>
        <p:spPr>
          <a:xfrm>
            <a:off x="4832400" y="1266175"/>
            <a:ext cx="3999900" cy="33027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79" name="Shape 7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2" name="Shape 8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85" name="Shape 85"/>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86" name="Shape 8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ain point">
    <p:bg>
      <p:bgPr>
        <a:solidFill>
          <a:schemeClr val="accent6"/>
        </a:solidFill>
        <a:effectLst/>
      </p:bgPr>
    </p:bg>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90250" y="526350"/>
            <a:ext cx="5613600" cy="4090800"/>
          </a:xfrm>
          <a:prstGeom prst="rect">
            <a:avLst/>
          </a:prstGeom>
        </p:spPr>
        <p:txBody>
          <a:bodyPr lIns="91425" tIns="91425" rIns="91425" bIns="91425" anchor="ctr" anchorCtr="0"/>
          <a:lstStyle>
            <a:lvl1pPr lvl="0" rtl="0">
              <a:spcBef>
                <a:spcPts val="0"/>
              </a:spcBef>
              <a:buClr>
                <a:schemeClr val="dk2"/>
              </a:buClr>
              <a:buSzPct val="100000"/>
              <a:defRPr sz="5400" b="0">
                <a:solidFill>
                  <a:schemeClr val="dk2"/>
                </a:solidFill>
              </a:defRPr>
            </a:lvl1pPr>
            <a:lvl2pPr lvl="1" rtl="0">
              <a:spcBef>
                <a:spcPts val="0"/>
              </a:spcBef>
              <a:buClr>
                <a:schemeClr val="dk2"/>
              </a:buClr>
              <a:buSzPct val="100000"/>
              <a:defRPr sz="5400" b="0">
                <a:solidFill>
                  <a:schemeClr val="dk2"/>
                </a:solidFill>
              </a:defRPr>
            </a:lvl2pPr>
            <a:lvl3pPr lvl="2" rtl="0">
              <a:spcBef>
                <a:spcPts val="0"/>
              </a:spcBef>
              <a:buClr>
                <a:schemeClr val="dk2"/>
              </a:buClr>
              <a:buSzPct val="100000"/>
              <a:defRPr sz="5400" b="0">
                <a:solidFill>
                  <a:schemeClr val="dk2"/>
                </a:solidFill>
              </a:defRPr>
            </a:lvl3pPr>
            <a:lvl4pPr lvl="3" rtl="0">
              <a:spcBef>
                <a:spcPts val="0"/>
              </a:spcBef>
              <a:buClr>
                <a:schemeClr val="dk2"/>
              </a:buClr>
              <a:buSzPct val="100000"/>
              <a:defRPr sz="5400" b="0">
                <a:solidFill>
                  <a:schemeClr val="dk2"/>
                </a:solidFill>
              </a:defRPr>
            </a:lvl4pPr>
            <a:lvl5pPr lvl="4" rtl="0">
              <a:spcBef>
                <a:spcPts val="0"/>
              </a:spcBef>
              <a:buClr>
                <a:schemeClr val="dk2"/>
              </a:buClr>
              <a:buSzPct val="100000"/>
              <a:defRPr sz="5400" b="0">
                <a:solidFill>
                  <a:schemeClr val="dk2"/>
                </a:solidFill>
              </a:defRPr>
            </a:lvl5pPr>
            <a:lvl6pPr lvl="5" rtl="0">
              <a:spcBef>
                <a:spcPts val="0"/>
              </a:spcBef>
              <a:buClr>
                <a:schemeClr val="dk2"/>
              </a:buClr>
              <a:buSzPct val="100000"/>
              <a:defRPr sz="5400" b="0">
                <a:solidFill>
                  <a:schemeClr val="dk2"/>
                </a:solidFill>
              </a:defRPr>
            </a:lvl6pPr>
            <a:lvl7pPr lvl="6" rtl="0">
              <a:spcBef>
                <a:spcPts val="0"/>
              </a:spcBef>
              <a:buClr>
                <a:schemeClr val="dk2"/>
              </a:buClr>
              <a:buSzPct val="100000"/>
              <a:defRPr sz="5400" b="0">
                <a:solidFill>
                  <a:schemeClr val="dk2"/>
                </a:solidFill>
              </a:defRPr>
            </a:lvl7pPr>
            <a:lvl8pPr lvl="7" rtl="0">
              <a:spcBef>
                <a:spcPts val="0"/>
              </a:spcBef>
              <a:buClr>
                <a:schemeClr val="dk2"/>
              </a:buClr>
              <a:buSzPct val="100000"/>
              <a:defRPr sz="5400" b="0">
                <a:solidFill>
                  <a:schemeClr val="dk2"/>
                </a:solidFill>
              </a:defRPr>
            </a:lvl8pPr>
            <a:lvl9pPr lvl="8" rtl="0">
              <a:spcBef>
                <a:spcPts val="0"/>
              </a:spcBef>
              <a:buClr>
                <a:schemeClr val="dk2"/>
              </a:buClr>
              <a:buSzPct val="100000"/>
              <a:defRPr sz="5400" b="0">
                <a:solidFill>
                  <a:schemeClr val="dk2"/>
                </a:solidFill>
              </a:defRPr>
            </a:lvl9pPr>
          </a:lstStyle>
          <a:p>
            <a:endParaRPr/>
          </a:p>
        </p:txBody>
      </p:sp>
      <p:sp>
        <p:nvSpPr>
          <p:cNvPr id="89" name="Shape 8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90"/>
        <p:cNvGrpSpPr/>
        <p:nvPr/>
      </p:nvGrpSpPr>
      <p:grpSpPr>
        <a:xfrm>
          <a:off x="0" y="0"/>
          <a:ext cx="0" cy="0"/>
          <a:chOff x="0" y="0"/>
          <a:chExt cx="0" cy="0"/>
        </a:xfrm>
      </p:grpSpPr>
      <p:sp>
        <p:nvSpPr>
          <p:cNvPr id="91" name="Shape 91"/>
          <p:cNvSpPr/>
          <p:nvPr/>
        </p:nvSpPr>
        <p:spPr>
          <a:xfrm>
            <a:off x="4572000" y="0"/>
            <a:ext cx="4572000" cy="51435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cxnSp>
        <p:nvCxnSpPr>
          <p:cNvPr id="92" name="Shape 92"/>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93" name="Shape 93"/>
          <p:cNvSpPr txBox="1">
            <a:spLocks noGrp="1"/>
          </p:cNvSpPr>
          <p:nvPr>
            <p:ph type="title"/>
          </p:nvPr>
        </p:nvSpPr>
        <p:spPr>
          <a:xfrm>
            <a:off x="265500" y="1039675"/>
            <a:ext cx="4045200" cy="16758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94" name="Shape 94"/>
          <p:cNvSpPr txBox="1">
            <a:spLocks noGrp="1"/>
          </p:cNvSpPr>
          <p:nvPr>
            <p:ph type="subTitle" idx="1"/>
          </p:nvPr>
        </p:nvSpPr>
        <p:spPr>
          <a:xfrm>
            <a:off x="265500" y="2726875"/>
            <a:ext cx="4045200" cy="12351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95" name="Shape 95"/>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a:endParaRPr/>
          </a:p>
        </p:txBody>
      </p:sp>
      <p:sp>
        <p:nvSpPr>
          <p:cNvPr id="96" name="Shape 9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aption">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311700" y="4230725"/>
            <a:ext cx="5998800" cy="598800"/>
          </a:xfrm>
          <a:prstGeom prst="rect">
            <a:avLst/>
          </a:prstGeom>
        </p:spPr>
        <p:txBody>
          <a:bodyPr lIns="91425" tIns="91425" rIns="91425" bIns="91425" anchor="ctr" anchorCtr="0"/>
          <a:lstStyle>
            <a:lvl1pPr lvl="0" rt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a:endParaRPr/>
          </a:p>
        </p:txBody>
      </p:sp>
      <p:sp>
        <p:nvSpPr>
          <p:cNvPr id="99" name="Shape 9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ig number">
    <p:spTree>
      <p:nvGrpSpPr>
        <p:cNvPr id="1" name="Shape 100"/>
        <p:cNvGrpSpPr/>
        <p:nvPr/>
      </p:nvGrpSpPr>
      <p:grpSpPr>
        <a:xfrm>
          <a:off x="0" y="0"/>
          <a:ext cx="0" cy="0"/>
          <a:chOff x="0" y="0"/>
          <a:chExt cx="0" cy="0"/>
        </a:xfrm>
      </p:grpSpPr>
      <p:sp>
        <p:nvSpPr>
          <p:cNvPr id="101" name="Shape 101"/>
          <p:cNvSpPr/>
          <p:nvPr/>
        </p:nvSpPr>
        <p:spPr>
          <a:xfrm>
            <a:off x="-75" y="5045700"/>
            <a:ext cx="9144000" cy="97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102" name="Shape 102"/>
          <p:cNvSpPr txBox="1">
            <a:spLocks noGrp="1"/>
          </p:cNvSpPr>
          <p:nvPr>
            <p:ph type="title"/>
          </p:nvPr>
        </p:nvSpPr>
        <p:spPr>
          <a:xfrm>
            <a:off x="311700" y="1304850"/>
            <a:ext cx="8520600" cy="1538400"/>
          </a:xfrm>
          <a:prstGeom prst="rect">
            <a:avLst/>
          </a:prstGeom>
        </p:spPr>
        <p:txBody>
          <a:bodyPr lIns="91425" tIns="91425" rIns="91425" bIns="91425" anchor="ctr" anchorCtr="0"/>
          <a:lstStyle>
            <a:lvl1pPr lvl="0" algn="ctr" rtl="0">
              <a:spcBef>
                <a:spcPts val="0"/>
              </a:spcBef>
              <a:buClr>
                <a:schemeClr val="accent3"/>
              </a:buClr>
              <a:buSzPct val="100000"/>
              <a:defRPr sz="13000">
                <a:solidFill>
                  <a:schemeClr val="accent3"/>
                </a:solidFill>
              </a:defRPr>
            </a:lvl1pPr>
            <a:lvl2pPr lvl="1" algn="ctr" rtl="0">
              <a:spcBef>
                <a:spcPts val="0"/>
              </a:spcBef>
              <a:buClr>
                <a:schemeClr val="accent3"/>
              </a:buClr>
              <a:buSzPct val="100000"/>
              <a:defRPr sz="13000">
                <a:solidFill>
                  <a:schemeClr val="accent3"/>
                </a:solidFill>
              </a:defRPr>
            </a:lvl2pPr>
            <a:lvl3pPr lvl="2" algn="ctr" rtl="0">
              <a:spcBef>
                <a:spcPts val="0"/>
              </a:spcBef>
              <a:buClr>
                <a:schemeClr val="accent3"/>
              </a:buClr>
              <a:buSzPct val="100000"/>
              <a:defRPr sz="13000">
                <a:solidFill>
                  <a:schemeClr val="accent3"/>
                </a:solidFill>
              </a:defRPr>
            </a:lvl3pPr>
            <a:lvl4pPr lvl="3" algn="ctr" rtl="0">
              <a:spcBef>
                <a:spcPts val="0"/>
              </a:spcBef>
              <a:buClr>
                <a:schemeClr val="accent3"/>
              </a:buClr>
              <a:buSzPct val="100000"/>
              <a:defRPr sz="13000">
                <a:solidFill>
                  <a:schemeClr val="accent3"/>
                </a:solidFill>
              </a:defRPr>
            </a:lvl4pPr>
            <a:lvl5pPr lvl="4" algn="ctr" rtl="0">
              <a:spcBef>
                <a:spcPts val="0"/>
              </a:spcBef>
              <a:buClr>
                <a:schemeClr val="accent3"/>
              </a:buClr>
              <a:buSzPct val="100000"/>
              <a:defRPr sz="13000">
                <a:solidFill>
                  <a:schemeClr val="accent3"/>
                </a:solidFill>
              </a:defRPr>
            </a:lvl5pPr>
            <a:lvl6pPr lvl="5" algn="ctr" rtl="0">
              <a:spcBef>
                <a:spcPts val="0"/>
              </a:spcBef>
              <a:buClr>
                <a:schemeClr val="accent3"/>
              </a:buClr>
              <a:buSzPct val="100000"/>
              <a:defRPr sz="13000">
                <a:solidFill>
                  <a:schemeClr val="accent3"/>
                </a:solidFill>
              </a:defRPr>
            </a:lvl6pPr>
            <a:lvl7pPr lvl="6" algn="ctr" rtl="0">
              <a:spcBef>
                <a:spcPts val="0"/>
              </a:spcBef>
              <a:buClr>
                <a:schemeClr val="accent3"/>
              </a:buClr>
              <a:buSzPct val="100000"/>
              <a:defRPr sz="13000">
                <a:solidFill>
                  <a:schemeClr val="accent3"/>
                </a:solidFill>
              </a:defRPr>
            </a:lvl7pPr>
            <a:lvl8pPr lvl="7" algn="ctr" rtl="0">
              <a:spcBef>
                <a:spcPts val="0"/>
              </a:spcBef>
              <a:buClr>
                <a:schemeClr val="accent3"/>
              </a:buClr>
              <a:buSzPct val="100000"/>
              <a:defRPr sz="13000">
                <a:solidFill>
                  <a:schemeClr val="accent3"/>
                </a:solidFill>
              </a:defRPr>
            </a:lvl8pPr>
            <a:lvl9pPr lvl="8" algn="ctr" rtl="0">
              <a:spcBef>
                <a:spcPts val="0"/>
              </a:spcBef>
              <a:buClr>
                <a:schemeClr val="accent3"/>
              </a:buClr>
              <a:buSzPct val="100000"/>
              <a:defRPr sz="13000">
                <a:solidFill>
                  <a:schemeClr val="accent3"/>
                </a:solidFill>
              </a:defRPr>
            </a:lvl9pPr>
          </a:lstStyle>
          <a:p>
            <a:endParaRPr/>
          </a:p>
        </p:txBody>
      </p:sp>
      <p:sp>
        <p:nvSpPr>
          <p:cNvPr id="103" name="Shape 103"/>
          <p:cNvSpPr txBox="1">
            <a:spLocks noGrp="1"/>
          </p:cNvSpPr>
          <p:nvPr>
            <p:ph type="body" idx="1"/>
          </p:nvPr>
        </p:nvSpPr>
        <p:spPr>
          <a:xfrm>
            <a:off x="311700" y="2995650"/>
            <a:ext cx="8520600" cy="10716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104" name="Shape 10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5"/>
        <p:cNvGrpSpPr/>
        <p:nvPr/>
      </p:nvGrpSpPr>
      <p:grpSpPr>
        <a:xfrm>
          <a:off x="0" y="0"/>
          <a:ext cx="0" cy="0"/>
          <a:chOff x="0" y="0"/>
          <a:chExt cx="0" cy="0"/>
        </a:xfrm>
      </p:grpSpPr>
      <p:sp>
        <p:nvSpPr>
          <p:cNvPr id="106" name="Shape 10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11700" y="445025"/>
            <a:ext cx="8520600" cy="707400"/>
          </a:xfrm>
          <a:prstGeom prst="rect">
            <a:avLst/>
          </a:prstGeom>
          <a:noFill/>
          <a:ln>
            <a:noFill/>
          </a:ln>
        </p:spPr>
        <p:txBody>
          <a:bodyPr lIns="91425" tIns="91425" rIns="91425" bIns="91425" anchor="t" anchorCtr="0"/>
          <a:lstStyle>
            <a:lvl1pPr lvl="0"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1pPr>
            <a:lvl2pPr lvl="1"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2pPr>
            <a:lvl3pPr lvl="2"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3pPr>
            <a:lvl4pPr lvl="3"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4pPr>
            <a:lvl5pPr lvl="4"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5pPr>
            <a:lvl6pPr lvl="5"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6pPr>
            <a:lvl7pPr lvl="6"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7pPr>
            <a:lvl8pPr lvl="7"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8pPr>
            <a:lvl9pPr lvl="8"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52" name="Shape 52"/>
          <p:cNvSpPr txBox="1">
            <a:spLocks noGrp="1"/>
          </p:cNvSpPr>
          <p:nvPr>
            <p:ph type="body" idx="1"/>
          </p:nvPr>
        </p:nvSpPr>
        <p:spPr>
          <a:xfrm>
            <a:off x="311700" y="1266325"/>
            <a:ext cx="8520600" cy="33027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lvl="1"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lvl="2"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lvl="3"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lvl="4"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lvl="5"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lvl="6"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lvl="7"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lvl="8"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a:endParaRPr/>
          </a:p>
        </p:txBody>
      </p:sp>
      <p:sp>
        <p:nvSpPr>
          <p:cNvPr id="53" name="Shape 53"/>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 sz="1000">
                <a:solidFill>
                  <a:schemeClr val="dk2"/>
                </a:solidFill>
                <a:latin typeface="Open Sans"/>
                <a:ea typeface="Open Sans"/>
                <a:cs typeface="Open Sans"/>
                <a:sym typeface="Open Sans"/>
              </a:rPr>
              <a:t>‹#›</a:t>
            </a:fld>
            <a:endParaRPr lang="en" sz="1000">
              <a:solidFill>
                <a:schemeClr val="dk2"/>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1" Type="http://schemas.openxmlformats.org/officeDocument/2006/relationships/slideLayout" Target="../slideLayouts/slideLayout2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1.xml"/><Relationship Id="rId5" Type="http://schemas.openxmlformats.org/officeDocument/2006/relationships/image" Target="../media/image34.png"/><Relationship Id="rId1" Type="http://schemas.microsoft.com/office/2007/relationships/media" Target="../media/media1.mp4"/><Relationship Id="rId2" Type="http://schemas.openxmlformats.org/officeDocument/2006/relationships/video" Target="../media/media1.mp4"/></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8.xml"/><Relationship Id="rId5" Type="http://schemas.openxmlformats.org/officeDocument/2006/relationships/image" Target="../media/image45.png"/><Relationship Id="rId1" Type="http://schemas.microsoft.com/office/2007/relationships/media" Target="../media/media2.mp4"/><Relationship Id="rId2" Type="http://schemas.openxmlformats.org/officeDocument/2006/relationships/video" Target="../media/media2.mp4"/></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jpg"/><Relationship Id="rId1" Type="http://schemas.openxmlformats.org/officeDocument/2006/relationships/slideLayout" Target="../slideLayouts/slideLayout2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6.xml"/><Relationship Id="rId5" Type="http://schemas.openxmlformats.org/officeDocument/2006/relationships/image" Target="../media/image59.png"/><Relationship Id="rId1" Type="http://schemas.microsoft.com/office/2007/relationships/media" Target="../media/media3.mp4"/><Relationship Id="rId2" Type="http://schemas.openxmlformats.org/officeDocument/2006/relationships/video" Target="../media/media3.mp4"/></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jpg"/><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jpg"/><Relationship Id="rId1" Type="http://schemas.openxmlformats.org/officeDocument/2006/relationships/slideLayout" Target="../slideLayouts/slideLayout2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Shape 111"/>
          <p:cNvSpPr txBox="1">
            <a:spLocks noGrp="1"/>
          </p:cNvSpPr>
          <p:nvPr>
            <p:ph type="ctrTitle" idx="4294967295"/>
          </p:nvPr>
        </p:nvSpPr>
        <p:spPr>
          <a:xfrm>
            <a:off x="311708" y="1117225"/>
            <a:ext cx="8520600" cy="2052600"/>
          </a:xfrm>
          <a:prstGeom prst="rect">
            <a:avLst/>
          </a:prstGeom>
        </p:spPr>
        <p:txBody>
          <a:bodyPr lIns="91425" tIns="91425" rIns="91425" bIns="91425" anchor="t" anchorCtr="0">
            <a:noAutofit/>
          </a:bodyPr>
          <a:lstStyle/>
          <a:p>
            <a:pPr lvl="0" algn="ctr" rtl="0">
              <a:spcBef>
                <a:spcPts val="0"/>
              </a:spcBef>
              <a:buNone/>
            </a:pPr>
            <a:r>
              <a:rPr lang="en" sz="6000">
                <a:solidFill>
                  <a:srgbClr val="FFFFFF"/>
                </a:solidFill>
                <a:latin typeface="Arial"/>
                <a:ea typeface="Arial"/>
                <a:cs typeface="Arial"/>
                <a:sym typeface="Arial"/>
              </a:rPr>
              <a:t>Historic Bridge Preservation</a:t>
            </a:r>
          </a:p>
        </p:txBody>
      </p:sp>
      <p:pic>
        <p:nvPicPr>
          <p:cNvPr id="112" name="Shape 112" descr="WPI_Inst_Prim_White_Rev.png"/>
          <p:cNvPicPr preferRelativeResize="0"/>
          <p:nvPr/>
        </p:nvPicPr>
        <p:blipFill>
          <a:blip r:embed="rId4">
            <a:alphaModFix/>
          </a:blip>
          <a:stretch>
            <a:fillRect/>
          </a:stretch>
        </p:blipFill>
        <p:spPr>
          <a:xfrm>
            <a:off x="207950" y="185112"/>
            <a:ext cx="2346196" cy="758824"/>
          </a:xfrm>
          <a:prstGeom prst="rect">
            <a:avLst/>
          </a:prstGeom>
          <a:noFill/>
          <a:ln>
            <a:noFill/>
          </a:ln>
        </p:spPr>
      </p:pic>
      <p:sp>
        <p:nvSpPr>
          <p:cNvPr id="113" name="Shape 113"/>
          <p:cNvSpPr txBox="1"/>
          <p:nvPr/>
        </p:nvSpPr>
        <p:spPr>
          <a:xfrm>
            <a:off x="0" y="3343125"/>
            <a:ext cx="3000000" cy="2140800"/>
          </a:xfrm>
          <a:prstGeom prst="rect">
            <a:avLst/>
          </a:prstGeom>
          <a:noFill/>
          <a:ln>
            <a:noFill/>
          </a:ln>
        </p:spPr>
        <p:txBody>
          <a:bodyPr lIns="91425" tIns="91425" rIns="91425" bIns="91425" anchor="ctr" anchorCtr="0">
            <a:noAutofit/>
          </a:bodyPr>
          <a:lstStyle/>
          <a:p>
            <a:pPr lvl="0" rtl="0">
              <a:spcBef>
                <a:spcPts val="0"/>
              </a:spcBef>
              <a:buNone/>
            </a:pPr>
            <a:r>
              <a:rPr lang="en" sz="1800">
                <a:solidFill>
                  <a:schemeClr val="lt1"/>
                </a:solidFill>
              </a:rPr>
              <a:t>Harry Chartoff</a:t>
            </a:r>
          </a:p>
          <a:p>
            <a:pPr lvl="0" rtl="0">
              <a:spcBef>
                <a:spcPts val="0"/>
              </a:spcBef>
              <a:buNone/>
            </a:pPr>
            <a:r>
              <a:rPr lang="en" sz="1800">
                <a:solidFill>
                  <a:schemeClr val="lt1"/>
                </a:solidFill>
              </a:rPr>
              <a:t>Steven D’Agostino</a:t>
            </a:r>
          </a:p>
          <a:p>
            <a:pPr lvl="0" rtl="0">
              <a:spcBef>
                <a:spcPts val="0"/>
              </a:spcBef>
              <a:buNone/>
            </a:pPr>
            <a:r>
              <a:rPr lang="en" sz="1800">
                <a:solidFill>
                  <a:schemeClr val="lt1"/>
                </a:solidFill>
              </a:rPr>
              <a:t>Maggie LaRoche</a:t>
            </a:r>
          </a:p>
          <a:p>
            <a:pPr lvl="0" rtl="0">
              <a:spcBef>
                <a:spcPts val="0"/>
              </a:spcBef>
              <a:buNone/>
            </a:pPr>
            <a:r>
              <a:rPr lang="en" sz="1800">
                <a:solidFill>
                  <a:schemeClr val="lt1"/>
                </a:solidFill>
              </a:rPr>
              <a:t>Travis Rossen</a:t>
            </a:r>
          </a:p>
        </p:txBody>
      </p:sp>
      <p:pic>
        <p:nvPicPr>
          <p:cNvPr id="114" name="Shape 114" descr="Logo__Para-la-Naturaleza_Verde.jpg"/>
          <p:cNvPicPr preferRelativeResize="0"/>
          <p:nvPr/>
        </p:nvPicPr>
        <p:blipFill>
          <a:blip r:embed="rId5">
            <a:alphaModFix/>
          </a:blip>
          <a:stretch>
            <a:fillRect/>
          </a:stretch>
        </p:blipFill>
        <p:spPr>
          <a:xfrm>
            <a:off x="6761299" y="3432875"/>
            <a:ext cx="2071001" cy="15244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lnSpc>
                <a:spcPct val="150000"/>
              </a:lnSpc>
              <a:spcBef>
                <a:spcPts val="0"/>
              </a:spcBef>
              <a:buClr>
                <a:schemeClr val="dk1"/>
              </a:buClr>
              <a:buSzPct val="39285"/>
              <a:buFont typeface="Arial"/>
              <a:buNone/>
            </a:pPr>
            <a:r>
              <a:rPr lang="en" b="1">
                <a:solidFill>
                  <a:srgbClr val="85200C"/>
                </a:solidFill>
              </a:rPr>
              <a:t>María Hernández Bridge</a:t>
            </a:r>
          </a:p>
        </p:txBody>
      </p:sp>
      <p:pic>
        <p:nvPicPr>
          <p:cNvPr id="185" name="Shape 185"/>
          <p:cNvPicPr preferRelativeResize="0"/>
          <p:nvPr/>
        </p:nvPicPr>
        <p:blipFill>
          <a:blip r:embed="rId3">
            <a:alphaModFix/>
          </a:blip>
          <a:stretch>
            <a:fillRect/>
          </a:stretch>
        </p:blipFill>
        <p:spPr>
          <a:xfrm>
            <a:off x="4785150" y="1180949"/>
            <a:ext cx="4047150" cy="3578450"/>
          </a:xfrm>
          <a:prstGeom prst="rect">
            <a:avLst/>
          </a:prstGeom>
          <a:noFill/>
          <a:ln>
            <a:noFill/>
          </a:ln>
        </p:spPr>
      </p:pic>
      <p:pic>
        <p:nvPicPr>
          <p:cNvPr id="186" name="Shape 186"/>
          <p:cNvPicPr preferRelativeResize="0"/>
          <p:nvPr/>
        </p:nvPicPr>
        <p:blipFill>
          <a:blip r:embed="rId4">
            <a:alphaModFix/>
          </a:blip>
          <a:stretch>
            <a:fillRect/>
          </a:stretch>
        </p:blipFill>
        <p:spPr>
          <a:xfrm>
            <a:off x="311700" y="1152474"/>
            <a:ext cx="4047150" cy="3578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lnSpc>
                <a:spcPct val="150000"/>
              </a:lnSpc>
              <a:spcBef>
                <a:spcPts val="0"/>
              </a:spcBef>
              <a:buClr>
                <a:schemeClr val="dk1"/>
              </a:buClr>
              <a:buSzPct val="39285"/>
              <a:buFont typeface="Arial"/>
              <a:buNone/>
            </a:pPr>
            <a:r>
              <a:rPr lang="en" b="1">
                <a:solidFill>
                  <a:srgbClr val="85200C"/>
                </a:solidFill>
              </a:rPr>
              <a:t>María Hernández Bridge</a:t>
            </a:r>
          </a:p>
          <a:p>
            <a:pPr lvl="0">
              <a:spcBef>
                <a:spcPts val="0"/>
              </a:spcBef>
              <a:buNone/>
            </a:pPr>
            <a:endParaRPr/>
          </a:p>
        </p:txBody>
      </p:sp>
      <p:sp>
        <p:nvSpPr>
          <p:cNvPr id="192" name="Shape 192"/>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93" name="Shape 193"/>
          <p:cNvPicPr preferRelativeResize="0"/>
          <p:nvPr/>
        </p:nvPicPr>
        <p:blipFill>
          <a:blip r:embed="rId3">
            <a:alphaModFix/>
          </a:blip>
          <a:stretch>
            <a:fillRect/>
          </a:stretch>
        </p:blipFill>
        <p:spPr>
          <a:xfrm>
            <a:off x="311700" y="1152475"/>
            <a:ext cx="4023724" cy="3416401"/>
          </a:xfrm>
          <a:prstGeom prst="rect">
            <a:avLst/>
          </a:prstGeom>
          <a:noFill/>
          <a:ln>
            <a:noFill/>
          </a:ln>
        </p:spPr>
      </p:pic>
      <p:pic>
        <p:nvPicPr>
          <p:cNvPr id="194" name="Shape 194"/>
          <p:cNvPicPr preferRelativeResize="0"/>
          <p:nvPr/>
        </p:nvPicPr>
        <p:blipFill>
          <a:blip r:embed="rId4">
            <a:alphaModFix/>
          </a:blip>
          <a:stretch>
            <a:fillRect/>
          </a:stretch>
        </p:blipFill>
        <p:spPr>
          <a:xfrm>
            <a:off x="4808574" y="1152475"/>
            <a:ext cx="4023724" cy="34164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311700" y="422375"/>
            <a:ext cx="8520600" cy="724800"/>
          </a:xfrm>
          <a:prstGeom prst="rect">
            <a:avLst/>
          </a:prstGeom>
        </p:spPr>
        <p:txBody>
          <a:bodyPr lIns="91425" tIns="91425" rIns="91425" bIns="91425" anchor="t" anchorCtr="0">
            <a:noAutofit/>
          </a:bodyPr>
          <a:lstStyle/>
          <a:p>
            <a:pPr lvl="0" algn="ctr">
              <a:lnSpc>
                <a:spcPct val="150000"/>
              </a:lnSpc>
              <a:spcBef>
                <a:spcPts val="0"/>
              </a:spcBef>
              <a:buNone/>
            </a:pPr>
            <a:r>
              <a:rPr lang="en" b="1">
                <a:solidFill>
                  <a:srgbClr val="85200C"/>
                </a:solidFill>
                <a:latin typeface="Arial"/>
                <a:ea typeface="Arial"/>
                <a:cs typeface="Arial"/>
                <a:sym typeface="Arial"/>
              </a:rPr>
              <a:t>La Boquilla Bridge</a:t>
            </a:r>
          </a:p>
        </p:txBody>
      </p:sp>
      <p:pic>
        <p:nvPicPr>
          <p:cNvPr id="200" name="Shape 200"/>
          <p:cNvPicPr preferRelativeResize="0"/>
          <p:nvPr/>
        </p:nvPicPr>
        <p:blipFill rotWithShape="1">
          <a:blip r:embed="rId3">
            <a:alphaModFix/>
          </a:blip>
          <a:srcRect r="16984"/>
          <a:stretch/>
        </p:blipFill>
        <p:spPr>
          <a:xfrm>
            <a:off x="4578500" y="1207425"/>
            <a:ext cx="4182099" cy="3621949"/>
          </a:xfrm>
          <a:prstGeom prst="rect">
            <a:avLst/>
          </a:prstGeom>
          <a:noFill/>
          <a:ln>
            <a:noFill/>
          </a:ln>
        </p:spPr>
      </p:pic>
      <p:pic>
        <p:nvPicPr>
          <p:cNvPr id="201" name="Shape 201" descr="20161026_142257.jpg"/>
          <p:cNvPicPr preferRelativeResize="0"/>
          <p:nvPr/>
        </p:nvPicPr>
        <p:blipFill rotWithShape="1">
          <a:blip r:embed="rId4">
            <a:alphaModFix/>
          </a:blip>
          <a:srcRect t="14828"/>
          <a:stretch/>
        </p:blipFill>
        <p:spPr>
          <a:xfrm>
            <a:off x="463350" y="1207425"/>
            <a:ext cx="3782273" cy="36219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311700" y="422165"/>
            <a:ext cx="8520600" cy="572700"/>
          </a:xfrm>
          <a:prstGeom prst="rect">
            <a:avLst/>
          </a:prstGeom>
        </p:spPr>
        <p:txBody>
          <a:bodyPr lIns="91425" tIns="91425" rIns="91425" bIns="91425" anchor="t" anchorCtr="0">
            <a:noAutofit/>
          </a:bodyPr>
          <a:lstStyle/>
          <a:p>
            <a:pPr lvl="0" algn="ctr">
              <a:lnSpc>
                <a:spcPct val="150000"/>
              </a:lnSpc>
              <a:spcBef>
                <a:spcPts val="0"/>
              </a:spcBef>
              <a:buClr>
                <a:schemeClr val="dk1"/>
              </a:buClr>
              <a:buSzPct val="39285"/>
              <a:buFont typeface="Arial"/>
              <a:buNone/>
            </a:pPr>
            <a:r>
              <a:rPr lang="en" b="1" dirty="0">
                <a:solidFill>
                  <a:srgbClr val="85200C"/>
                </a:solidFill>
              </a:rPr>
              <a:t>La Boquilla Bridge</a:t>
            </a:r>
          </a:p>
        </p:txBody>
      </p:sp>
      <p:pic>
        <p:nvPicPr>
          <p:cNvPr id="207" name="Shape 207" descr="20161026_142757.jpg"/>
          <p:cNvPicPr preferRelativeResize="0"/>
          <p:nvPr/>
        </p:nvPicPr>
        <p:blipFill>
          <a:blip r:embed="rId3">
            <a:alphaModFix/>
          </a:blip>
          <a:stretch>
            <a:fillRect/>
          </a:stretch>
        </p:blipFill>
        <p:spPr>
          <a:xfrm>
            <a:off x="4536150" y="1309025"/>
            <a:ext cx="4173150" cy="3552678"/>
          </a:xfrm>
          <a:prstGeom prst="rect">
            <a:avLst/>
          </a:prstGeom>
          <a:noFill/>
          <a:ln>
            <a:noFill/>
          </a:ln>
        </p:spPr>
      </p:pic>
      <p:pic>
        <p:nvPicPr>
          <p:cNvPr id="208" name="Shape 208" descr="20161026_143032.jpg"/>
          <p:cNvPicPr preferRelativeResize="0"/>
          <p:nvPr/>
        </p:nvPicPr>
        <p:blipFill>
          <a:blip r:embed="rId4">
            <a:alphaModFix/>
          </a:blip>
          <a:stretch>
            <a:fillRect/>
          </a:stretch>
        </p:blipFill>
        <p:spPr>
          <a:xfrm>
            <a:off x="373425" y="1309025"/>
            <a:ext cx="3734496" cy="3552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311700" y="422165"/>
            <a:ext cx="8520600" cy="572700"/>
          </a:xfrm>
          <a:prstGeom prst="rect">
            <a:avLst/>
          </a:prstGeom>
        </p:spPr>
        <p:txBody>
          <a:bodyPr lIns="91425" tIns="91425" rIns="91425" bIns="91425" anchor="t" anchorCtr="0">
            <a:noAutofit/>
          </a:bodyPr>
          <a:lstStyle/>
          <a:p>
            <a:pPr lvl="0" algn="ctr">
              <a:lnSpc>
                <a:spcPct val="150000"/>
              </a:lnSpc>
              <a:spcBef>
                <a:spcPts val="0"/>
              </a:spcBef>
              <a:buNone/>
            </a:pPr>
            <a:r>
              <a:rPr lang="en" b="1" dirty="0">
                <a:solidFill>
                  <a:srgbClr val="85200C"/>
                </a:solidFill>
              </a:rPr>
              <a:t>La Boquilla Bridge</a:t>
            </a:r>
          </a:p>
          <a:p>
            <a:pPr lvl="0">
              <a:spcBef>
                <a:spcPts val="0"/>
              </a:spcBef>
              <a:buNone/>
            </a:pPr>
            <a:endParaRPr dirty="0"/>
          </a:p>
        </p:txBody>
      </p:sp>
      <p:pic>
        <p:nvPicPr>
          <p:cNvPr id="214" name="Shape 214" descr="20161026_142221.jpg"/>
          <p:cNvPicPr preferRelativeResize="0"/>
          <p:nvPr/>
        </p:nvPicPr>
        <p:blipFill>
          <a:blip r:embed="rId3">
            <a:alphaModFix/>
          </a:blip>
          <a:stretch>
            <a:fillRect/>
          </a:stretch>
        </p:blipFill>
        <p:spPr>
          <a:xfrm>
            <a:off x="376100" y="1425565"/>
            <a:ext cx="3831045" cy="3267326"/>
          </a:xfrm>
          <a:prstGeom prst="rect">
            <a:avLst/>
          </a:prstGeom>
          <a:noFill/>
          <a:ln>
            <a:noFill/>
          </a:ln>
        </p:spPr>
      </p:pic>
      <p:pic>
        <p:nvPicPr>
          <p:cNvPr id="215" name="Shape 215" descr="20161026_142239.jpg"/>
          <p:cNvPicPr preferRelativeResize="0"/>
          <p:nvPr/>
        </p:nvPicPr>
        <p:blipFill>
          <a:blip r:embed="rId4">
            <a:alphaModFix/>
          </a:blip>
          <a:stretch>
            <a:fillRect/>
          </a:stretch>
        </p:blipFill>
        <p:spPr>
          <a:xfrm>
            <a:off x="4694574" y="1425565"/>
            <a:ext cx="4137729" cy="326734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40325" y="1584000"/>
            <a:ext cx="8520600" cy="572700"/>
          </a:xfrm>
          <a:prstGeom prst="rect">
            <a:avLst/>
          </a:prstGeom>
        </p:spPr>
        <p:txBody>
          <a:bodyPr lIns="91425" tIns="91425" rIns="91425" bIns="91425" anchor="t" anchorCtr="0">
            <a:noAutofit/>
          </a:bodyPr>
          <a:lstStyle/>
          <a:p>
            <a:pPr lvl="0" algn="ctr">
              <a:spcBef>
                <a:spcPts val="0"/>
              </a:spcBef>
              <a:buNone/>
            </a:pPr>
            <a:r>
              <a:rPr lang="en" sz="7200" b="1">
                <a:solidFill>
                  <a:srgbClr val="FFFFFF"/>
                </a:solidFill>
              </a:rPr>
              <a:t>SOLUTIONS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rtl="0">
              <a:spcBef>
                <a:spcPts val="0"/>
              </a:spcBef>
              <a:buClr>
                <a:schemeClr val="dk1"/>
              </a:buClr>
              <a:buSzPct val="39285"/>
              <a:buFont typeface="Arial"/>
              <a:buNone/>
            </a:pPr>
            <a:r>
              <a:rPr lang="en" b="1">
                <a:solidFill>
                  <a:srgbClr val="85200C"/>
                </a:solidFill>
              </a:rPr>
              <a:t>María Hernández- Initial Restoration Plan</a:t>
            </a:r>
          </a:p>
        </p:txBody>
      </p:sp>
      <p:sp>
        <p:nvSpPr>
          <p:cNvPr id="226" name="Shape 226"/>
          <p:cNvSpPr txBox="1"/>
          <p:nvPr/>
        </p:nvSpPr>
        <p:spPr>
          <a:xfrm>
            <a:off x="759250" y="1450600"/>
            <a:ext cx="7699500" cy="2967900"/>
          </a:xfrm>
          <a:prstGeom prst="rect">
            <a:avLst/>
          </a:prstGeom>
          <a:noFill/>
          <a:ln>
            <a:noFill/>
          </a:ln>
        </p:spPr>
        <p:txBody>
          <a:bodyPr lIns="91425" tIns="91425" rIns="91425" bIns="91425" anchor="t" anchorCtr="0">
            <a:noAutofit/>
          </a:bodyPr>
          <a:lstStyle/>
          <a:p>
            <a:pPr lvl="0" algn="ctr">
              <a:spcBef>
                <a:spcPts val="0"/>
              </a:spcBef>
              <a:buNone/>
            </a:pPr>
            <a:endParaRPr sz="3600" b="1">
              <a:latin typeface="Times New Roman"/>
              <a:ea typeface="Times New Roman"/>
              <a:cs typeface="Times New Roman"/>
              <a:sym typeface="Times New Roman"/>
            </a:endParaRPr>
          </a:p>
        </p:txBody>
      </p:sp>
      <p:pic>
        <p:nvPicPr>
          <p:cNvPr id="227" name="Shape 227" descr="3_2-1.gif"/>
          <p:cNvPicPr preferRelativeResize="0"/>
          <p:nvPr/>
        </p:nvPicPr>
        <p:blipFill>
          <a:blip r:embed="rId3">
            <a:alphaModFix/>
          </a:blip>
          <a:stretch>
            <a:fillRect/>
          </a:stretch>
        </p:blipFill>
        <p:spPr>
          <a:xfrm>
            <a:off x="2991796" y="2427962"/>
            <a:ext cx="3160425" cy="2085575"/>
          </a:xfrm>
          <a:prstGeom prst="rect">
            <a:avLst/>
          </a:prstGeom>
          <a:noFill/>
          <a:ln>
            <a:noFill/>
          </a:ln>
        </p:spPr>
      </p:pic>
      <p:pic>
        <p:nvPicPr>
          <p:cNvPr id="228" name="Shape 228"/>
          <p:cNvPicPr preferRelativeResize="0"/>
          <p:nvPr/>
        </p:nvPicPr>
        <p:blipFill>
          <a:blip r:embed="rId4">
            <a:alphaModFix/>
          </a:blip>
          <a:stretch>
            <a:fillRect/>
          </a:stretch>
        </p:blipFill>
        <p:spPr>
          <a:xfrm>
            <a:off x="3163325" y="1023975"/>
            <a:ext cx="2817350" cy="1234999"/>
          </a:xfrm>
          <a:prstGeom prst="rect">
            <a:avLst/>
          </a:prstGeom>
          <a:noFill/>
          <a:ln>
            <a:noFill/>
          </a:ln>
        </p:spPr>
      </p:pic>
      <p:pic>
        <p:nvPicPr>
          <p:cNvPr id="229" name="Shape 229"/>
          <p:cNvPicPr preferRelativeResize="0"/>
          <p:nvPr/>
        </p:nvPicPr>
        <p:blipFill>
          <a:blip r:embed="rId5">
            <a:alphaModFix/>
          </a:blip>
          <a:stretch>
            <a:fillRect/>
          </a:stretch>
        </p:blipFill>
        <p:spPr>
          <a:xfrm>
            <a:off x="311700" y="1115825"/>
            <a:ext cx="2563925" cy="3385399"/>
          </a:xfrm>
          <a:prstGeom prst="rect">
            <a:avLst/>
          </a:prstGeom>
          <a:noFill/>
          <a:ln>
            <a:noFill/>
          </a:ln>
        </p:spPr>
      </p:pic>
      <p:pic>
        <p:nvPicPr>
          <p:cNvPr id="230" name="Shape 230"/>
          <p:cNvPicPr preferRelativeResize="0"/>
          <p:nvPr/>
        </p:nvPicPr>
        <p:blipFill>
          <a:blip r:embed="rId6">
            <a:alphaModFix/>
          </a:blip>
          <a:stretch>
            <a:fillRect/>
          </a:stretch>
        </p:blipFill>
        <p:spPr>
          <a:xfrm>
            <a:off x="6152224" y="1100325"/>
            <a:ext cx="2680070" cy="34164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Clr>
                <a:schemeClr val="dk1"/>
              </a:buClr>
              <a:buSzPct val="39285"/>
              <a:buFont typeface="Arial"/>
              <a:buNone/>
            </a:pPr>
            <a:r>
              <a:rPr lang="en" b="1">
                <a:solidFill>
                  <a:srgbClr val="85200C"/>
                </a:solidFill>
              </a:rPr>
              <a:t>María Hernández- Initial Bridge Design</a:t>
            </a:r>
          </a:p>
        </p:txBody>
      </p:sp>
      <p:pic>
        <p:nvPicPr>
          <p:cNvPr id="236" name="Shape 236"/>
          <p:cNvPicPr preferRelativeResize="0"/>
          <p:nvPr/>
        </p:nvPicPr>
        <p:blipFill>
          <a:blip r:embed="rId3">
            <a:alphaModFix/>
          </a:blip>
          <a:stretch>
            <a:fillRect/>
          </a:stretch>
        </p:blipFill>
        <p:spPr>
          <a:xfrm>
            <a:off x="4631850" y="1017712"/>
            <a:ext cx="4113624" cy="1389025"/>
          </a:xfrm>
          <a:prstGeom prst="rect">
            <a:avLst/>
          </a:prstGeom>
          <a:noFill/>
          <a:ln>
            <a:noFill/>
          </a:ln>
        </p:spPr>
      </p:pic>
      <p:pic>
        <p:nvPicPr>
          <p:cNvPr id="237" name="Shape 237"/>
          <p:cNvPicPr preferRelativeResize="0"/>
          <p:nvPr/>
        </p:nvPicPr>
        <p:blipFill>
          <a:blip r:embed="rId4">
            <a:alphaModFix/>
          </a:blip>
          <a:stretch>
            <a:fillRect/>
          </a:stretch>
        </p:blipFill>
        <p:spPr>
          <a:xfrm>
            <a:off x="4631849" y="2406750"/>
            <a:ext cx="4113624" cy="2532349"/>
          </a:xfrm>
          <a:prstGeom prst="rect">
            <a:avLst/>
          </a:prstGeom>
          <a:noFill/>
          <a:ln>
            <a:noFill/>
          </a:ln>
        </p:spPr>
      </p:pic>
      <p:pic>
        <p:nvPicPr>
          <p:cNvPr id="238" name="Shape 238"/>
          <p:cNvPicPr preferRelativeResize="0"/>
          <p:nvPr/>
        </p:nvPicPr>
        <p:blipFill>
          <a:blip r:embed="rId5">
            <a:alphaModFix/>
          </a:blip>
          <a:stretch>
            <a:fillRect/>
          </a:stretch>
        </p:blipFill>
        <p:spPr>
          <a:xfrm>
            <a:off x="469425" y="2406750"/>
            <a:ext cx="4162425" cy="2532349"/>
          </a:xfrm>
          <a:prstGeom prst="rect">
            <a:avLst/>
          </a:prstGeom>
          <a:noFill/>
          <a:ln>
            <a:noFill/>
          </a:ln>
        </p:spPr>
      </p:pic>
      <p:pic>
        <p:nvPicPr>
          <p:cNvPr id="239" name="Shape 239"/>
          <p:cNvPicPr preferRelativeResize="0"/>
          <p:nvPr/>
        </p:nvPicPr>
        <p:blipFill>
          <a:blip r:embed="rId6">
            <a:alphaModFix/>
          </a:blip>
          <a:stretch>
            <a:fillRect/>
          </a:stretch>
        </p:blipFill>
        <p:spPr>
          <a:xfrm>
            <a:off x="311700" y="1017725"/>
            <a:ext cx="4320150" cy="15811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None/>
            </a:pPr>
            <a:r>
              <a:rPr lang="en" b="1">
                <a:solidFill>
                  <a:srgbClr val="85200C"/>
                </a:solidFill>
              </a:rPr>
              <a:t>La Boquilla-Main Design</a:t>
            </a:r>
          </a:p>
        </p:txBody>
      </p:sp>
      <p:pic>
        <p:nvPicPr>
          <p:cNvPr id="245" name="Shape 245" descr="iso pylon with steel plate.PNG"/>
          <p:cNvPicPr preferRelativeResize="0"/>
          <p:nvPr/>
        </p:nvPicPr>
        <p:blipFill>
          <a:blip r:embed="rId3">
            <a:alphaModFix/>
          </a:blip>
          <a:stretch>
            <a:fillRect/>
          </a:stretch>
        </p:blipFill>
        <p:spPr>
          <a:xfrm>
            <a:off x="2356612" y="1017724"/>
            <a:ext cx="4430774" cy="2844949"/>
          </a:xfrm>
          <a:prstGeom prst="rect">
            <a:avLst/>
          </a:prstGeom>
          <a:noFill/>
          <a:ln>
            <a:noFill/>
          </a:ln>
        </p:spPr>
      </p:pic>
      <p:pic>
        <p:nvPicPr>
          <p:cNvPr id="246" name="Shape 246" descr="side pylon with steel plate.PNG"/>
          <p:cNvPicPr preferRelativeResize="0"/>
          <p:nvPr/>
        </p:nvPicPr>
        <p:blipFill>
          <a:blip r:embed="rId4">
            <a:alphaModFix/>
          </a:blip>
          <a:stretch>
            <a:fillRect/>
          </a:stretch>
        </p:blipFill>
        <p:spPr>
          <a:xfrm>
            <a:off x="2231708" y="3862675"/>
            <a:ext cx="4680590" cy="12808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Clr>
                <a:schemeClr val="dk1"/>
              </a:buClr>
              <a:buSzPct val="39285"/>
              <a:buFont typeface="Arial"/>
              <a:buNone/>
            </a:pPr>
            <a:r>
              <a:rPr lang="en" b="1">
                <a:solidFill>
                  <a:srgbClr val="85200C"/>
                </a:solidFill>
              </a:rPr>
              <a:t>La Boquilla-Design Differences</a:t>
            </a:r>
          </a:p>
          <a:p>
            <a:pPr lvl="0">
              <a:spcBef>
                <a:spcPts val="0"/>
              </a:spcBef>
              <a:buNone/>
            </a:pPr>
            <a:endParaRPr/>
          </a:p>
        </p:txBody>
      </p:sp>
      <p:pic>
        <p:nvPicPr>
          <p:cNvPr id="252" name="Shape 252" descr="steel plate with bridge edited.PNG"/>
          <p:cNvPicPr preferRelativeResize="0"/>
          <p:nvPr/>
        </p:nvPicPr>
        <p:blipFill>
          <a:blip r:embed="rId3">
            <a:alphaModFix/>
          </a:blip>
          <a:stretch>
            <a:fillRect/>
          </a:stretch>
        </p:blipFill>
        <p:spPr>
          <a:xfrm>
            <a:off x="4767425" y="1152475"/>
            <a:ext cx="4064874" cy="2710200"/>
          </a:xfrm>
          <a:prstGeom prst="rect">
            <a:avLst/>
          </a:prstGeom>
          <a:noFill/>
          <a:ln>
            <a:noFill/>
          </a:ln>
        </p:spPr>
      </p:pic>
      <p:pic>
        <p:nvPicPr>
          <p:cNvPr id="253" name="Shape 253" descr="h beam with bridge edited.PNG"/>
          <p:cNvPicPr preferRelativeResize="0"/>
          <p:nvPr/>
        </p:nvPicPr>
        <p:blipFill>
          <a:blip r:embed="rId4">
            <a:alphaModFix/>
          </a:blip>
          <a:stretch>
            <a:fillRect/>
          </a:stretch>
        </p:blipFill>
        <p:spPr>
          <a:xfrm>
            <a:off x="311700" y="1203425"/>
            <a:ext cx="4455725" cy="2659249"/>
          </a:xfrm>
          <a:prstGeom prst="rect">
            <a:avLst/>
          </a:prstGeom>
          <a:noFill/>
          <a:ln>
            <a:noFill/>
          </a:ln>
        </p:spPr>
      </p:pic>
      <p:sp>
        <p:nvSpPr>
          <p:cNvPr id="254" name="Shape 254"/>
          <p:cNvSpPr txBox="1"/>
          <p:nvPr/>
        </p:nvSpPr>
        <p:spPr>
          <a:xfrm>
            <a:off x="854950" y="3943800"/>
            <a:ext cx="3116400" cy="537900"/>
          </a:xfrm>
          <a:prstGeom prst="rect">
            <a:avLst/>
          </a:prstGeom>
          <a:noFill/>
          <a:ln>
            <a:noFill/>
          </a:ln>
        </p:spPr>
        <p:txBody>
          <a:bodyPr lIns="91425" tIns="91425" rIns="91425" bIns="91425" anchor="t" anchorCtr="0">
            <a:noAutofit/>
          </a:bodyPr>
          <a:lstStyle/>
          <a:p>
            <a:pPr lvl="0" algn="ctr">
              <a:spcBef>
                <a:spcPts val="0"/>
              </a:spcBef>
              <a:buNone/>
            </a:pPr>
            <a:r>
              <a:rPr lang="en" sz="2000" b="1">
                <a:solidFill>
                  <a:srgbClr val="85200C"/>
                </a:solidFill>
              </a:rPr>
              <a:t>H-Beam</a:t>
            </a:r>
          </a:p>
        </p:txBody>
      </p:sp>
      <p:sp>
        <p:nvSpPr>
          <p:cNvPr id="255" name="Shape 255"/>
          <p:cNvSpPr txBox="1"/>
          <p:nvPr/>
        </p:nvSpPr>
        <p:spPr>
          <a:xfrm>
            <a:off x="5102850" y="3943800"/>
            <a:ext cx="3116400" cy="537900"/>
          </a:xfrm>
          <a:prstGeom prst="rect">
            <a:avLst/>
          </a:prstGeom>
          <a:noFill/>
          <a:ln>
            <a:noFill/>
          </a:ln>
        </p:spPr>
        <p:txBody>
          <a:bodyPr lIns="91425" tIns="91425" rIns="91425" bIns="91425" anchor="t" anchorCtr="0">
            <a:noAutofit/>
          </a:bodyPr>
          <a:lstStyle/>
          <a:p>
            <a:pPr lvl="0" algn="ctr" rtl="0">
              <a:spcBef>
                <a:spcPts val="0"/>
              </a:spcBef>
              <a:buNone/>
            </a:pPr>
            <a:r>
              <a:rPr lang="en" sz="2000" b="1">
                <a:solidFill>
                  <a:srgbClr val="85200C"/>
                </a:solidFill>
              </a:rPr>
              <a:t>Steel Plate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Shape 119"/>
          <p:cNvSpPr txBox="1"/>
          <p:nvPr/>
        </p:nvSpPr>
        <p:spPr>
          <a:xfrm>
            <a:off x="579900" y="514350"/>
            <a:ext cx="7984200" cy="704100"/>
          </a:xfrm>
          <a:prstGeom prst="rect">
            <a:avLst/>
          </a:prstGeom>
          <a:noFill/>
          <a:ln>
            <a:noFill/>
          </a:ln>
        </p:spPr>
        <p:txBody>
          <a:bodyPr lIns="91425" tIns="91425" rIns="91425" bIns="91425" anchor="t" anchorCtr="0">
            <a:noAutofit/>
          </a:bodyPr>
          <a:lstStyle/>
          <a:p>
            <a:pPr lvl="0" algn="ctr" rtl="0">
              <a:spcBef>
                <a:spcPts val="0"/>
              </a:spcBef>
              <a:buNone/>
            </a:pPr>
            <a:r>
              <a:rPr lang="en" sz="3000" b="1">
                <a:solidFill>
                  <a:srgbClr val="FFFFFF"/>
                </a:solidFill>
              </a:rPr>
              <a:t>Presentation Overview</a:t>
            </a:r>
          </a:p>
        </p:txBody>
      </p:sp>
      <p:sp>
        <p:nvSpPr>
          <p:cNvPr id="120" name="Shape 120"/>
          <p:cNvSpPr txBox="1"/>
          <p:nvPr/>
        </p:nvSpPr>
        <p:spPr>
          <a:xfrm>
            <a:off x="3372600" y="1218450"/>
            <a:ext cx="2398800" cy="359100"/>
          </a:xfrm>
          <a:prstGeom prst="rect">
            <a:avLst/>
          </a:prstGeom>
          <a:noFill/>
          <a:ln>
            <a:noFill/>
          </a:ln>
        </p:spPr>
        <p:txBody>
          <a:bodyPr lIns="91425" tIns="91425" rIns="91425" bIns="91425" anchor="t" anchorCtr="0">
            <a:noAutofit/>
          </a:bodyPr>
          <a:lstStyle/>
          <a:p>
            <a:pPr lvl="0" algn="ctr">
              <a:spcBef>
                <a:spcPts val="0"/>
              </a:spcBef>
              <a:buNone/>
            </a:pPr>
            <a:r>
              <a:rPr lang="en" sz="2000" b="1">
                <a:solidFill>
                  <a:srgbClr val="FFFFFF"/>
                </a:solidFill>
              </a:rPr>
              <a:t>Introduction</a:t>
            </a:r>
          </a:p>
          <a:p>
            <a:pPr lvl="0">
              <a:spcBef>
                <a:spcPts val="0"/>
              </a:spcBef>
              <a:buNone/>
            </a:pPr>
            <a:endParaRPr b="1">
              <a:solidFill>
                <a:srgbClr val="FFFFFF"/>
              </a:solidFill>
            </a:endParaRPr>
          </a:p>
          <a:p>
            <a:pPr lvl="0">
              <a:spcBef>
                <a:spcPts val="0"/>
              </a:spcBef>
              <a:buNone/>
            </a:pPr>
            <a:endParaRPr b="1">
              <a:solidFill>
                <a:srgbClr val="FFFFFF"/>
              </a:solidFill>
            </a:endParaRPr>
          </a:p>
        </p:txBody>
      </p:sp>
      <p:sp>
        <p:nvSpPr>
          <p:cNvPr id="121" name="Shape 121"/>
          <p:cNvSpPr txBox="1"/>
          <p:nvPr/>
        </p:nvSpPr>
        <p:spPr>
          <a:xfrm>
            <a:off x="3225150" y="1789287"/>
            <a:ext cx="2693700" cy="448800"/>
          </a:xfrm>
          <a:prstGeom prst="rect">
            <a:avLst/>
          </a:prstGeom>
          <a:noFill/>
          <a:ln>
            <a:noFill/>
          </a:ln>
        </p:spPr>
        <p:txBody>
          <a:bodyPr lIns="91425" tIns="91425" rIns="91425" bIns="91425" anchor="t" anchorCtr="0">
            <a:noAutofit/>
          </a:bodyPr>
          <a:lstStyle/>
          <a:p>
            <a:pPr lvl="0" algn="ctr">
              <a:spcBef>
                <a:spcPts val="0"/>
              </a:spcBef>
              <a:buNone/>
            </a:pPr>
            <a:r>
              <a:rPr lang="en" sz="2000" b="1">
                <a:solidFill>
                  <a:srgbClr val="FFFFFF"/>
                </a:solidFill>
              </a:rPr>
              <a:t>Our Project</a:t>
            </a:r>
          </a:p>
          <a:p>
            <a:pPr lvl="0">
              <a:spcBef>
                <a:spcPts val="0"/>
              </a:spcBef>
              <a:buNone/>
            </a:pPr>
            <a:endParaRPr b="1"/>
          </a:p>
          <a:p>
            <a:pPr lvl="0">
              <a:spcBef>
                <a:spcPts val="0"/>
              </a:spcBef>
              <a:buNone/>
            </a:pPr>
            <a:endParaRPr/>
          </a:p>
        </p:txBody>
      </p:sp>
      <p:sp>
        <p:nvSpPr>
          <p:cNvPr id="122" name="Shape 122"/>
          <p:cNvSpPr txBox="1"/>
          <p:nvPr/>
        </p:nvSpPr>
        <p:spPr>
          <a:xfrm>
            <a:off x="2308050" y="2299125"/>
            <a:ext cx="4527900" cy="448800"/>
          </a:xfrm>
          <a:prstGeom prst="rect">
            <a:avLst/>
          </a:prstGeom>
          <a:noFill/>
          <a:ln>
            <a:noFill/>
          </a:ln>
        </p:spPr>
        <p:txBody>
          <a:bodyPr lIns="91425" tIns="91425" rIns="91425" bIns="91425" anchor="t" anchorCtr="0">
            <a:noAutofit/>
          </a:bodyPr>
          <a:lstStyle/>
          <a:p>
            <a:pPr lvl="0" algn="ctr">
              <a:spcBef>
                <a:spcPts val="0"/>
              </a:spcBef>
              <a:buNone/>
            </a:pPr>
            <a:r>
              <a:rPr lang="en" sz="2000" b="1">
                <a:solidFill>
                  <a:srgbClr val="FFFFFF"/>
                </a:solidFill>
              </a:rPr>
              <a:t>Assessments</a:t>
            </a:r>
          </a:p>
          <a:p>
            <a:pPr lvl="0" algn="ctr">
              <a:spcBef>
                <a:spcPts val="0"/>
              </a:spcBef>
              <a:buNone/>
            </a:pPr>
            <a:endParaRPr b="1"/>
          </a:p>
          <a:p>
            <a:pPr lvl="0" algn="ctr">
              <a:spcBef>
                <a:spcPts val="0"/>
              </a:spcBef>
              <a:buNone/>
            </a:pPr>
            <a:endParaRPr/>
          </a:p>
        </p:txBody>
      </p:sp>
      <p:sp>
        <p:nvSpPr>
          <p:cNvPr id="123" name="Shape 123"/>
          <p:cNvSpPr txBox="1"/>
          <p:nvPr/>
        </p:nvSpPr>
        <p:spPr>
          <a:xfrm>
            <a:off x="2885250" y="2808950"/>
            <a:ext cx="3373500" cy="448800"/>
          </a:xfrm>
          <a:prstGeom prst="rect">
            <a:avLst/>
          </a:prstGeom>
          <a:noFill/>
          <a:ln>
            <a:noFill/>
          </a:ln>
        </p:spPr>
        <p:txBody>
          <a:bodyPr lIns="91425" tIns="91425" rIns="91425" bIns="91425" anchor="t" anchorCtr="0">
            <a:noAutofit/>
          </a:bodyPr>
          <a:lstStyle/>
          <a:p>
            <a:pPr lvl="0" algn="ctr">
              <a:spcBef>
                <a:spcPts val="0"/>
              </a:spcBef>
              <a:buNone/>
            </a:pPr>
            <a:r>
              <a:rPr lang="en" sz="2000" b="1">
                <a:solidFill>
                  <a:srgbClr val="FFFFFF"/>
                </a:solidFill>
              </a:rPr>
              <a:t>Solutions</a:t>
            </a:r>
          </a:p>
          <a:p>
            <a:pPr lvl="0" algn="ctr">
              <a:spcBef>
                <a:spcPts val="0"/>
              </a:spcBef>
              <a:buNone/>
            </a:pPr>
            <a:endParaRPr b="1"/>
          </a:p>
          <a:p>
            <a:pPr lvl="0" algn="ctr">
              <a:spcBef>
                <a:spcPts val="0"/>
              </a:spcBef>
              <a:buNone/>
            </a:pPr>
            <a:endParaRPr/>
          </a:p>
        </p:txBody>
      </p:sp>
      <p:sp>
        <p:nvSpPr>
          <p:cNvPr id="124" name="Shape 124"/>
          <p:cNvSpPr txBox="1"/>
          <p:nvPr/>
        </p:nvSpPr>
        <p:spPr>
          <a:xfrm>
            <a:off x="3225150" y="3373100"/>
            <a:ext cx="2693700" cy="910800"/>
          </a:xfrm>
          <a:prstGeom prst="rect">
            <a:avLst/>
          </a:prstGeom>
          <a:noFill/>
          <a:ln>
            <a:noFill/>
          </a:ln>
        </p:spPr>
        <p:txBody>
          <a:bodyPr lIns="91425" tIns="91425" rIns="91425" bIns="91425" anchor="t" anchorCtr="0">
            <a:noAutofit/>
          </a:bodyPr>
          <a:lstStyle/>
          <a:p>
            <a:pPr lvl="0" algn="ctr">
              <a:spcBef>
                <a:spcPts val="0"/>
              </a:spcBef>
              <a:buNone/>
            </a:pPr>
            <a:r>
              <a:rPr lang="en" sz="2000" b="1">
                <a:solidFill>
                  <a:srgbClr val="FFFFFF"/>
                </a:solidFill>
              </a:rPr>
              <a:t>Recommendations</a:t>
            </a:r>
          </a:p>
          <a:p>
            <a:pPr lvl="0" algn="ctr">
              <a:spcBef>
                <a:spcPts val="0"/>
              </a:spcBef>
              <a:buNone/>
            </a:pPr>
            <a:endParaRPr sz="18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0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fade">
                                      <p:cBhvr>
                                        <p:cTn id="12" dur="1000"/>
                                        <p:tgtEl>
                                          <p:spTgt spid="1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
                                        </p:tgtEl>
                                        <p:attrNameLst>
                                          <p:attrName>style.visibility</p:attrName>
                                        </p:attrNameLst>
                                      </p:cBhvr>
                                      <p:to>
                                        <p:strVal val="visible"/>
                                      </p:to>
                                    </p:set>
                                    <p:animEffect transition="in" filter="fade">
                                      <p:cBhvr>
                                        <p:cTn id="17" dur="1000"/>
                                        <p:tgtEl>
                                          <p:spTgt spid="1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3"/>
                                        </p:tgtEl>
                                        <p:attrNameLst>
                                          <p:attrName>style.visibility</p:attrName>
                                        </p:attrNameLst>
                                      </p:cBhvr>
                                      <p:to>
                                        <p:strVal val="visible"/>
                                      </p:to>
                                    </p:set>
                                    <p:animEffect transition="in" filter="fade">
                                      <p:cBhvr>
                                        <p:cTn id="22" dur="1000"/>
                                        <p:tgtEl>
                                          <p:spTgt spid="1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4"/>
                                        </p:tgtEl>
                                        <p:attrNameLst>
                                          <p:attrName>style.visibility</p:attrName>
                                        </p:attrNameLst>
                                      </p:cBhvr>
                                      <p:to>
                                        <p:strVal val="visible"/>
                                      </p:to>
                                    </p:set>
                                    <p:animEffect transition="in" filter="fade">
                                      <p:cBhvr>
                                        <p:cTn id="27"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None/>
            </a:pPr>
            <a:r>
              <a:rPr lang="en" b="1">
                <a:solidFill>
                  <a:srgbClr val="85200C"/>
                </a:solidFill>
              </a:rPr>
              <a:t>La Boquilla-Design Differences</a:t>
            </a:r>
          </a:p>
        </p:txBody>
      </p:sp>
      <p:pic>
        <p:nvPicPr>
          <p:cNvPr id="261" name="Shape 261" descr="iso no pylon steel plate.PNG"/>
          <p:cNvPicPr preferRelativeResize="0"/>
          <p:nvPr/>
        </p:nvPicPr>
        <p:blipFill>
          <a:blip r:embed="rId3">
            <a:alphaModFix/>
          </a:blip>
          <a:stretch>
            <a:fillRect/>
          </a:stretch>
        </p:blipFill>
        <p:spPr>
          <a:xfrm>
            <a:off x="311700" y="1161049"/>
            <a:ext cx="4452648" cy="2733099"/>
          </a:xfrm>
          <a:prstGeom prst="rect">
            <a:avLst/>
          </a:prstGeom>
          <a:noFill/>
          <a:ln>
            <a:noFill/>
          </a:ln>
        </p:spPr>
      </p:pic>
      <p:pic>
        <p:nvPicPr>
          <p:cNvPr id="262" name="Shape 262" descr="iso pylon with steel plate.PNG"/>
          <p:cNvPicPr preferRelativeResize="0"/>
          <p:nvPr/>
        </p:nvPicPr>
        <p:blipFill>
          <a:blip r:embed="rId4">
            <a:alphaModFix/>
          </a:blip>
          <a:stretch>
            <a:fillRect/>
          </a:stretch>
        </p:blipFill>
        <p:spPr>
          <a:xfrm>
            <a:off x="4713250" y="1161050"/>
            <a:ext cx="4119049" cy="2733099"/>
          </a:xfrm>
          <a:prstGeom prst="rect">
            <a:avLst/>
          </a:prstGeom>
          <a:noFill/>
          <a:ln>
            <a:noFill/>
          </a:ln>
        </p:spPr>
      </p:pic>
      <p:cxnSp>
        <p:nvCxnSpPr>
          <p:cNvPr id="263" name="Shape 263"/>
          <p:cNvCxnSpPr>
            <a:stCxn id="264" idx="0"/>
          </p:cNvCxnSpPr>
          <p:nvPr/>
        </p:nvCxnSpPr>
        <p:spPr>
          <a:xfrm rot="10800000">
            <a:off x="6116525" y="2861050"/>
            <a:ext cx="405900" cy="1318800"/>
          </a:xfrm>
          <a:prstGeom prst="straightConnector1">
            <a:avLst/>
          </a:prstGeom>
          <a:noFill/>
          <a:ln w="38100" cap="flat" cmpd="sng">
            <a:solidFill>
              <a:srgbClr val="FF0000"/>
            </a:solidFill>
            <a:prstDash val="solid"/>
            <a:round/>
            <a:headEnd type="none" w="lg" len="lg"/>
            <a:tailEnd type="triangle" w="lg" len="lg"/>
          </a:ln>
        </p:spPr>
      </p:cxnSp>
      <p:sp>
        <p:nvSpPr>
          <p:cNvPr id="264" name="Shape 264"/>
          <p:cNvSpPr txBox="1"/>
          <p:nvPr/>
        </p:nvSpPr>
        <p:spPr>
          <a:xfrm>
            <a:off x="4964225" y="4179850"/>
            <a:ext cx="3116400" cy="537900"/>
          </a:xfrm>
          <a:prstGeom prst="rect">
            <a:avLst/>
          </a:prstGeom>
          <a:noFill/>
          <a:ln>
            <a:noFill/>
          </a:ln>
        </p:spPr>
        <p:txBody>
          <a:bodyPr lIns="91425" tIns="91425" rIns="91425" bIns="91425" anchor="t" anchorCtr="0">
            <a:noAutofit/>
          </a:bodyPr>
          <a:lstStyle/>
          <a:p>
            <a:pPr lvl="0" algn="ctr" rtl="0">
              <a:spcBef>
                <a:spcPts val="0"/>
              </a:spcBef>
              <a:buNone/>
            </a:pPr>
            <a:r>
              <a:rPr lang="en" sz="2000" b="1">
                <a:solidFill>
                  <a:srgbClr val="85200C"/>
                </a:solidFill>
              </a:rPr>
              <a:t>Pylons</a:t>
            </a:r>
          </a:p>
        </p:txBody>
      </p:sp>
      <p:cxnSp>
        <p:nvCxnSpPr>
          <p:cNvPr id="265" name="Shape 265"/>
          <p:cNvCxnSpPr>
            <a:stCxn id="266" idx="0"/>
          </p:cNvCxnSpPr>
          <p:nvPr/>
        </p:nvCxnSpPr>
        <p:spPr>
          <a:xfrm rot="10800000" flipH="1">
            <a:off x="2108550" y="2757850"/>
            <a:ext cx="431100" cy="1422000"/>
          </a:xfrm>
          <a:prstGeom prst="straightConnector1">
            <a:avLst/>
          </a:prstGeom>
          <a:noFill/>
          <a:ln w="38100" cap="flat" cmpd="sng">
            <a:solidFill>
              <a:srgbClr val="FF0000"/>
            </a:solidFill>
            <a:prstDash val="solid"/>
            <a:round/>
            <a:headEnd type="none" w="lg" len="lg"/>
            <a:tailEnd type="triangle" w="lg" len="lg"/>
          </a:ln>
        </p:spPr>
      </p:cxnSp>
      <p:sp>
        <p:nvSpPr>
          <p:cNvPr id="266" name="Shape 266"/>
          <p:cNvSpPr txBox="1"/>
          <p:nvPr/>
        </p:nvSpPr>
        <p:spPr>
          <a:xfrm>
            <a:off x="550350" y="4179850"/>
            <a:ext cx="3116400" cy="537900"/>
          </a:xfrm>
          <a:prstGeom prst="rect">
            <a:avLst/>
          </a:prstGeom>
          <a:noFill/>
          <a:ln>
            <a:noFill/>
          </a:ln>
        </p:spPr>
        <p:txBody>
          <a:bodyPr lIns="91425" tIns="91425" rIns="91425" bIns="91425" anchor="t" anchorCtr="0">
            <a:noAutofit/>
          </a:bodyPr>
          <a:lstStyle/>
          <a:p>
            <a:pPr lvl="0" algn="ctr" rtl="0">
              <a:spcBef>
                <a:spcPts val="0"/>
              </a:spcBef>
              <a:buNone/>
            </a:pPr>
            <a:r>
              <a:rPr lang="en" sz="2000" b="1">
                <a:solidFill>
                  <a:srgbClr val="85200C"/>
                </a:solidFill>
              </a:rPr>
              <a:t>No Pylons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ScreenCapture_12-11-2016 12.38.12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45025"/>
            <a:ext cx="9144000" cy="4247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311700" y="1578950"/>
            <a:ext cx="8520600" cy="572700"/>
          </a:xfrm>
          <a:prstGeom prst="rect">
            <a:avLst/>
          </a:prstGeom>
        </p:spPr>
        <p:txBody>
          <a:bodyPr lIns="91425" tIns="91425" rIns="91425" bIns="91425" anchor="t" anchorCtr="0">
            <a:noAutofit/>
          </a:bodyPr>
          <a:lstStyle/>
          <a:p>
            <a:pPr lvl="0" algn="ctr" rtl="0">
              <a:spcBef>
                <a:spcPts val="0"/>
              </a:spcBef>
              <a:buNone/>
            </a:pPr>
            <a:r>
              <a:rPr lang="en" sz="6200" b="1">
                <a:solidFill>
                  <a:srgbClr val="FFFFFF"/>
                </a:solidFill>
              </a:rPr>
              <a:t>RECOMMENDATIONS</a:t>
            </a:r>
          </a:p>
          <a:p>
            <a:pPr lvl="0" algn="ctr">
              <a:spcBef>
                <a:spcPts val="0"/>
              </a:spcBef>
              <a:buNone/>
            </a:pPr>
            <a:endParaRPr sz="7200" b="1">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Shape 282"/>
          <p:cNvPicPr preferRelativeResize="0"/>
          <p:nvPr/>
        </p:nvPicPr>
        <p:blipFill>
          <a:blip r:embed="rId3">
            <a:alphaModFix/>
          </a:blip>
          <a:stretch>
            <a:fillRect/>
          </a:stretch>
        </p:blipFill>
        <p:spPr>
          <a:xfrm>
            <a:off x="1037025" y="1022175"/>
            <a:ext cx="7069950" cy="3099150"/>
          </a:xfrm>
          <a:prstGeom prst="rect">
            <a:avLst/>
          </a:prstGeom>
          <a:noFill/>
          <a:ln>
            <a:noFill/>
          </a:ln>
        </p:spPr>
      </p:pic>
      <p:sp>
        <p:nvSpPr>
          <p:cNvPr id="283" name="Shape 283"/>
          <p:cNvSpPr/>
          <p:nvPr/>
        </p:nvSpPr>
        <p:spPr>
          <a:xfrm>
            <a:off x="1904100" y="564450"/>
            <a:ext cx="5335800" cy="4014600"/>
          </a:xfrm>
          <a:prstGeom prst="noSmoking">
            <a:avLst>
              <a:gd name="adj" fmla="val 18750"/>
            </a:avLst>
          </a:prstGeom>
          <a:solidFill>
            <a:srgbClr val="FF0000"/>
          </a:solid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10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Clr>
                <a:schemeClr val="dk1"/>
              </a:buClr>
              <a:buSzPct val="39285"/>
              <a:buFont typeface="Arial"/>
              <a:buNone/>
            </a:pPr>
            <a:r>
              <a:rPr lang="en" b="1">
                <a:solidFill>
                  <a:srgbClr val="85200C"/>
                </a:solidFill>
              </a:rPr>
              <a:t>María Hernández Recommendation</a:t>
            </a:r>
          </a:p>
        </p:txBody>
      </p:sp>
      <p:pic>
        <p:nvPicPr>
          <p:cNvPr id="289" name="Shape 289"/>
          <p:cNvPicPr preferRelativeResize="0"/>
          <p:nvPr/>
        </p:nvPicPr>
        <p:blipFill>
          <a:blip r:embed="rId3">
            <a:alphaModFix/>
          </a:blip>
          <a:stretch>
            <a:fillRect/>
          </a:stretch>
        </p:blipFill>
        <p:spPr>
          <a:xfrm>
            <a:off x="1033849" y="1097300"/>
            <a:ext cx="2892299" cy="2093549"/>
          </a:xfrm>
          <a:prstGeom prst="rect">
            <a:avLst/>
          </a:prstGeom>
          <a:noFill/>
          <a:ln>
            <a:noFill/>
          </a:ln>
        </p:spPr>
      </p:pic>
      <p:pic>
        <p:nvPicPr>
          <p:cNvPr id="290" name="Shape 290"/>
          <p:cNvPicPr preferRelativeResize="0"/>
          <p:nvPr/>
        </p:nvPicPr>
        <p:blipFill>
          <a:blip r:embed="rId4">
            <a:alphaModFix/>
          </a:blip>
          <a:stretch>
            <a:fillRect/>
          </a:stretch>
        </p:blipFill>
        <p:spPr>
          <a:xfrm>
            <a:off x="3989525" y="1097300"/>
            <a:ext cx="4237975" cy="2203450"/>
          </a:xfrm>
          <a:prstGeom prst="rect">
            <a:avLst/>
          </a:prstGeom>
          <a:noFill/>
          <a:ln>
            <a:noFill/>
          </a:ln>
        </p:spPr>
      </p:pic>
      <p:pic>
        <p:nvPicPr>
          <p:cNvPr id="291" name="Shape 291"/>
          <p:cNvPicPr preferRelativeResize="0"/>
          <p:nvPr/>
        </p:nvPicPr>
        <p:blipFill>
          <a:blip r:embed="rId5">
            <a:alphaModFix/>
          </a:blip>
          <a:stretch>
            <a:fillRect/>
          </a:stretch>
        </p:blipFill>
        <p:spPr>
          <a:xfrm>
            <a:off x="3989525" y="2950349"/>
            <a:ext cx="4237975" cy="2093550"/>
          </a:xfrm>
          <a:prstGeom prst="rect">
            <a:avLst/>
          </a:prstGeom>
          <a:noFill/>
          <a:ln>
            <a:noFill/>
          </a:ln>
        </p:spPr>
      </p:pic>
      <p:pic>
        <p:nvPicPr>
          <p:cNvPr id="292" name="Shape 292"/>
          <p:cNvPicPr preferRelativeResize="0"/>
          <p:nvPr/>
        </p:nvPicPr>
        <p:blipFill>
          <a:blip r:embed="rId6">
            <a:alphaModFix/>
          </a:blip>
          <a:stretch>
            <a:fillRect/>
          </a:stretch>
        </p:blipFill>
        <p:spPr>
          <a:xfrm>
            <a:off x="1033849" y="2950350"/>
            <a:ext cx="2892299" cy="20935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Shape 297"/>
          <p:cNvPicPr preferRelativeResize="0"/>
          <p:nvPr/>
        </p:nvPicPr>
        <p:blipFill>
          <a:blip r:embed="rId3">
            <a:alphaModFix/>
          </a:blip>
          <a:stretch>
            <a:fillRect/>
          </a:stretch>
        </p:blipFill>
        <p:spPr>
          <a:xfrm>
            <a:off x="1457337" y="152400"/>
            <a:ext cx="6229316" cy="48386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311700" y="117625"/>
            <a:ext cx="8520600" cy="572700"/>
          </a:xfrm>
          <a:prstGeom prst="rect">
            <a:avLst/>
          </a:prstGeom>
        </p:spPr>
        <p:txBody>
          <a:bodyPr lIns="91425" tIns="91425" rIns="91425" bIns="91425" anchor="t" anchorCtr="0">
            <a:noAutofit/>
          </a:bodyPr>
          <a:lstStyle/>
          <a:p>
            <a:pPr lvl="0" algn="ctr" rtl="0">
              <a:spcBef>
                <a:spcPts val="0"/>
              </a:spcBef>
              <a:buNone/>
            </a:pPr>
            <a:r>
              <a:rPr lang="en" b="1">
                <a:solidFill>
                  <a:srgbClr val="85200C"/>
                </a:solidFill>
              </a:rPr>
              <a:t>Simulation Results for María Hernández</a:t>
            </a:r>
          </a:p>
        </p:txBody>
      </p:sp>
      <p:sp>
        <p:nvSpPr>
          <p:cNvPr id="303" name="Shape 303"/>
          <p:cNvSpPr txBox="1"/>
          <p:nvPr/>
        </p:nvSpPr>
        <p:spPr>
          <a:xfrm>
            <a:off x="1674350" y="3878700"/>
            <a:ext cx="5854200" cy="1180500"/>
          </a:xfrm>
          <a:prstGeom prst="rect">
            <a:avLst/>
          </a:prstGeom>
          <a:noFill/>
          <a:ln>
            <a:noFill/>
          </a:ln>
        </p:spPr>
        <p:txBody>
          <a:bodyPr lIns="91425" tIns="91425" rIns="91425" bIns="91425" anchor="t" anchorCtr="0">
            <a:noAutofit/>
          </a:bodyPr>
          <a:lstStyle/>
          <a:p>
            <a:pPr lvl="0" algn="ctr" rtl="0">
              <a:spcBef>
                <a:spcPts val="0"/>
              </a:spcBef>
              <a:buNone/>
            </a:pPr>
            <a:r>
              <a:rPr lang="en" sz="2400" b="1">
                <a:solidFill>
                  <a:srgbClr val="85200C"/>
                </a:solidFill>
              </a:rPr>
              <a:t>This bridge can </a:t>
            </a:r>
          </a:p>
          <a:p>
            <a:pPr lvl="0" algn="ctr">
              <a:spcBef>
                <a:spcPts val="0"/>
              </a:spcBef>
              <a:buNone/>
            </a:pPr>
            <a:r>
              <a:rPr lang="en" sz="2400" b="1">
                <a:solidFill>
                  <a:srgbClr val="85200C"/>
                </a:solidFill>
              </a:rPr>
              <a:t>support up to 50,000 lbs </a:t>
            </a:r>
          </a:p>
        </p:txBody>
      </p:sp>
      <p:pic>
        <p:nvPicPr>
          <p:cNvPr id="304" name="Shape 304"/>
          <p:cNvPicPr preferRelativeResize="0"/>
          <p:nvPr/>
        </p:nvPicPr>
        <p:blipFill>
          <a:blip r:embed="rId3">
            <a:alphaModFix/>
          </a:blip>
          <a:stretch>
            <a:fillRect/>
          </a:stretch>
        </p:blipFill>
        <p:spPr>
          <a:xfrm>
            <a:off x="4196524" y="1334148"/>
            <a:ext cx="3771124" cy="2475199"/>
          </a:xfrm>
          <a:prstGeom prst="rect">
            <a:avLst/>
          </a:prstGeom>
          <a:noFill/>
          <a:ln>
            <a:noFill/>
          </a:ln>
        </p:spPr>
      </p:pic>
      <p:pic>
        <p:nvPicPr>
          <p:cNvPr id="305" name="Shape 305"/>
          <p:cNvPicPr preferRelativeResize="0"/>
          <p:nvPr/>
        </p:nvPicPr>
        <p:blipFill>
          <a:blip r:embed="rId4">
            <a:alphaModFix/>
          </a:blip>
          <a:stretch>
            <a:fillRect/>
          </a:stretch>
        </p:blipFill>
        <p:spPr>
          <a:xfrm>
            <a:off x="7462750" y="809600"/>
            <a:ext cx="1369549" cy="3524308"/>
          </a:xfrm>
          <a:prstGeom prst="rect">
            <a:avLst/>
          </a:prstGeom>
          <a:noFill/>
          <a:ln>
            <a:noFill/>
          </a:ln>
        </p:spPr>
      </p:pic>
      <p:pic>
        <p:nvPicPr>
          <p:cNvPr id="306" name="Shape 306"/>
          <p:cNvPicPr preferRelativeResize="0"/>
          <p:nvPr/>
        </p:nvPicPr>
        <p:blipFill>
          <a:blip r:embed="rId5">
            <a:alphaModFix/>
          </a:blip>
          <a:stretch>
            <a:fillRect/>
          </a:stretch>
        </p:blipFill>
        <p:spPr>
          <a:xfrm>
            <a:off x="1108075" y="1334150"/>
            <a:ext cx="3236324" cy="2475199"/>
          </a:xfrm>
          <a:prstGeom prst="rect">
            <a:avLst/>
          </a:prstGeom>
          <a:noFill/>
          <a:ln>
            <a:noFill/>
          </a:ln>
        </p:spPr>
      </p:pic>
      <p:pic>
        <p:nvPicPr>
          <p:cNvPr id="307" name="Shape 307"/>
          <p:cNvPicPr preferRelativeResize="0"/>
          <p:nvPr/>
        </p:nvPicPr>
        <p:blipFill>
          <a:blip r:embed="rId6">
            <a:alphaModFix/>
          </a:blip>
          <a:stretch>
            <a:fillRect/>
          </a:stretch>
        </p:blipFill>
        <p:spPr>
          <a:xfrm>
            <a:off x="311700" y="905975"/>
            <a:ext cx="803275" cy="3427929"/>
          </a:xfrm>
          <a:prstGeom prst="rect">
            <a:avLst/>
          </a:prstGeom>
          <a:noFill/>
          <a:ln>
            <a:noFill/>
          </a:ln>
        </p:spPr>
      </p:pic>
      <p:sp>
        <p:nvSpPr>
          <p:cNvPr id="308" name="Shape 308"/>
          <p:cNvSpPr txBox="1"/>
          <p:nvPr/>
        </p:nvSpPr>
        <p:spPr>
          <a:xfrm>
            <a:off x="1553837" y="848587"/>
            <a:ext cx="2344800" cy="327300"/>
          </a:xfrm>
          <a:prstGeom prst="rect">
            <a:avLst/>
          </a:prstGeom>
          <a:noFill/>
          <a:ln>
            <a:noFill/>
          </a:ln>
        </p:spPr>
        <p:txBody>
          <a:bodyPr lIns="91425" tIns="91425" rIns="91425" bIns="91425" anchor="t" anchorCtr="0">
            <a:noAutofit/>
          </a:bodyPr>
          <a:lstStyle/>
          <a:p>
            <a:pPr lvl="0" algn="ctr">
              <a:spcBef>
                <a:spcPts val="0"/>
              </a:spcBef>
              <a:buNone/>
            </a:pPr>
            <a:r>
              <a:rPr lang="en" sz="1800" b="1"/>
              <a:t>Displacement</a:t>
            </a:r>
          </a:p>
        </p:txBody>
      </p:sp>
      <p:sp>
        <p:nvSpPr>
          <p:cNvPr id="309" name="Shape 309"/>
          <p:cNvSpPr txBox="1"/>
          <p:nvPr/>
        </p:nvSpPr>
        <p:spPr>
          <a:xfrm>
            <a:off x="5062837" y="859087"/>
            <a:ext cx="2038500" cy="306300"/>
          </a:xfrm>
          <a:prstGeom prst="rect">
            <a:avLst/>
          </a:prstGeom>
          <a:noFill/>
          <a:ln>
            <a:noFill/>
          </a:ln>
        </p:spPr>
        <p:txBody>
          <a:bodyPr lIns="91425" tIns="91425" rIns="91425" bIns="91425" anchor="t" anchorCtr="0">
            <a:noAutofit/>
          </a:bodyPr>
          <a:lstStyle/>
          <a:p>
            <a:pPr lvl="0" algn="ctr">
              <a:spcBef>
                <a:spcPts val="0"/>
              </a:spcBef>
              <a:buNone/>
            </a:pPr>
            <a:r>
              <a:rPr lang="en" sz="1800" b="1"/>
              <a:t>Stress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 calcmode="lin" valueType="num">
                                      <p:cBhvr additive="base">
                                        <p:cTn id="7" dur="600"/>
                                        <p:tgtEl>
                                          <p:spTgt spid="303"/>
                                        </p:tgtEl>
                                        <p:attrNameLst>
                                          <p:attrName>ppt_w</p:attrName>
                                        </p:attrNameLst>
                                      </p:cBhvr>
                                      <p:tavLst>
                                        <p:tav tm="0">
                                          <p:val>
                                            <p:strVal val="0"/>
                                          </p:val>
                                        </p:tav>
                                        <p:tav tm="100000">
                                          <p:val>
                                            <p:strVal val="#ppt_w"/>
                                          </p:val>
                                        </p:tav>
                                      </p:tavLst>
                                    </p:anim>
                                    <p:anim calcmode="lin" valueType="num">
                                      <p:cBhvr additive="base">
                                        <p:cTn id="8" dur="600"/>
                                        <p:tgtEl>
                                          <p:spTgt spid="30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Clr>
                <a:schemeClr val="dk1"/>
              </a:buClr>
              <a:buSzPct val="39285"/>
              <a:buFont typeface="Arial"/>
              <a:buNone/>
            </a:pPr>
            <a:r>
              <a:rPr lang="en" b="1">
                <a:solidFill>
                  <a:srgbClr val="85200C"/>
                </a:solidFill>
              </a:rPr>
              <a:t>Step by Step Build for María Hernández Bridge</a:t>
            </a:r>
          </a:p>
          <a:p>
            <a:pPr lvl="0">
              <a:spcBef>
                <a:spcPts val="0"/>
              </a:spcBef>
              <a:buNone/>
            </a:pPr>
            <a:endParaRPr/>
          </a:p>
        </p:txBody>
      </p:sp>
      <p:pic>
        <p:nvPicPr>
          <p:cNvPr id="315" name="Shape 315"/>
          <p:cNvPicPr preferRelativeResize="0"/>
          <p:nvPr/>
        </p:nvPicPr>
        <p:blipFill>
          <a:blip r:embed="rId3">
            <a:alphaModFix/>
          </a:blip>
          <a:stretch>
            <a:fillRect/>
          </a:stretch>
        </p:blipFill>
        <p:spPr>
          <a:xfrm>
            <a:off x="1348287" y="1017725"/>
            <a:ext cx="6447425" cy="38249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Clr>
                <a:schemeClr val="dk1"/>
              </a:buClr>
              <a:buSzPct val="39285"/>
              <a:buFont typeface="Arial"/>
              <a:buNone/>
            </a:pPr>
            <a:r>
              <a:rPr lang="en" b="1">
                <a:solidFill>
                  <a:srgbClr val="85200C"/>
                </a:solidFill>
              </a:rPr>
              <a:t>Assembly of María Hernández Recommendation</a:t>
            </a:r>
          </a:p>
          <a:p>
            <a:pPr lvl="0">
              <a:spcBef>
                <a:spcPts val="0"/>
              </a:spcBef>
              <a:buNone/>
            </a:pPr>
            <a:endParaRPr/>
          </a:p>
        </p:txBody>
      </p:sp>
      <p:pic>
        <p:nvPicPr>
          <p:cNvPr id="2" name="Maria Hernandez Bridge Step by Ste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86840"/>
            <a:ext cx="9144000" cy="24917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0" y="535650"/>
            <a:ext cx="5075400" cy="529800"/>
          </a:xfrm>
          <a:prstGeom prst="rect">
            <a:avLst/>
          </a:prstGeom>
        </p:spPr>
        <p:txBody>
          <a:bodyPr lIns="91425" tIns="91425" rIns="91425" bIns="91425" anchor="t" anchorCtr="0">
            <a:noAutofit/>
          </a:bodyPr>
          <a:lstStyle/>
          <a:p>
            <a:pPr lvl="0" algn="ctr">
              <a:spcBef>
                <a:spcPts val="0"/>
              </a:spcBef>
              <a:buNone/>
            </a:pPr>
            <a:r>
              <a:rPr lang="en" b="1">
                <a:solidFill>
                  <a:srgbClr val="85200C"/>
                </a:solidFill>
              </a:rPr>
              <a:t>Before </a:t>
            </a:r>
          </a:p>
        </p:txBody>
      </p:sp>
      <p:pic>
        <p:nvPicPr>
          <p:cNvPr id="327" name="Shape 327" descr="Screen Shot 2016-12-06 at 11.59.19 AM.png"/>
          <p:cNvPicPr preferRelativeResize="0"/>
          <p:nvPr/>
        </p:nvPicPr>
        <p:blipFill>
          <a:blip r:embed="rId3">
            <a:alphaModFix/>
          </a:blip>
          <a:stretch>
            <a:fillRect/>
          </a:stretch>
        </p:blipFill>
        <p:spPr>
          <a:xfrm>
            <a:off x="226175" y="1192525"/>
            <a:ext cx="4332325" cy="2758449"/>
          </a:xfrm>
          <a:prstGeom prst="rect">
            <a:avLst/>
          </a:prstGeom>
          <a:noFill/>
          <a:ln>
            <a:noFill/>
          </a:ln>
        </p:spPr>
      </p:pic>
      <p:pic>
        <p:nvPicPr>
          <p:cNvPr id="328" name="Shape 328"/>
          <p:cNvPicPr preferRelativeResize="0"/>
          <p:nvPr/>
        </p:nvPicPr>
        <p:blipFill>
          <a:blip r:embed="rId4">
            <a:alphaModFix/>
          </a:blip>
          <a:stretch>
            <a:fillRect/>
          </a:stretch>
        </p:blipFill>
        <p:spPr>
          <a:xfrm>
            <a:off x="4558500" y="1325725"/>
            <a:ext cx="4280699" cy="2661499"/>
          </a:xfrm>
          <a:prstGeom prst="rect">
            <a:avLst/>
          </a:prstGeom>
          <a:noFill/>
          <a:ln>
            <a:noFill/>
          </a:ln>
        </p:spPr>
      </p:pic>
      <p:sp>
        <p:nvSpPr>
          <p:cNvPr id="329" name="Shape 329"/>
          <p:cNvSpPr txBox="1"/>
          <p:nvPr/>
        </p:nvSpPr>
        <p:spPr>
          <a:xfrm>
            <a:off x="4912625" y="535650"/>
            <a:ext cx="3732600" cy="529800"/>
          </a:xfrm>
          <a:prstGeom prst="rect">
            <a:avLst/>
          </a:prstGeom>
          <a:noFill/>
          <a:ln>
            <a:noFill/>
          </a:ln>
        </p:spPr>
        <p:txBody>
          <a:bodyPr lIns="91425" tIns="91425" rIns="91425" bIns="91425" anchor="t" anchorCtr="0">
            <a:noAutofit/>
          </a:bodyPr>
          <a:lstStyle/>
          <a:p>
            <a:pPr lvl="0" algn="ctr">
              <a:spcBef>
                <a:spcPts val="0"/>
              </a:spcBef>
              <a:buNone/>
            </a:pPr>
            <a:r>
              <a:rPr lang="en" sz="2800" b="1">
                <a:solidFill>
                  <a:srgbClr val="85200C"/>
                </a:solidFill>
              </a:rPr>
              <a:t>After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Shape 129"/>
          <p:cNvSpPr txBox="1"/>
          <p:nvPr/>
        </p:nvSpPr>
        <p:spPr>
          <a:xfrm>
            <a:off x="561100" y="514350"/>
            <a:ext cx="7984200" cy="1449600"/>
          </a:xfrm>
          <a:prstGeom prst="rect">
            <a:avLst/>
          </a:prstGeom>
          <a:noFill/>
          <a:ln>
            <a:noFill/>
          </a:ln>
        </p:spPr>
        <p:txBody>
          <a:bodyPr lIns="91425" tIns="91425" rIns="91425" bIns="91425" anchor="t" anchorCtr="0">
            <a:noAutofit/>
          </a:bodyPr>
          <a:lstStyle/>
          <a:p>
            <a:pPr lvl="0" algn="ctr">
              <a:spcBef>
                <a:spcPts val="0"/>
              </a:spcBef>
              <a:buNone/>
            </a:pPr>
            <a:r>
              <a:rPr lang="en" sz="2800" b="1">
                <a:solidFill>
                  <a:srgbClr val="FFFFFF"/>
                </a:solidFill>
              </a:rPr>
              <a:t>The Issue</a:t>
            </a:r>
          </a:p>
        </p:txBody>
      </p:sp>
      <p:sp>
        <p:nvSpPr>
          <p:cNvPr id="130" name="Shape 130"/>
          <p:cNvSpPr txBox="1"/>
          <p:nvPr/>
        </p:nvSpPr>
        <p:spPr>
          <a:xfrm>
            <a:off x="607875" y="1589800"/>
            <a:ext cx="4243500" cy="3670500"/>
          </a:xfrm>
          <a:prstGeom prst="rect">
            <a:avLst/>
          </a:prstGeom>
          <a:noFill/>
          <a:ln>
            <a:noFill/>
          </a:ln>
        </p:spPr>
        <p:txBody>
          <a:bodyPr lIns="91425" tIns="91425" rIns="91425" bIns="91425" anchor="t" anchorCtr="0">
            <a:noAutofit/>
          </a:bodyPr>
          <a:lstStyle/>
          <a:p>
            <a:pPr lvl="0" algn="ctr">
              <a:spcBef>
                <a:spcPts val="0"/>
              </a:spcBef>
              <a:buNone/>
            </a:pPr>
            <a:r>
              <a:rPr lang="en" sz="2000" b="1">
                <a:solidFill>
                  <a:srgbClr val="FFFFFF"/>
                </a:solidFill>
              </a:rPr>
              <a:t>“Urban sprawl and deforestation...began to take a huge toll on the island’s natural resources”</a:t>
            </a:r>
          </a:p>
          <a:p>
            <a:pPr lvl="0" algn="ctr">
              <a:spcBef>
                <a:spcPts val="0"/>
              </a:spcBef>
              <a:buNone/>
            </a:pPr>
            <a:r>
              <a:rPr lang="en" sz="2000" b="1">
                <a:solidFill>
                  <a:srgbClr val="FFFFFF"/>
                </a:solidFill>
              </a:rPr>
              <a:t>-Fideicomiso de Conservación de Puerto Rico</a:t>
            </a:r>
          </a:p>
        </p:txBody>
      </p:sp>
      <p:pic>
        <p:nvPicPr>
          <p:cNvPr id="131" name="Shape 131" descr="missionVissionLarge.jpg"/>
          <p:cNvPicPr preferRelativeResize="0"/>
          <p:nvPr/>
        </p:nvPicPr>
        <p:blipFill>
          <a:blip r:embed="rId4">
            <a:alphaModFix/>
          </a:blip>
          <a:stretch>
            <a:fillRect/>
          </a:stretch>
        </p:blipFill>
        <p:spPr>
          <a:xfrm>
            <a:off x="5017824" y="1238675"/>
            <a:ext cx="3165249" cy="34093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None/>
            </a:pPr>
            <a:r>
              <a:rPr lang="en" b="1">
                <a:solidFill>
                  <a:srgbClr val="85200C"/>
                </a:solidFill>
              </a:rPr>
              <a:t>María Hernández Material Recommendation</a:t>
            </a:r>
          </a:p>
        </p:txBody>
      </p:sp>
      <p:pic>
        <p:nvPicPr>
          <p:cNvPr id="335" name="Shape 335"/>
          <p:cNvPicPr preferRelativeResize="0"/>
          <p:nvPr/>
        </p:nvPicPr>
        <p:blipFill rotWithShape="1">
          <a:blip r:embed="rId3">
            <a:alphaModFix/>
          </a:blip>
          <a:srcRect l="23088"/>
          <a:stretch/>
        </p:blipFill>
        <p:spPr>
          <a:xfrm>
            <a:off x="0" y="1739338"/>
            <a:ext cx="4647974" cy="2242674"/>
          </a:xfrm>
          <a:prstGeom prst="rect">
            <a:avLst/>
          </a:prstGeom>
          <a:noFill/>
          <a:ln>
            <a:noFill/>
          </a:ln>
        </p:spPr>
      </p:pic>
      <p:pic>
        <p:nvPicPr>
          <p:cNvPr id="336" name="Shape 336"/>
          <p:cNvPicPr preferRelativeResize="0"/>
          <p:nvPr/>
        </p:nvPicPr>
        <p:blipFill rotWithShape="1">
          <a:blip r:embed="rId4">
            <a:alphaModFix/>
          </a:blip>
          <a:srcRect b="13434"/>
          <a:stretch/>
        </p:blipFill>
        <p:spPr>
          <a:xfrm>
            <a:off x="4737175" y="1739350"/>
            <a:ext cx="4406823" cy="22426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l">
              <a:spcBef>
                <a:spcPts val="0"/>
              </a:spcBef>
              <a:buClr>
                <a:schemeClr val="dk1"/>
              </a:buClr>
              <a:buSzPct val="39285"/>
              <a:buFont typeface="Arial"/>
              <a:buNone/>
            </a:pPr>
            <a:r>
              <a:rPr lang="en" b="1">
                <a:solidFill>
                  <a:srgbClr val="85200C"/>
                </a:solidFill>
              </a:rPr>
              <a:t>                           Cost Analysis</a:t>
            </a:r>
          </a:p>
        </p:txBody>
      </p:sp>
      <p:pic>
        <p:nvPicPr>
          <p:cNvPr id="342" name="Shape 342" title="Points scored"/>
          <p:cNvPicPr preferRelativeResize="0"/>
          <p:nvPr/>
        </p:nvPicPr>
        <p:blipFill>
          <a:blip r:embed="rId3">
            <a:alphaModFix/>
          </a:blip>
          <a:stretch>
            <a:fillRect/>
          </a:stretch>
        </p:blipFill>
        <p:spPr>
          <a:xfrm>
            <a:off x="1166450" y="1017725"/>
            <a:ext cx="6811099" cy="4125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None/>
            </a:pPr>
            <a:r>
              <a:rPr lang="en" b="1">
                <a:solidFill>
                  <a:srgbClr val="85200C"/>
                </a:solidFill>
              </a:rPr>
              <a:t>La Boquilla Bridge Recommendation</a:t>
            </a:r>
          </a:p>
        </p:txBody>
      </p:sp>
      <p:pic>
        <p:nvPicPr>
          <p:cNvPr id="348" name="Shape 348" descr="side pylon with h beam.PNG"/>
          <p:cNvPicPr preferRelativeResize="0"/>
          <p:nvPr/>
        </p:nvPicPr>
        <p:blipFill>
          <a:blip r:embed="rId3">
            <a:alphaModFix/>
          </a:blip>
          <a:stretch>
            <a:fillRect/>
          </a:stretch>
        </p:blipFill>
        <p:spPr>
          <a:xfrm>
            <a:off x="2086100" y="3802704"/>
            <a:ext cx="4971799" cy="1229699"/>
          </a:xfrm>
          <a:prstGeom prst="rect">
            <a:avLst/>
          </a:prstGeom>
          <a:noFill/>
          <a:ln>
            <a:noFill/>
          </a:ln>
        </p:spPr>
      </p:pic>
      <p:pic>
        <p:nvPicPr>
          <p:cNvPr id="349" name="Shape 349" descr="iso pylon with h beam.PNG"/>
          <p:cNvPicPr preferRelativeResize="0"/>
          <p:nvPr/>
        </p:nvPicPr>
        <p:blipFill>
          <a:blip r:embed="rId4">
            <a:alphaModFix/>
          </a:blip>
          <a:stretch>
            <a:fillRect/>
          </a:stretch>
        </p:blipFill>
        <p:spPr>
          <a:xfrm>
            <a:off x="2352995" y="1017725"/>
            <a:ext cx="4438005" cy="27849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Shape 354" descr="drawing of bridge whole.PNG"/>
          <p:cNvPicPr preferRelativeResize="0"/>
          <p:nvPr/>
        </p:nvPicPr>
        <p:blipFill>
          <a:blip r:embed="rId3">
            <a:alphaModFix/>
          </a:blip>
          <a:stretch>
            <a:fillRect/>
          </a:stretch>
        </p:blipFill>
        <p:spPr>
          <a:xfrm>
            <a:off x="1254317" y="0"/>
            <a:ext cx="6635365"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Clr>
                <a:schemeClr val="dk1"/>
              </a:buClr>
              <a:buSzPct val="39285"/>
              <a:buFont typeface="Arial"/>
              <a:buNone/>
            </a:pPr>
            <a:r>
              <a:rPr lang="en" b="1">
                <a:solidFill>
                  <a:srgbClr val="85200C"/>
                </a:solidFill>
              </a:rPr>
              <a:t>Simulation Results for La Boquilla Bridge Recommendation</a:t>
            </a:r>
          </a:p>
          <a:p>
            <a:pPr lvl="0">
              <a:spcBef>
                <a:spcPts val="0"/>
              </a:spcBef>
              <a:buNone/>
            </a:pPr>
            <a:r>
              <a:rPr lang="en"/>
              <a:t>                </a:t>
            </a:r>
          </a:p>
        </p:txBody>
      </p:sp>
      <p:pic>
        <p:nvPicPr>
          <p:cNvPr id="360" name="Shape 360" descr="displacement simulation.PNG"/>
          <p:cNvPicPr preferRelativeResize="0"/>
          <p:nvPr/>
        </p:nvPicPr>
        <p:blipFill>
          <a:blip r:embed="rId3">
            <a:alphaModFix/>
          </a:blip>
          <a:stretch>
            <a:fillRect/>
          </a:stretch>
        </p:blipFill>
        <p:spPr>
          <a:xfrm>
            <a:off x="732450" y="1868037"/>
            <a:ext cx="3741949" cy="2185244"/>
          </a:xfrm>
          <a:prstGeom prst="rect">
            <a:avLst/>
          </a:prstGeom>
          <a:noFill/>
          <a:ln>
            <a:noFill/>
          </a:ln>
        </p:spPr>
      </p:pic>
      <p:pic>
        <p:nvPicPr>
          <p:cNvPr id="361" name="Shape 361" descr="stress simulation.PNG"/>
          <p:cNvPicPr preferRelativeResize="0"/>
          <p:nvPr/>
        </p:nvPicPr>
        <p:blipFill>
          <a:blip r:embed="rId4">
            <a:alphaModFix/>
          </a:blip>
          <a:stretch>
            <a:fillRect/>
          </a:stretch>
        </p:blipFill>
        <p:spPr>
          <a:xfrm>
            <a:off x="4474400" y="1920049"/>
            <a:ext cx="3515500" cy="2081225"/>
          </a:xfrm>
          <a:prstGeom prst="rect">
            <a:avLst/>
          </a:prstGeom>
          <a:noFill/>
          <a:ln>
            <a:noFill/>
          </a:ln>
        </p:spPr>
      </p:pic>
      <p:pic>
        <p:nvPicPr>
          <p:cNvPr id="362" name="Shape 362" descr="stress simulation values.PNG"/>
          <p:cNvPicPr preferRelativeResize="0"/>
          <p:nvPr/>
        </p:nvPicPr>
        <p:blipFill>
          <a:blip r:embed="rId5">
            <a:alphaModFix/>
          </a:blip>
          <a:stretch>
            <a:fillRect/>
          </a:stretch>
        </p:blipFill>
        <p:spPr>
          <a:xfrm>
            <a:off x="7989899" y="1652600"/>
            <a:ext cx="978949" cy="2616122"/>
          </a:xfrm>
          <a:prstGeom prst="rect">
            <a:avLst/>
          </a:prstGeom>
          <a:noFill/>
          <a:ln>
            <a:noFill/>
          </a:ln>
        </p:spPr>
      </p:pic>
      <p:pic>
        <p:nvPicPr>
          <p:cNvPr id="363" name="Shape 363" descr="displacement simulation values.PNG"/>
          <p:cNvPicPr preferRelativeResize="0"/>
          <p:nvPr/>
        </p:nvPicPr>
        <p:blipFill>
          <a:blip r:embed="rId6">
            <a:alphaModFix/>
          </a:blip>
          <a:stretch>
            <a:fillRect/>
          </a:stretch>
        </p:blipFill>
        <p:spPr>
          <a:xfrm>
            <a:off x="123635" y="1652600"/>
            <a:ext cx="608813" cy="2789799"/>
          </a:xfrm>
          <a:prstGeom prst="rect">
            <a:avLst/>
          </a:prstGeom>
          <a:noFill/>
          <a:ln>
            <a:noFill/>
          </a:ln>
        </p:spPr>
      </p:pic>
      <p:sp>
        <p:nvSpPr>
          <p:cNvPr id="364" name="Shape 364"/>
          <p:cNvSpPr txBox="1"/>
          <p:nvPr/>
        </p:nvSpPr>
        <p:spPr>
          <a:xfrm>
            <a:off x="1148575" y="1451125"/>
            <a:ext cx="2909700" cy="417000"/>
          </a:xfrm>
          <a:prstGeom prst="rect">
            <a:avLst/>
          </a:prstGeom>
          <a:noFill/>
          <a:ln>
            <a:noFill/>
          </a:ln>
        </p:spPr>
        <p:txBody>
          <a:bodyPr lIns="91425" tIns="91425" rIns="91425" bIns="91425" anchor="t" anchorCtr="0">
            <a:noAutofit/>
          </a:bodyPr>
          <a:lstStyle/>
          <a:p>
            <a:pPr lvl="0" algn="ctr">
              <a:spcBef>
                <a:spcPts val="0"/>
              </a:spcBef>
              <a:buNone/>
            </a:pPr>
            <a:r>
              <a:rPr lang="en" sz="1800" b="1"/>
              <a:t>Displacement</a:t>
            </a:r>
            <a:r>
              <a:rPr lang="en" b="1">
                <a:solidFill>
                  <a:srgbClr val="85200C"/>
                </a:solidFill>
              </a:rPr>
              <a:t> </a:t>
            </a:r>
          </a:p>
        </p:txBody>
      </p:sp>
      <p:sp>
        <p:nvSpPr>
          <p:cNvPr id="365" name="Shape 365"/>
          <p:cNvSpPr txBox="1"/>
          <p:nvPr/>
        </p:nvSpPr>
        <p:spPr>
          <a:xfrm>
            <a:off x="5253825" y="1525825"/>
            <a:ext cx="2220000" cy="417000"/>
          </a:xfrm>
          <a:prstGeom prst="rect">
            <a:avLst/>
          </a:prstGeom>
          <a:noFill/>
          <a:ln>
            <a:noFill/>
          </a:ln>
        </p:spPr>
        <p:txBody>
          <a:bodyPr lIns="91425" tIns="91425" rIns="91425" bIns="91425" anchor="t" anchorCtr="0">
            <a:noAutofit/>
          </a:bodyPr>
          <a:lstStyle/>
          <a:p>
            <a:pPr lvl="0" algn="ctr">
              <a:spcBef>
                <a:spcPts val="0"/>
              </a:spcBef>
              <a:buNone/>
            </a:pPr>
            <a:r>
              <a:rPr lang="en" sz="1800" b="1"/>
              <a:t>Stress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Clr>
                <a:schemeClr val="dk1"/>
              </a:buClr>
              <a:buSzPct val="39285"/>
              <a:buFont typeface="Arial"/>
              <a:buNone/>
            </a:pPr>
            <a:r>
              <a:rPr lang="en" b="1">
                <a:solidFill>
                  <a:srgbClr val="85200C"/>
                </a:solidFill>
              </a:rPr>
              <a:t>Step by Step Build for La Boquilla Bridge</a:t>
            </a:r>
          </a:p>
          <a:p>
            <a:pPr lvl="0">
              <a:spcBef>
                <a:spcPts val="0"/>
              </a:spcBef>
              <a:buNone/>
            </a:pPr>
            <a:endParaRPr/>
          </a:p>
        </p:txBody>
      </p:sp>
      <p:pic>
        <p:nvPicPr>
          <p:cNvPr id="371" name="Shape 371" descr="exploded view labeled.PNG"/>
          <p:cNvPicPr preferRelativeResize="0"/>
          <p:nvPr/>
        </p:nvPicPr>
        <p:blipFill>
          <a:blip r:embed="rId3">
            <a:alphaModFix/>
          </a:blip>
          <a:stretch>
            <a:fillRect/>
          </a:stretch>
        </p:blipFill>
        <p:spPr>
          <a:xfrm>
            <a:off x="2385437" y="1017725"/>
            <a:ext cx="4373124" cy="4059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Clr>
                <a:schemeClr val="dk1"/>
              </a:buClr>
              <a:buSzPct val="39285"/>
              <a:buFont typeface="Arial"/>
              <a:buNone/>
            </a:pPr>
            <a:r>
              <a:rPr lang="en" b="1">
                <a:solidFill>
                  <a:srgbClr val="85200C"/>
                </a:solidFill>
              </a:rPr>
              <a:t>Assembly of La Boquilla Final Design</a:t>
            </a:r>
          </a:p>
          <a:p>
            <a:pPr lvl="0">
              <a:spcBef>
                <a:spcPts val="0"/>
              </a:spcBef>
              <a:buNone/>
            </a:pPr>
            <a:endParaRPr/>
          </a:p>
        </p:txBody>
      </p:sp>
      <p:pic>
        <p:nvPicPr>
          <p:cNvPr id="2" name="Boquilla Bridge w pylons h beam 2x6 de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5486" y="1027896"/>
            <a:ext cx="7093029" cy="39022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title"/>
          </p:nvPr>
        </p:nvSpPr>
        <p:spPr>
          <a:xfrm>
            <a:off x="-2082275" y="575225"/>
            <a:ext cx="8520600" cy="572700"/>
          </a:xfrm>
          <a:prstGeom prst="rect">
            <a:avLst/>
          </a:prstGeom>
        </p:spPr>
        <p:txBody>
          <a:bodyPr lIns="91425" tIns="91425" rIns="91425" bIns="91425" anchor="t" anchorCtr="0">
            <a:noAutofit/>
          </a:bodyPr>
          <a:lstStyle/>
          <a:p>
            <a:pPr lvl="0" algn="ctr">
              <a:spcBef>
                <a:spcPts val="0"/>
              </a:spcBef>
              <a:buNone/>
            </a:pPr>
            <a:r>
              <a:rPr lang="en" b="1">
                <a:solidFill>
                  <a:srgbClr val="85200C"/>
                </a:solidFill>
              </a:rPr>
              <a:t>Before</a:t>
            </a:r>
          </a:p>
        </p:txBody>
      </p:sp>
      <p:pic>
        <p:nvPicPr>
          <p:cNvPr id="384" name="Shape 384"/>
          <p:cNvPicPr preferRelativeResize="0"/>
          <p:nvPr/>
        </p:nvPicPr>
        <p:blipFill rotWithShape="1">
          <a:blip r:embed="rId3">
            <a:alphaModFix/>
          </a:blip>
          <a:srcRect l="15269" r="17377"/>
          <a:stretch/>
        </p:blipFill>
        <p:spPr>
          <a:xfrm>
            <a:off x="86349" y="1226725"/>
            <a:ext cx="4183349" cy="3082474"/>
          </a:xfrm>
          <a:prstGeom prst="rect">
            <a:avLst/>
          </a:prstGeom>
          <a:noFill/>
          <a:ln>
            <a:noFill/>
          </a:ln>
        </p:spPr>
      </p:pic>
      <p:sp>
        <p:nvSpPr>
          <p:cNvPr id="385" name="Shape 385"/>
          <p:cNvSpPr txBox="1">
            <a:spLocks noGrp="1"/>
          </p:cNvSpPr>
          <p:nvPr>
            <p:ph type="title"/>
          </p:nvPr>
        </p:nvSpPr>
        <p:spPr>
          <a:xfrm>
            <a:off x="2394025" y="575225"/>
            <a:ext cx="8520600" cy="572700"/>
          </a:xfrm>
          <a:prstGeom prst="rect">
            <a:avLst/>
          </a:prstGeom>
        </p:spPr>
        <p:txBody>
          <a:bodyPr lIns="91425" tIns="91425" rIns="91425" bIns="91425" anchor="t" anchorCtr="0">
            <a:noAutofit/>
          </a:bodyPr>
          <a:lstStyle/>
          <a:p>
            <a:pPr lvl="0" algn="ctr" rtl="0">
              <a:spcBef>
                <a:spcPts val="0"/>
              </a:spcBef>
              <a:buNone/>
            </a:pPr>
            <a:r>
              <a:rPr lang="en" b="1">
                <a:solidFill>
                  <a:srgbClr val="85200C"/>
                </a:solidFill>
              </a:rPr>
              <a:t>After</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981" y="1226725"/>
            <a:ext cx="4144600" cy="30824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Shape 43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None/>
            </a:pPr>
            <a:r>
              <a:rPr lang="en" b="1">
                <a:solidFill>
                  <a:srgbClr val="85200C"/>
                </a:solidFill>
              </a:rPr>
              <a:t>La Boquilla Material Recommendation </a:t>
            </a:r>
          </a:p>
        </p:txBody>
      </p:sp>
      <p:sp>
        <p:nvSpPr>
          <p:cNvPr id="436" name="Shape 43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437" name="Shape 437"/>
          <p:cNvPicPr preferRelativeResize="0"/>
          <p:nvPr/>
        </p:nvPicPr>
        <p:blipFill rotWithShape="1">
          <a:blip r:embed="rId3">
            <a:alphaModFix/>
          </a:blip>
          <a:srcRect l="15476" b="16303"/>
          <a:stretch/>
        </p:blipFill>
        <p:spPr>
          <a:xfrm>
            <a:off x="311700" y="1152475"/>
            <a:ext cx="2722600" cy="2760825"/>
          </a:xfrm>
          <a:prstGeom prst="rect">
            <a:avLst/>
          </a:prstGeom>
          <a:noFill/>
          <a:ln>
            <a:noFill/>
          </a:ln>
        </p:spPr>
      </p:pic>
      <p:pic>
        <p:nvPicPr>
          <p:cNvPr id="438" name="Shape 438"/>
          <p:cNvPicPr preferRelativeResize="0"/>
          <p:nvPr/>
        </p:nvPicPr>
        <p:blipFill>
          <a:blip r:embed="rId4">
            <a:alphaModFix/>
          </a:blip>
          <a:stretch>
            <a:fillRect/>
          </a:stretch>
        </p:blipFill>
        <p:spPr>
          <a:xfrm>
            <a:off x="6093250" y="1152475"/>
            <a:ext cx="2899399" cy="2541800"/>
          </a:xfrm>
          <a:prstGeom prst="rect">
            <a:avLst/>
          </a:prstGeom>
          <a:noFill/>
          <a:ln>
            <a:noFill/>
          </a:ln>
        </p:spPr>
      </p:pic>
      <p:pic>
        <p:nvPicPr>
          <p:cNvPr id="439" name="Shape 439"/>
          <p:cNvPicPr preferRelativeResize="0"/>
          <p:nvPr/>
        </p:nvPicPr>
        <p:blipFill rotWithShape="1">
          <a:blip r:embed="rId5">
            <a:alphaModFix/>
          </a:blip>
          <a:srcRect l="5995" t="12359" r="17033" b="6858"/>
          <a:stretch/>
        </p:blipFill>
        <p:spPr>
          <a:xfrm rot="-1439235">
            <a:off x="2558682" y="1630035"/>
            <a:ext cx="3589085" cy="1883429"/>
          </a:xfrm>
          <a:prstGeom prst="rect">
            <a:avLst/>
          </a:prstGeom>
          <a:noFill/>
          <a:ln>
            <a:noFill/>
          </a:ln>
        </p:spPr>
      </p:pic>
    </p:spTree>
    <p:extLst>
      <p:ext uri="{BB962C8B-B14F-4D97-AF65-F5344CB8AC3E}">
        <p14:creationId xmlns:p14="http://schemas.microsoft.com/office/powerpoint/2010/main" val="168583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Shape 39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None/>
            </a:pPr>
            <a:r>
              <a:rPr lang="en" b="1">
                <a:solidFill>
                  <a:srgbClr val="85200C"/>
                </a:solidFill>
              </a:rPr>
              <a:t>Cost Analysis</a:t>
            </a:r>
          </a:p>
        </p:txBody>
      </p:sp>
      <p:pic>
        <p:nvPicPr>
          <p:cNvPr id="399" name="Shape 399" title="Points scored"/>
          <p:cNvPicPr preferRelativeResize="0"/>
          <p:nvPr/>
        </p:nvPicPr>
        <p:blipFill rotWithShape="1">
          <a:blip r:embed="rId3">
            <a:alphaModFix/>
          </a:blip>
          <a:srcRect l="17381" r="17053"/>
          <a:stretch/>
        </p:blipFill>
        <p:spPr>
          <a:xfrm>
            <a:off x="258325" y="1323050"/>
            <a:ext cx="4132075" cy="3896924"/>
          </a:xfrm>
          <a:prstGeom prst="rect">
            <a:avLst/>
          </a:prstGeom>
          <a:noFill/>
          <a:ln>
            <a:noFill/>
          </a:ln>
        </p:spPr>
      </p:pic>
      <p:pic>
        <p:nvPicPr>
          <p:cNvPr id="400" name="Shape 400" title="Points scored"/>
          <p:cNvPicPr preferRelativeResize="0"/>
          <p:nvPr/>
        </p:nvPicPr>
        <p:blipFill rotWithShape="1">
          <a:blip r:embed="rId4">
            <a:alphaModFix/>
          </a:blip>
          <a:srcRect l="18019" r="12675"/>
          <a:stretch/>
        </p:blipFill>
        <p:spPr>
          <a:xfrm>
            <a:off x="4529224" y="1246562"/>
            <a:ext cx="4539124" cy="4049899"/>
          </a:xfrm>
          <a:prstGeom prst="rect">
            <a:avLst/>
          </a:prstGeom>
          <a:noFill/>
          <a:ln>
            <a:noFill/>
          </a:ln>
        </p:spPr>
      </p:pic>
      <p:sp>
        <p:nvSpPr>
          <p:cNvPr id="401" name="Shape 401"/>
          <p:cNvSpPr txBox="1"/>
          <p:nvPr/>
        </p:nvSpPr>
        <p:spPr>
          <a:xfrm>
            <a:off x="553575" y="1156375"/>
            <a:ext cx="2505600" cy="409500"/>
          </a:xfrm>
          <a:prstGeom prst="rect">
            <a:avLst/>
          </a:prstGeom>
          <a:noFill/>
          <a:ln>
            <a:noFill/>
          </a:ln>
        </p:spPr>
        <p:txBody>
          <a:bodyPr lIns="91425" tIns="91425" rIns="91425" bIns="91425" anchor="t" anchorCtr="0">
            <a:noAutofit/>
          </a:bodyPr>
          <a:lstStyle/>
          <a:p>
            <a:pPr lvl="0" algn="ctr">
              <a:spcBef>
                <a:spcPts val="0"/>
              </a:spcBef>
              <a:buNone/>
            </a:pPr>
            <a:r>
              <a:rPr lang="en" sz="1800" b="1">
                <a:solidFill>
                  <a:srgbClr val="85200C"/>
                </a:solidFill>
              </a:rPr>
              <a:t>Pine</a:t>
            </a:r>
          </a:p>
        </p:txBody>
      </p:sp>
      <p:sp>
        <p:nvSpPr>
          <p:cNvPr id="402" name="Shape 402"/>
          <p:cNvSpPr txBox="1"/>
          <p:nvPr/>
        </p:nvSpPr>
        <p:spPr>
          <a:xfrm>
            <a:off x="4840600" y="1156375"/>
            <a:ext cx="2505600" cy="409500"/>
          </a:xfrm>
          <a:prstGeom prst="rect">
            <a:avLst/>
          </a:prstGeom>
          <a:noFill/>
          <a:ln>
            <a:noFill/>
          </a:ln>
        </p:spPr>
        <p:txBody>
          <a:bodyPr lIns="91425" tIns="91425" rIns="91425" bIns="91425" anchor="t" anchorCtr="0">
            <a:noAutofit/>
          </a:bodyPr>
          <a:lstStyle/>
          <a:p>
            <a:pPr lvl="0" algn="ctr" rtl="0">
              <a:spcBef>
                <a:spcPts val="0"/>
              </a:spcBef>
              <a:buNone/>
            </a:pPr>
            <a:r>
              <a:rPr lang="en" sz="1800" b="1">
                <a:solidFill>
                  <a:srgbClr val="85200C"/>
                </a:solidFill>
              </a:rPr>
              <a:t>Cedar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p:nvPr/>
        </p:nvSpPr>
        <p:spPr>
          <a:xfrm>
            <a:off x="58975" y="719600"/>
            <a:ext cx="4305900" cy="3940200"/>
          </a:xfrm>
          <a:prstGeom prst="rect">
            <a:avLst/>
          </a:prstGeom>
          <a:noFill/>
          <a:ln>
            <a:noFill/>
          </a:ln>
        </p:spPr>
        <p:txBody>
          <a:bodyPr lIns="91425" tIns="91425" rIns="91425" bIns="91425" anchor="t" anchorCtr="0">
            <a:noAutofit/>
          </a:bodyPr>
          <a:lstStyle/>
          <a:p>
            <a:pPr lvl="0" algn="ctr" rtl="0">
              <a:spcBef>
                <a:spcPts val="0"/>
              </a:spcBef>
              <a:buNone/>
            </a:pPr>
            <a:r>
              <a:rPr lang="en" sz="4800" b="1"/>
              <a:t>Organizations </a:t>
            </a:r>
          </a:p>
          <a:p>
            <a:pPr lvl="0" algn="ctr">
              <a:spcBef>
                <a:spcPts val="0"/>
              </a:spcBef>
              <a:buNone/>
            </a:pPr>
            <a:r>
              <a:rPr lang="en" sz="4800" b="1"/>
              <a:t>involved in Conservation</a:t>
            </a:r>
          </a:p>
        </p:txBody>
      </p:sp>
      <p:sp>
        <p:nvSpPr>
          <p:cNvPr id="137" name="Shape 137"/>
          <p:cNvSpPr txBox="1"/>
          <p:nvPr/>
        </p:nvSpPr>
        <p:spPr>
          <a:xfrm>
            <a:off x="4600925" y="833900"/>
            <a:ext cx="4496100" cy="3273600"/>
          </a:xfrm>
          <a:prstGeom prst="rect">
            <a:avLst/>
          </a:prstGeom>
          <a:noFill/>
          <a:ln>
            <a:noFill/>
          </a:ln>
        </p:spPr>
        <p:txBody>
          <a:bodyPr lIns="91425" tIns="91425" rIns="91425" bIns="91425" anchor="t" anchorCtr="0">
            <a:noAutofit/>
          </a:bodyPr>
          <a:lstStyle/>
          <a:p>
            <a:pPr lvl="0" rtl="0">
              <a:lnSpc>
                <a:spcPct val="100000"/>
              </a:lnSpc>
              <a:spcBef>
                <a:spcPts val="0"/>
              </a:spcBef>
              <a:buNone/>
            </a:pPr>
            <a:endParaRPr sz="1800" b="1"/>
          </a:p>
          <a:p>
            <a:pPr marL="457200" lvl="0" indent="-342900" rtl="0">
              <a:lnSpc>
                <a:spcPct val="100000"/>
              </a:lnSpc>
              <a:spcBef>
                <a:spcPts val="0"/>
              </a:spcBef>
              <a:buSzPct val="100000"/>
              <a:buChar char="●"/>
            </a:pPr>
            <a:r>
              <a:rPr lang="en" sz="1800" b="1"/>
              <a:t>Caborrojeños Pro Salud y Ambiente</a:t>
            </a:r>
          </a:p>
          <a:p>
            <a:pPr lvl="0" rtl="0">
              <a:lnSpc>
                <a:spcPct val="100000"/>
              </a:lnSpc>
              <a:spcBef>
                <a:spcPts val="0"/>
              </a:spcBef>
              <a:buNone/>
            </a:pPr>
            <a:endParaRPr sz="1800" b="1"/>
          </a:p>
          <a:p>
            <a:pPr marL="457200" lvl="0" indent="-342900" rtl="0">
              <a:lnSpc>
                <a:spcPct val="100000"/>
              </a:lnSpc>
              <a:spcBef>
                <a:spcPts val="0"/>
              </a:spcBef>
              <a:buSzPct val="100000"/>
              <a:buChar char="●"/>
            </a:pPr>
            <a:r>
              <a:rPr lang="en" sz="1800" b="1">
                <a:highlight>
                  <a:srgbClr val="FFFFFF"/>
                </a:highlight>
              </a:rPr>
              <a:t>Departamento de Recursos Naturales y Ambientales (</a:t>
            </a:r>
            <a:r>
              <a:rPr lang="en" sz="1800" b="1"/>
              <a:t>DRNA)</a:t>
            </a:r>
          </a:p>
          <a:p>
            <a:pPr lvl="0" rtl="0">
              <a:spcBef>
                <a:spcPts val="0"/>
              </a:spcBef>
              <a:buNone/>
            </a:pPr>
            <a:endParaRPr sz="1800" b="1"/>
          </a:p>
          <a:p>
            <a:pPr marL="457200" lvl="0" indent="-342900">
              <a:lnSpc>
                <a:spcPct val="100000"/>
              </a:lnSpc>
              <a:spcBef>
                <a:spcPts val="0"/>
              </a:spcBef>
              <a:buSzPct val="100000"/>
              <a:buChar char="●"/>
            </a:pPr>
            <a:r>
              <a:rPr lang="en" sz="1800" b="1"/>
              <a:t>Para La Naturaleza</a:t>
            </a:r>
          </a:p>
        </p:txBody>
      </p:sp>
      <p:cxnSp>
        <p:nvCxnSpPr>
          <p:cNvPr id="138" name="Shape 138"/>
          <p:cNvCxnSpPr/>
          <p:nvPr/>
        </p:nvCxnSpPr>
        <p:spPr>
          <a:xfrm flipH="1">
            <a:off x="4600925" y="554450"/>
            <a:ext cx="11700" cy="4223400"/>
          </a:xfrm>
          <a:prstGeom prst="straightConnector1">
            <a:avLst/>
          </a:prstGeom>
          <a:noFill/>
          <a:ln w="76200" cap="flat" cmpd="sng">
            <a:solidFill>
              <a:srgbClr val="85200C"/>
            </a:solidFill>
            <a:prstDash val="solid"/>
            <a:round/>
            <a:headEnd type="none" w="lg" len="lg"/>
            <a:tailEnd type="none" w="lg" len="lg"/>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311700" y="441715"/>
            <a:ext cx="8520600" cy="572700"/>
          </a:xfrm>
          <a:prstGeom prst="rect">
            <a:avLst/>
          </a:prstGeom>
        </p:spPr>
        <p:txBody>
          <a:bodyPr lIns="91425" tIns="91425" rIns="91425" bIns="91425" anchor="t" anchorCtr="0">
            <a:noAutofit/>
          </a:bodyPr>
          <a:lstStyle/>
          <a:p>
            <a:pPr lvl="0" algn="ctr" rtl="0">
              <a:spcBef>
                <a:spcPts val="0"/>
              </a:spcBef>
              <a:buNone/>
            </a:pPr>
            <a:r>
              <a:rPr lang="en" b="1" dirty="0">
                <a:solidFill>
                  <a:srgbClr val="85200C"/>
                </a:solidFill>
              </a:rPr>
              <a:t>Cost Analysis</a:t>
            </a:r>
          </a:p>
        </p:txBody>
      </p:sp>
      <p:sp>
        <p:nvSpPr>
          <p:cNvPr id="454" name="Shape 45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a:p>
        </p:txBody>
      </p:sp>
      <p:pic>
        <p:nvPicPr>
          <p:cNvPr id="455" name="Shape 455" title="Points scored"/>
          <p:cNvPicPr preferRelativeResize="0"/>
          <p:nvPr/>
        </p:nvPicPr>
        <p:blipFill rotWithShape="1">
          <a:blip r:embed="rId3">
            <a:alphaModFix/>
          </a:blip>
          <a:srcRect l="16852" r="12069"/>
          <a:stretch/>
        </p:blipFill>
        <p:spPr>
          <a:xfrm>
            <a:off x="135675" y="1066112"/>
            <a:ext cx="4687125" cy="4077375"/>
          </a:xfrm>
          <a:prstGeom prst="rect">
            <a:avLst/>
          </a:prstGeom>
          <a:noFill/>
          <a:ln>
            <a:noFill/>
          </a:ln>
        </p:spPr>
      </p:pic>
      <p:pic>
        <p:nvPicPr>
          <p:cNvPr id="456" name="Shape 456" title="Points scored"/>
          <p:cNvPicPr preferRelativeResize="0"/>
          <p:nvPr/>
        </p:nvPicPr>
        <p:blipFill rotWithShape="1">
          <a:blip r:embed="rId4">
            <a:alphaModFix/>
          </a:blip>
          <a:srcRect l="15770" r="15543"/>
          <a:stretch/>
        </p:blipFill>
        <p:spPr>
          <a:xfrm>
            <a:off x="4540200" y="1032674"/>
            <a:ext cx="4603792" cy="4144274"/>
          </a:xfrm>
          <a:prstGeom prst="rect">
            <a:avLst/>
          </a:prstGeom>
          <a:noFill/>
          <a:ln>
            <a:noFill/>
          </a:ln>
        </p:spPr>
      </p:pic>
      <p:sp>
        <p:nvSpPr>
          <p:cNvPr id="457" name="Shape 457"/>
          <p:cNvSpPr txBox="1"/>
          <p:nvPr/>
        </p:nvSpPr>
        <p:spPr>
          <a:xfrm>
            <a:off x="-74000" y="956050"/>
            <a:ext cx="3786600" cy="412800"/>
          </a:xfrm>
          <a:prstGeom prst="rect">
            <a:avLst/>
          </a:prstGeom>
          <a:noFill/>
          <a:ln>
            <a:noFill/>
          </a:ln>
        </p:spPr>
        <p:txBody>
          <a:bodyPr lIns="91425" tIns="91425" rIns="91425" bIns="91425" anchor="t" anchorCtr="0">
            <a:noAutofit/>
          </a:bodyPr>
          <a:lstStyle/>
          <a:p>
            <a:pPr lvl="0" algn="ctr" rtl="0">
              <a:spcBef>
                <a:spcPts val="0"/>
              </a:spcBef>
              <a:buNone/>
            </a:pPr>
            <a:r>
              <a:rPr lang="en" sz="1800" b="1">
                <a:solidFill>
                  <a:srgbClr val="85200C"/>
                </a:solidFill>
              </a:rPr>
              <a:t>Pine With Composite Decking</a:t>
            </a:r>
          </a:p>
        </p:txBody>
      </p:sp>
      <p:sp>
        <p:nvSpPr>
          <p:cNvPr id="458" name="Shape 458"/>
          <p:cNvSpPr txBox="1"/>
          <p:nvPr/>
        </p:nvSpPr>
        <p:spPr>
          <a:xfrm>
            <a:off x="4342850" y="956050"/>
            <a:ext cx="3922200" cy="412800"/>
          </a:xfrm>
          <a:prstGeom prst="rect">
            <a:avLst/>
          </a:prstGeom>
          <a:noFill/>
          <a:ln>
            <a:noFill/>
          </a:ln>
        </p:spPr>
        <p:txBody>
          <a:bodyPr lIns="91425" tIns="91425" rIns="91425" bIns="91425" anchor="t" anchorCtr="0">
            <a:noAutofit/>
          </a:bodyPr>
          <a:lstStyle/>
          <a:p>
            <a:pPr lvl="0" algn="ctr" rtl="0">
              <a:spcBef>
                <a:spcPts val="0"/>
              </a:spcBef>
              <a:buNone/>
            </a:pPr>
            <a:r>
              <a:rPr lang="en" sz="1800" b="1">
                <a:solidFill>
                  <a:srgbClr val="85200C"/>
                </a:solidFill>
              </a:rPr>
              <a:t>Cedar With Composite Decking</a:t>
            </a:r>
          </a:p>
        </p:txBody>
      </p:sp>
    </p:spTree>
    <p:extLst>
      <p:ext uri="{BB962C8B-B14F-4D97-AF65-F5344CB8AC3E}">
        <p14:creationId xmlns:p14="http://schemas.microsoft.com/office/powerpoint/2010/main" val="205759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311700" y="325925"/>
            <a:ext cx="8520600" cy="572700"/>
          </a:xfrm>
          <a:prstGeom prst="rect">
            <a:avLst/>
          </a:prstGeom>
          <a:ln>
            <a:noFill/>
          </a:ln>
        </p:spPr>
        <p:txBody>
          <a:bodyPr lIns="91425" tIns="91425" rIns="91425" bIns="91425" anchor="t" anchorCtr="0">
            <a:noAutofit/>
          </a:bodyPr>
          <a:lstStyle/>
          <a:p>
            <a:pPr lvl="0" algn="ctr" rtl="0">
              <a:spcBef>
                <a:spcPts val="0"/>
              </a:spcBef>
              <a:buNone/>
            </a:pPr>
            <a:r>
              <a:rPr lang="en" b="1">
                <a:solidFill>
                  <a:srgbClr val="85200C"/>
                </a:solidFill>
              </a:rPr>
              <a:t>Informational Sign Design-María Hernández</a:t>
            </a:r>
          </a:p>
        </p:txBody>
      </p:sp>
      <p:pic>
        <p:nvPicPr>
          <p:cNvPr id="408" name="Shape 408" descr="Screen Shot 2016-11-21 at 1.09.00 PM.png"/>
          <p:cNvPicPr preferRelativeResize="0"/>
          <p:nvPr/>
        </p:nvPicPr>
        <p:blipFill rotWithShape="1">
          <a:blip r:embed="rId3">
            <a:alphaModFix/>
          </a:blip>
          <a:srcRect l="6006" t="2028"/>
          <a:stretch/>
        </p:blipFill>
        <p:spPr>
          <a:xfrm>
            <a:off x="311700" y="898624"/>
            <a:ext cx="3760200" cy="4189874"/>
          </a:xfrm>
          <a:prstGeom prst="rect">
            <a:avLst/>
          </a:prstGeom>
          <a:noFill/>
          <a:ln>
            <a:noFill/>
          </a:ln>
        </p:spPr>
      </p:pic>
      <p:pic>
        <p:nvPicPr>
          <p:cNvPr id="409" name="Shape 409" descr="sign.PNG"/>
          <p:cNvPicPr preferRelativeResize="0"/>
          <p:nvPr/>
        </p:nvPicPr>
        <p:blipFill rotWithShape="1">
          <a:blip r:embed="rId4">
            <a:alphaModFix/>
          </a:blip>
          <a:srcRect l="9883" t="17720" r="25307" b="13195"/>
          <a:stretch/>
        </p:blipFill>
        <p:spPr>
          <a:xfrm>
            <a:off x="3933075" y="1192525"/>
            <a:ext cx="5046099" cy="3372775"/>
          </a:xfrm>
          <a:prstGeom prst="rect">
            <a:avLst/>
          </a:prstGeom>
          <a:noFill/>
          <a:ln>
            <a:noFill/>
          </a:ln>
        </p:spPr>
      </p:pic>
      <p:cxnSp>
        <p:nvCxnSpPr>
          <p:cNvPr id="410" name="Shape 410"/>
          <p:cNvCxnSpPr/>
          <p:nvPr/>
        </p:nvCxnSpPr>
        <p:spPr>
          <a:xfrm flipH="1">
            <a:off x="4986950" y="1806850"/>
            <a:ext cx="325200" cy="1072200"/>
          </a:xfrm>
          <a:prstGeom prst="straightConnector1">
            <a:avLst/>
          </a:prstGeom>
          <a:noFill/>
          <a:ln w="38100" cap="flat" cmpd="sng">
            <a:solidFill>
              <a:srgbClr val="CC0000"/>
            </a:solidFill>
            <a:prstDash val="solid"/>
            <a:round/>
            <a:headEnd type="none" w="lg" len="lg"/>
            <a:tailEnd type="triangle" w="lg" len="lg"/>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311700" y="374075"/>
            <a:ext cx="8520600" cy="572700"/>
          </a:xfrm>
          <a:prstGeom prst="rect">
            <a:avLst/>
          </a:prstGeom>
        </p:spPr>
        <p:txBody>
          <a:bodyPr lIns="91425" tIns="91425" rIns="91425" bIns="91425" anchor="t" anchorCtr="0">
            <a:noAutofit/>
          </a:bodyPr>
          <a:lstStyle/>
          <a:p>
            <a:pPr lvl="0" algn="ctr">
              <a:spcBef>
                <a:spcPts val="0"/>
              </a:spcBef>
              <a:buClr>
                <a:schemeClr val="dk1"/>
              </a:buClr>
              <a:buSzPct val="39285"/>
              <a:buFont typeface="Arial"/>
              <a:buNone/>
            </a:pPr>
            <a:r>
              <a:rPr lang="en" b="1">
                <a:solidFill>
                  <a:srgbClr val="85200C"/>
                </a:solidFill>
              </a:rPr>
              <a:t>Informational Sign Design-La Boquilla</a:t>
            </a:r>
          </a:p>
        </p:txBody>
      </p:sp>
      <p:pic>
        <p:nvPicPr>
          <p:cNvPr id="416" name="Shape 416" descr="Screen Shot 2016-11-21 at 1.10.38 PM.png"/>
          <p:cNvPicPr preferRelativeResize="0"/>
          <p:nvPr/>
        </p:nvPicPr>
        <p:blipFill rotWithShape="1">
          <a:blip r:embed="rId3">
            <a:alphaModFix/>
          </a:blip>
          <a:srcRect l="2560" t="1650" r="-2560" b="-1649"/>
          <a:stretch/>
        </p:blipFill>
        <p:spPr>
          <a:xfrm>
            <a:off x="4769725" y="943000"/>
            <a:ext cx="3695700" cy="4286250"/>
          </a:xfrm>
          <a:prstGeom prst="rect">
            <a:avLst/>
          </a:prstGeom>
          <a:noFill/>
          <a:ln>
            <a:noFill/>
          </a:ln>
        </p:spPr>
      </p:pic>
      <p:pic>
        <p:nvPicPr>
          <p:cNvPr id="417" name="Shape 417" descr="sign.PNG"/>
          <p:cNvPicPr preferRelativeResize="0"/>
          <p:nvPr/>
        </p:nvPicPr>
        <p:blipFill>
          <a:blip r:embed="rId4">
            <a:alphaModFix/>
          </a:blip>
          <a:stretch>
            <a:fillRect/>
          </a:stretch>
        </p:blipFill>
        <p:spPr>
          <a:xfrm>
            <a:off x="605625" y="1617125"/>
            <a:ext cx="3695701" cy="2937999"/>
          </a:xfrm>
          <a:prstGeom prst="rect">
            <a:avLst/>
          </a:prstGeom>
          <a:noFill/>
          <a:ln>
            <a:noFill/>
          </a:ln>
        </p:spPr>
      </p:pic>
      <p:cxnSp>
        <p:nvCxnSpPr>
          <p:cNvPr id="418" name="Shape 418"/>
          <p:cNvCxnSpPr/>
          <p:nvPr/>
        </p:nvCxnSpPr>
        <p:spPr>
          <a:xfrm flipH="1">
            <a:off x="1602100" y="1264825"/>
            <a:ext cx="325200" cy="1072200"/>
          </a:xfrm>
          <a:prstGeom prst="straightConnector1">
            <a:avLst/>
          </a:prstGeom>
          <a:noFill/>
          <a:ln w="38100" cap="flat" cmpd="sng">
            <a:solidFill>
              <a:srgbClr val="CC0000"/>
            </a:solidFill>
            <a:prstDash val="solid"/>
            <a:round/>
            <a:headEnd type="none" w="lg" len="lg"/>
            <a:tailEnd type="triangle" w="lg" len="lg"/>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Clr>
                <a:schemeClr val="dk1"/>
              </a:buClr>
              <a:buSzPct val="39285"/>
              <a:buFont typeface="Arial"/>
              <a:buNone/>
            </a:pPr>
            <a:r>
              <a:rPr lang="en" b="1" dirty="0">
                <a:solidFill>
                  <a:srgbClr val="85200C"/>
                </a:solidFill>
              </a:rPr>
              <a:t>Our Experience in Puerto Rico</a:t>
            </a:r>
          </a:p>
          <a:p>
            <a:pPr lvl="0">
              <a:spcBef>
                <a:spcPts val="0"/>
              </a:spcBef>
              <a:buNone/>
            </a:pPr>
            <a:endParaRPr dirty="0"/>
          </a:p>
        </p:txBody>
      </p:sp>
      <p:pic>
        <p:nvPicPr>
          <p:cNvPr id="424" name="Shape 424" descr="20161116_110738.jpg"/>
          <p:cNvPicPr preferRelativeResize="0"/>
          <p:nvPr/>
        </p:nvPicPr>
        <p:blipFill>
          <a:blip r:embed="rId3">
            <a:alphaModFix/>
          </a:blip>
          <a:stretch>
            <a:fillRect/>
          </a:stretch>
        </p:blipFill>
        <p:spPr>
          <a:xfrm>
            <a:off x="611324" y="1571123"/>
            <a:ext cx="4322449" cy="2431350"/>
          </a:xfrm>
          <a:prstGeom prst="rect">
            <a:avLst/>
          </a:prstGeom>
          <a:noFill/>
          <a:ln>
            <a:noFill/>
          </a:ln>
        </p:spPr>
      </p:pic>
      <p:pic>
        <p:nvPicPr>
          <p:cNvPr id="425" name="Shape 425" descr="Attach54942_20161201_165423.jpg"/>
          <p:cNvPicPr preferRelativeResize="0"/>
          <p:nvPr/>
        </p:nvPicPr>
        <p:blipFill>
          <a:blip r:embed="rId4">
            <a:alphaModFix/>
          </a:blip>
          <a:stretch>
            <a:fillRect/>
          </a:stretch>
        </p:blipFill>
        <p:spPr>
          <a:xfrm>
            <a:off x="5303300" y="1152475"/>
            <a:ext cx="3268649" cy="32686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 b="1" dirty="0" smtClean="0">
                <a:solidFill>
                  <a:schemeClr val="bg1"/>
                </a:solidFill>
              </a:rPr>
              <a:t>Acknowledgements</a:t>
            </a:r>
            <a:endParaRPr lang="en-US" dirty="0">
              <a:solidFill>
                <a:schemeClr val="bg1"/>
              </a:solidFill>
            </a:endParaRPr>
          </a:p>
        </p:txBody>
      </p:sp>
      <p:sp>
        <p:nvSpPr>
          <p:cNvPr id="5" name="TextBox 4"/>
          <p:cNvSpPr txBox="1"/>
          <p:nvPr/>
        </p:nvSpPr>
        <p:spPr>
          <a:xfrm>
            <a:off x="590949" y="1232428"/>
            <a:ext cx="7732637" cy="3262432"/>
          </a:xfrm>
          <a:prstGeom prst="rect">
            <a:avLst/>
          </a:prstGeom>
          <a:noFill/>
        </p:spPr>
        <p:txBody>
          <a:bodyPr wrap="square" rtlCol="0">
            <a:spAutoFit/>
          </a:bodyPr>
          <a:lstStyle/>
          <a:p>
            <a:pPr marL="342900" lvl="0" indent="-342900">
              <a:buFont typeface="Symbol"/>
              <a:buChar char=""/>
            </a:pPr>
            <a:r>
              <a:rPr lang="en-US" sz="2400" b="1" dirty="0">
                <a:solidFill>
                  <a:schemeClr val="bg1"/>
                </a:solidFill>
                <a:ea typeface="ＭＳ 明朝"/>
                <a:cs typeface="Times New Roman"/>
              </a:rPr>
              <a:t>Para La </a:t>
            </a:r>
            <a:r>
              <a:rPr lang="en-US" sz="2400" b="1" dirty="0" err="1">
                <a:solidFill>
                  <a:schemeClr val="bg1"/>
                </a:solidFill>
                <a:ea typeface="ＭＳ 明朝"/>
                <a:cs typeface="Times New Roman"/>
              </a:rPr>
              <a:t>Naturaleza</a:t>
            </a:r>
            <a:endParaRPr lang="en-US" sz="2400" dirty="0">
              <a:solidFill>
                <a:schemeClr val="bg1"/>
              </a:solidFill>
              <a:latin typeface="Cambria"/>
              <a:ea typeface="ＭＳ 明朝"/>
              <a:cs typeface="Times New Roman"/>
            </a:endParaRPr>
          </a:p>
          <a:p>
            <a:pPr marL="742950" lvl="1" indent="-285750">
              <a:buFont typeface="Courier New"/>
              <a:buChar char="o"/>
            </a:pPr>
            <a:r>
              <a:rPr lang="en-US" sz="2400" b="1" dirty="0">
                <a:solidFill>
                  <a:schemeClr val="bg1"/>
                </a:solidFill>
                <a:ea typeface="ＭＳ 明朝"/>
                <a:cs typeface="Times New Roman"/>
              </a:rPr>
              <a:t>Elizabeth Padilla</a:t>
            </a:r>
            <a:endParaRPr lang="en-US" sz="2400" dirty="0">
              <a:solidFill>
                <a:schemeClr val="bg1"/>
              </a:solidFill>
              <a:latin typeface="Cambria"/>
              <a:ea typeface="ＭＳ 明朝"/>
              <a:cs typeface="Times New Roman"/>
            </a:endParaRPr>
          </a:p>
          <a:p>
            <a:pPr marL="742950" lvl="1" indent="-285750">
              <a:buFont typeface="Courier New"/>
              <a:buChar char="o"/>
            </a:pPr>
            <a:r>
              <a:rPr lang="en-US" sz="2400" b="1" dirty="0">
                <a:solidFill>
                  <a:schemeClr val="bg1"/>
                </a:solidFill>
                <a:ea typeface="ＭＳ 明朝"/>
                <a:cs typeface="Times New Roman"/>
              </a:rPr>
              <a:t>Carlos Torres</a:t>
            </a:r>
            <a:endParaRPr lang="en-US" sz="2400" dirty="0">
              <a:solidFill>
                <a:schemeClr val="bg1"/>
              </a:solidFill>
              <a:latin typeface="Cambria"/>
              <a:ea typeface="ＭＳ 明朝"/>
              <a:cs typeface="Times New Roman"/>
            </a:endParaRPr>
          </a:p>
          <a:p>
            <a:pPr marL="342900" lvl="0" indent="-342900">
              <a:buFont typeface="Symbol"/>
              <a:buChar char=""/>
            </a:pPr>
            <a:r>
              <a:rPr lang="en-US" sz="2400" b="1" dirty="0">
                <a:solidFill>
                  <a:schemeClr val="bg1"/>
                </a:solidFill>
                <a:ea typeface="ＭＳ 明朝"/>
                <a:cs typeface="Times New Roman"/>
              </a:rPr>
              <a:t>WPI</a:t>
            </a:r>
            <a:endParaRPr lang="en-US" sz="2400" dirty="0">
              <a:solidFill>
                <a:schemeClr val="bg1"/>
              </a:solidFill>
              <a:latin typeface="Cambria"/>
              <a:ea typeface="ＭＳ 明朝"/>
              <a:cs typeface="Times New Roman"/>
            </a:endParaRPr>
          </a:p>
          <a:p>
            <a:pPr marL="742950" lvl="1" indent="-285750">
              <a:buFont typeface="Courier New"/>
              <a:buChar char="o"/>
            </a:pPr>
            <a:r>
              <a:rPr lang="en-US" sz="2400" b="1" dirty="0">
                <a:solidFill>
                  <a:schemeClr val="bg1"/>
                </a:solidFill>
                <a:ea typeface="ＭＳ 明朝"/>
                <a:cs typeface="Times New Roman"/>
              </a:rPr>
              <a:t>Professor Frederick Bianchi</a:t>
            </a:r>
            <a:endParaRPr lang="en-US" sz="2400" dirty="0">
              <a:solidFill>
                <a:schemeClr val="bg1"/>
              </a:solidFill>
              <a:latin typeface="Cambria"/>
              <a:ea typeface="ＭＳ 明朝"/>
              <a:cs typeface="Times New Roman"/>
            </a:endParaRPr>
          </a:p>
          <a:p>
            <a:pPr marL="742950" lvl="1" indent="-285750">
              <a:buFont typeface="Courier New"/>
              <a:buChar char="o"/>
            </a:pPr>
            <a:r>
              <a:rPr lang="en-US" sz="2400" b="1" dirty="0">
                <a:solidFill>
                  <a:schemeClr val="bg1"/>
                </a:solidFill>
                <a:ea typeface="ＭＳ 明朝"/>
                <a:cs typeface="Times New Roman"/>
              </a:rPr>
              <a:t>Professor Sarah </a:t>
            </a:r>
            <a:r>
              <a:rPr lang="en-US" sz="2400" b="1" dirty="0" err="1">
                <a:solidFill>
                  <a:schemeClr val="bg1"/>
                </a:solidFill>
                <a:ea typeface="ＭＳ 明朝"/>
                <a:cs typeface="Times New Roman"/>
              </a:rPr>
              <a:t>Crowne</a:t>
            </a:r>
            <a:endParaRPr lang="en-US" sz="2400" dirty="0">
              <a:solidFill>
                <a:schemeClr val="bg1"/>
              </a:solidFill>
              <a:latin typeface="Cambria"/>
              <a:ea typeface="ＭＳ 明朝"/>
              <a:cs typeface="Times New Roman"/>
            </a:endParaRPr>
          </a:p>
          <a:p>
            <a:pPr marL="742950" lvl="1" indent="-285750">
              <a:buFont typeface="Courier New"/>
              <a:buChar char="o"/>
            </a:pPr>
            <a:r>
              <a:rPr lang="en-US" sz="2400" b="1" dirty="0">
                <a:solidFill>
                  <a:schemeClr val="bg1"/>
                </a:solidFill>
                <a:ea typeface="ＭＳ 明朝"/>
                <a:cs typeface="Times New Roman"/>
              </a:rPr>
              <a:t>Professor Lauren Mathews</a:t>
            </a:r>
            <a:endParaRPr lang="en-US" sz="2400" dirty="0">
              <a:solidFill>
                <a:schemeClr val="bg1"/>
              </a:solidFill>
              <a:latin typeface="Cambria"/>
              <a:ea typeface="ＭＳ 明朝"/>
              <a:cs typeface="Times New Roman"/>
            </a:endParaRPr>
          </a:p>
          <a:p>
            <a:pPr marL="742950" lvl="1" indent="-285750">
              <a:buFont typeface="Courier New"/>
              <a:buChar char="o"/>
            </a:pPr>
            <a:r>
              <a:rPr lang="en-US" sz="2400" b="1" dirty="0">
                <a:solidFill>
                  <a:schemeClr val="bg1"/>
                </a:solidFill>
                <a:ea typeface="ＭＳ 明朝"/>
                <a:cs typeface="Times New Roman"/>
              </a:rPr>
              <a:t>Professor Karen Troy</a:t>
            </a:r>
            <a:endParaRPr lang="en-US" sz="2400" dirty="0">
              <a:solidFill>
                <a:schemeClr val="bg1"/>
              </a:solidFill>
              <a:latin typeface="Cambria"/>
              <a:ea typeface="ＭＳ 明朝"/>
              <a:cs typeface="Times New Roman"/>
            </a:endParaRPr>
          </a:p>
          <a:p>
            <a:endParaRPr lang="en-US" dirty="0"/>
          </a:p>
        </p:txBody>
      </p:sp>
    </p:spTree>
    <p:extLst>
      <p:ext uri="{BB962C8B-B14F-4D97-AF65-F5344CB8AC3E}">
        <p14:creationId xmlns:p14="http://schemas.microsoft.com/office/powerpoint/2010/main" val="1714094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9"/>
        <p:cNvGrpSpPr/>
        <p:nvPr/>
      </p:nvGrpSpPr>
      <p:grpSpPr>
        <a:xfrm>
          <a:off x="0" y="0"/>
          <a:ext cx="0" cy="0"/>
          <a:chOff x="0" y="0"/>
          <a:chExt cx="0" cy="0"/>
        </a:xfrm>
      </p:grpSpPr>
      <p:sp>
        <p:nvSpPr>
          <p:cNvPr id="430" name="Shape 430"/>
          <p:cNvSpPr txBox="1">
            <a:spLocks noGrp="1"/>
          </p:cNvSpPr>
          <p:nvPr>
            <p:ph type="title"/>
          </p:nvPr>
        </p:nvSpPr>
        <p:spPr>
          <a:xfrm>
            <a:off x="311700" y="433325"/>
            <a:ext cx="8520600" cy="572700"/>
          </a:xfrm>
          <a:prstGeom prst="rect">
            <a:avLst/>
          </a:prstGeom>
        </p:spPr>
        <p:txBody>
          <a:bodyPr lIns="91425" tIns="91425" rIns="91425" bIns="91425" anchor="t" anchorCtr="0">
            <a:noAutofit/>
          </a:bodyPr>
          <a:lstStyle/>
          <a:p>
            <a:pPr lvl="0" algn="ctr">
              <a:spcBef>
                <a:spcPts val="0"/>
              </a:spcBef>
              <a:buNone/>
            </a:pPr>
            <a:r>
              <a:rPr lang="en" sz="6000" b="1">
                <a:solidFill>
                  <a:srgbClr val="FFFFFF"/>
                </a:solidFill>
              </a:rPr>
              <a:t>Thank you</a:t>
            </a:r>
          </a:p>
        </p:txBody>
      </p:sp>
      <p:sp>
        <p:nvSpPr>
          <p:cNvPr id="431" name="Shape 431"/>
          <p:cNvSpPr txBox="1">
            <a:spLocks noGrp="1"/>
          </p:cNvSpPr>
          <p:nvPr>
            <p:ph type="body" idx="1"/>
          </p:nvPr>
        </p:nvSpPr>
        <p:spPr>
          <a:xfrm>
            <a:off x="311700" y="2019350"/>
            <a:ext cx="8520600" cy="2095500"/>
          </a:xfrm>
          <a:prstGeom prst="rect">
            <a:avLst/>
          </a:prstGeom>
        </p:spPr>
        <p:txBody>
          <a:bodyPr lIns="91425" tIns="91425" rIns="91425" bIns="91425" anchor="t" anchorCtr="0">
            <a:noAutofit/>
          </a:bodyPr>
          <a:lstStyle/>
          <a:p>
            <a:pPr lvl="0">
              <a:spcBef>
                <a:spcPts val="0"/>
              </a:spcBef>
              <a:buNone/>
            </a:pPr>
            <a:r>
              <a:rPr lang="en" sz="4800" b="1">
                <a:solidFill>
                  <a:srgbClr val="FFFFFF"/>
                </a:solidFill>
              </a:rPr>
              <a:t>Questions?        Comments?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p:nvPr/>
        </p:nvSpPr>
        <p:spPr>
          <a:xfrm>
            <a:off x="566250" y="1215100"/>
            <a:ext cx="3881100" cy="1769400"/>
          </a:xfrm>
          <a:prstGeom prst="rect">
            <a:avLst/>
          </a:prstGeom>
          <a:solidFill>
            <a:srgbClr val="85200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4" name="Shape 144"/>
          <p:cNvSpPr txBox="1"/>
          <p:nvPr/>
        </p:nvSpPr>
        <p:spPr>
          <a:xfrm>
            <a:off x="566250" y="448275"/>
            <a:ext cx="7797900" cy="471900"/>
          </a:xfrm>
          <a:prstGeom prst="rect">
            <a:avLst/>
          </a:prstGeom>
          <a:noFill/>
          <a:ln>
            <a:noFill/>
          </a:ln>
        </p:spPr>
        <p:txBody>
          <a:bodyPr lIns="91425" tIns="91425" rIns="91425" bIns="91425" anchor="t" anchorCtr="0">
            <a:noAutofit/>
          </a:bodyPr>
          <a:lstStyle/>
          <a:p>
            <a:pPr lvl="0" algn="ctr">
              <a:spcBef>
                <a:spcPts val="0"/>
              </a:spcBef>
              <a:buNone/>
            </a:pPr>
            <a:r>
              <a:rPr lang="en" sz="2400" b="1">
                <a:solidFill>
                  <a:srgbClr val="85200C"/>
                </a:solidFill>
              </a:rPr>
              <a:t>Conservation Efforts at Hacienda La Esperanza</a:t>
            </a:r>
          </a:p>
        </p:txBody>
      </p:sp>
      <p:pic>
        <p:nvPicPr>
          <p:cNvPr id="145" name="Shape 145"/>
          <p:cNvPicPr preferRelativeResize="0"/>
          <p:nvPr/>
        </p:nvPicPr>
        <p:blipFill>
          <a:blip r:embed="rId3">
            <a:alphaModFix/>
          </a:blip>
          <a:stretch>
            <a:fillRect/>
          </a:stretch>
        </p:blipFill>
        <p:spPr>
          <a:xfrm>
            <a:off x="2005200" y="1215099"/>
            <a:ext cx="2442150" cy="1769400"/>
          </a:xfrm>
          <a:prstGeom prst="rect">
            <a:avLst/>
          </a:prstGeom>
          <a:noFill/>
          <a:ln>
            <a:noFill/>
          </a:ln>
        </p:spPr>
      </p:pic>
      <p:sp>
        <p:nvSpPr>
          <p:cNvPr id="146" name="Shape 146"/>
          <p:cNvSpPr txBox="1"/>
          <p:nvPr/>
        </p:nvSpPr>
        <p:spPr>
          <a:xfrm>
            <a:off x="660425" y="1409275"/>
            <a:ext cx="1262100" cy="1462800"/>
          </a:xfrm>
          <a:prstGeom prst="rect">
            <a:avLst/>
          </a:prstGeom>
          <a:noFill/>
          <a:ln>
            <a:noFill/>
          </a:ln>
        </p:spPr>
        <p:txBody>
          <a:bodyPr lIns="91425" tIns="91425" rIns="91425" bIns="91425" anchor="t" anchorCtr="0">
            <a:noAutofit/>
          </a:bodyPr>
          <a:lstStyle/>
          <a:p>
            <a:pPr lvl="0" algn="ctr">
              <a:spcBef>
                <a:spcPts val="0"/>
              </a:spcBef>
              <a:buNone/>
            </a:pPr>
            <a:r>
              <a:rPr lang="en" sz="1600" b="1">
                <a:solidFill>
                  <a:srgbClr val="FFFFFF"/>
                </a:solidFill>
              </a:rPr>
              <a:t>Steam Engine Sugar Mill</a:t>
            </a:r>
          </a:p>
        </p:txBody>
      </p:sp>
      <p:sp>
        <p:nvSpPr>
          <p:cNvPr id="147" name="Shape 147"/>
          <p:cNvSpPr/>
          <p:nvPr/>
        </p:nvSpPr>
        <p:spPr>
          <a:xfrm>
            <a:off x="566250" y="3148850"/>
            <a:ext cx="3881100" cy="1769400"/>
          </a:xfrm>
          <a:prstGeom prst="rect">
            <a:avLst/>
          </a:prstGeom>
          <a:solidFill>
            <a:srgbClr val="85200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8" name="Shape 148"/>
          <p:cNvSpPr txBox="1"/>
          <p:nvPr/>
        </p:nvSpPr>
        <p:spPr>
          <a:xfrm>
            <a:off x="626950" y="3361175"/>
            <a:ext cx="1262100" cy="1462800"/>
          </a:xfrm>
          <a:prstGeom prst="rect">
            <a:avLst/>
          </a:prstGeom>
          <a:noFill/>
          <a:ln>
            <a:noFill/>
          </a:ln>
        </p:spPr>
        <p:txBody>
          <a:bodyPr lIns="91425" tIns="91425" rIns="91425" bIns="91425" anchor="t" anchorCtr="0">
            <a:noAutofit/>
          </a:bodyPr>
          <a:lstStyle/>
          <a:p>
            <a:pPr lvl="0" algn="ctr" rtl="0">
              <a:spcBef>
                <a:spcPts val="0"/>
              </a:spcBef>
              <a:buNone/>
            </a:pPr>
            <a:r>
              <a:rPr lang="en" sz="1700" b="1">
                <a:solidFill>
                  <a:srgbClr val="FFFFFF"/>
                </a:solidFill>
              </a:rPr>
              <a:t>La Boquilla Bridge</a:t>
            </a:r>
          </a:p>
        </p:txBody>
      </p:sp>
      <p:sp>
        <p:nvSpPr>
          <p:cNvPr id="149" name="Shape 149"/>
          <p:cNvSpPr/>
          <p:nvPr/>
        </p:nvSpPr>
        <p:spPr>
          <a:xfrm>
            <a:off x="4610700" y="1215100"/>
            <a:ext cx="3881100" cy="1769400"/>
          </a:xfrm>
          <a:prstGeom prst="rect">
            <a:avLst/>
          </a:prstGeom>
          <a:solidFill>
            <a:srgbClr val="85200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0" name="Shape 150"/>
          <p:cNvSpPr txBox="1"/>
          <p:nvPr/>
        </p:nvSpPr>
        <p:spPr>
          <a:xfrm>
            <a:off x="4681225" y="1409300"/>
            <a:ext cx="1262100" cy="1462800"/>
          </a:xfrm>
          <a:prstGeom prst="rect">
            <a:avLst/>
          </a:prstGeom>
          <a:noFill/>
          <a:ln>
            <a:noFill/>
          </a:ln>
        </p:spPr>
        <p:txBody>
          <a:bodyPr lIns="91425" tIns="91425" rIns="91425" bIns="91425" anchor="t" anchorCtr="0">
            <a:noAutofit/>
          </a:bodyPr>
          <a:lstStyle/>
          <a:p>
            <a:pPr lvl="0" algn="ctr" rtl="0">
              <a:spcBef>
                <a:spcPts val="0"/>
              </a:spcBef>
              <a:buNone/>
            </a:pPr>
            <a:r>
              <a:rPr lang="en" sz="1700" b="1">
                <a:solidFill>
                  <a:srgbClr val="FFFFFF"/>
                </a:solidFill>
              </a:rPr>
              <a:t>Drying House</a:t>
            </a:r>
          </a:p>
        </p:txBody>
      </p:sp>
      <p:sp>
        <p:nvSpPr>
          <p:cNvPr id="151" name="Shape 151"/>
          <p:cNvSpPr/>
          <p:nvPr/>
        </p:nvSpPr>
        <p:spPr>
          <a:xfrm>
            <a:off x="4610700" y="3137075"/>
            <a:ext cx="3881100" cy="1769400"/>
          </a:xfrm>
          <a:prstGeom prst="rect">
            <a:avLst/>
          </a:prstGeom>
          <a:solidFill>
            <a:srgbClr val="85200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2" name="Shape 152"/>
          <p:cNvSpPr txBox="1"/>
          <p:nvPr/>
        </p:nvSpPr>
        <p:spPr>
          <a:xfrm>
            <a:off x="4681225" y="3279425"/>
            <a:ext cx="1262100" cy="1462800"/>
          </a:xfrm>
          <a:prstGeom prst="rect">
            <a:avLst/>
          </a:prstGeom>
          <a:noFill/>
          <a:ln>
            <a:noFill/>
          </a:ln>
        </p:spPr>
        <p:txBody>
          <a:bodyPr lIns="91425" tIns="91425" rIns="91425" bIns="91425" anchor="t" anchorCtr="0">
            <a:noAutofit/>
          </a:bodyPr>
          <a:lstStyle/>
          <a:p>
            <a:pPr lvl="0" algn="ctr" rtl="0">
              <a:spcBef>
                <a:spcPts val="0"/>
              </a:spcBef>
              <a:buNone/>
            </a:pPr>
            <a:r>
              <a:rPr lang="en" sz="1600" b="1">
                <a:solidFill>
                  <a:srgbClr val="FFFFFF"/>
                </a:solidFill>
              </a:rPr>
              <a:t>María Hernández Bridge</a:t>
            </a:r>
          </a:p>
        </p:txBody>
      </p:sp>
      <p:pic>
        <p:nvPicPr>
          <p:cNvPr id="153" name="Shape 153" descr="20161026_115431.jpg"/>
          <p:cNvPicPr preferRelativeResize="0"/>
          <p:nvPr/>
        </p:nvPicPr>
        <p:blipFill rotWithShape="1">
          <a:blip r:embed="rId4">
            <a:alphaModFix/>
          </a:blip>
          <a:srcRect r="-1947"/>
          <a:stretch/>
        </p:blipFill>
        <p:spPr>
          <a:xfrm>
            <a:off x="6049749" y="3137075"/>
            <a:ext cx="2551867" cy="1769399"/>
          </a:xfrm>
          <a:prstGeom prst="rect">
            <a:avLst/>
          </a:prstGeom>
          <a:noFill/>
          <a:ln>
            <a:noFill/>
          </a:ln>
        </p:spPr>
      </p:pic>
      <p:pic>
        <p:nvPicPr>
          <p:cNvPr id="154" name="Shape 154" descr="20161026_143151.jpg"/>
          <p:cNvPicPr preferRelativeResize="0"/>
          <p:nvPr/>
        </p:nvPicPr>
        <p:blipFill rotWithShape="1">
          <a:blip r:embed="rId5">
            <a:alphaModFix/>
          </a:blip>
          <a:srcRect t="12793" r="9730"/>
          <a:stretch/>
        </p:blipFill>
        <p:spPr>
          <a:xfrm>
            <a:off x="2028800" y="3149950"/>
            <a:ext cx="2442149" cy="1769399"/>
          </a:xfrm>
          <a:prstGeom prst="rect">
            <a:avLst/>
          </a:prstGeom>
          <a:noFill/>
          <a:ln>
            <a:noFill/>
          </a:ln>
        </p:spPr>
      </p:pic>
      <p:pic>
        <p:nvPicPr>
          <p:cNvPr id="155" name="Shape 155" descr="hacienda-esperanza-1a.jpg"/>
          <p:cNvPicPr preferRelativeResize="0"/>
          <p:nvPr/>
        </p:nvPicPr>
        <p:blipFill rotWithShape="1">
          <a:blip r:embed="rId6">
            <a:alphaModFix/>
          </a:blip>
          <a:srcRect l="2987" r="6743" b="6950"/>
          <a:stretch/>
        </p:blipFill>
        <p:spPr>
          <a:xfrm>
            <a:off x="6049650" y="1215100"/>
            <a:ext cx="2442150" cy="1769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None/>
            </a:pPr>
            <a:r>
              <a:rPr lang="en" b="1">
                <a:solidFill>
                  <a:srgbClr val="000000"/>
                </a:solidFill>
              </a:rPr>
              <a:t>Primary Objective</a:t>
            </a:r>
          </a:p>
        </p:txBody>
      </p:sp>
      <p:sp>
        <p:nvSpPr>
          <p:cNvPr id="161" name="Shape 16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lgn="ctr" rtl="0">
              <a:lnSpc>
                <a:spcPct val="200000"/>
              </a:lnSpc>
              <a:spcBef>
                <a:spcPts val="0"/>
              </a:spcBef>
              <a:spcAft>
                <a:spcPts val="0"/>
              </a:spcAft>
              <a:buClr>
                <a:schemeClr val="dk1"/>
              </a:buClr>
              <a:buSzPct val="45833"/>
              <a:buFont typeface="Arial"/>
              <a:buNone/>
            </a:pPr>
            <a:r>
              <a:rPr lang="en" sz="2400" b="1">
                <a:solidFill>
                  <a:srgbClr val="85200C"/>
                </a:solidFill>
              </a:rPr>
              <a:t>To develop structurally sound designs for both the María Hernández and La Boquilla bridges while utilizing the pre-existing historic structures to ensure public safety while minimizing ecological impact.</a:t>
            </a:r>
          </a:p>
          <a:p>
            <a:pPr lvl="0" algn="ctr">
              <a:lnSpc>
                <a:spcPct val="150000"/>
              </a:lnSpc>
              <a:spcBef>
                <a:spcPts val="0"/>
              </a:spcBef>
              <a:spcAft>
                <a:spcPts val="0"/>
              </a:spcAft>
              <a:buClr>
                <a:srgbClr val="A1E8D9"/>
              </a:buClr>
              <a:buSzPct val="45833"/>
              <a:buFont typeface="Arial"/>
              <a:buNone/>
            </a:pPr>
            <a:endParaRPr sz="2400">
              <a:solidFill>
                <a:srgbClr val="98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311700" y="385500"/>
            <a:ext cx="8520600" cy="572700"/>
          </a:xfrm>
          <a:prstGeom prst="rect">
            <a:avLst/>
          </a:prstGeom>
        </p:spPr>
        <p:txBody>
          <a:bodyPr lIns="91425" tIns="91425" rIns="91425" bIns="91425" anchor="t" anchorCtr="0">
            <a:noAutofit/>
          </a:bodyPr>
          <a:lstStyle/>
          <a:p>
            <a:pPr lvl="0" algn="ctr">
              <a:lnSpc>
                <a:spcPct val="150000"/>
              </a:lnSpc>
              <a:spcBef>
                <a:spcPts val="0"/>
              </a:spcBef>
              <a:buClr>
                <a:schemeClr val="dk1"/>
              </a:buClr>
              <a:buSzPct val="39285"/>
              <a:buFont typeface="Arial"/>
              <a:buNone/>
            </a:pPr>
            <a:r>
              <a:rPr lang="en" b="1" dirty="0">
                <a:solidFill>
                  <a:srgbClr val="85200C"/>
                </a:solidFill>
              </a:rPr>
              <a:t>Location of the Two </a:t>
            </a:r>
            <a:r>
              <a:rPr lang="en" b="1" dirty="0" smtClean="0">
                <a:solidFill>
                  <a:srgbClr val="85200C"/>
                </a:solidFill>
              </a:rPr>
              <a:t>Bridges</a:t>
            </a:r>
            <a:endParaRPr lang="en" b="1" dirty="0">
              <a:solidFill>
                <a:srgbClr val="85200C"/>
              </a:solidFill>
            </a:endParaRPr>
          </a:p>
          <a:p>
            <a:pPr lvl="0">
              <a:spcBef>
                <a:spcPts val="0"/>
              </a:spcBef>
              <a:buNone/>
            </a:pPr>
            <a:endParaRPr dirty="0"/>
          </a:p>
        </p:txBody>
      </p:sp>
      <p:pic>
        <p:nvPicPr>
          <p:cNvPr id="167" name="Shape 167"/>
          <p:cNvPicPr preferRelativeResize="0"/>
          <p:nvPr/>
        </p:nvPicPr>
        <p:blipFill>
          <a:blip r:embed="rId3">
            <a:alphaModFix/>
          </a:blip>
          <a:stretch>
            <a:fillRect/>
          </a:stretch>
        </p:blipFill>
        <p:spPr>
          <a:xfrm>
            <a:off x="988924" y="1082040"/>
            <a:ext cx="7166150" cy="391860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440325" y="1584000"/>
            <a:ext cx="8520600" cy="572700"/>
          </a:xfrm>
          <a:prstGeom prst="rect">
            <a:avLst/>
          </a:prstGeom>
        </p:spPr>
        <p:txBody>
          <a:bodyPr lIns="91425" tIns="91425" rIns="91425" bIns="91425" anchor="t" anchorCtr="0">
            <a:noAutofit/>
          </a:bodyPr>
          <a:lstStyle/>
          <a:p>
            <a:pPr lvl="0" algn="ctr" rtl="0">
              <a:spcBef>
                <a:spcPts val="0"/>
              </a:spcBef>
              <a:buNone/>
            </a:pPr>
            <a:r>
              <a:rPr lang="en" sz="7200" b="1">
                <a:solidFill>
                  <a:srgbClr val="FFFFFF"/>
                </a:solidFill>
              </a:rPr>
              <a:t>ASSESSMENTS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11700" y="441350"/>
            <a:ext cx="8520600" cy="607800"/>
          </a:xfrm>
          <a:prstGeom prst="rect">
            <a:avLst/>
          </a:prstGeom>
        </p:spPr>
        <p:txBody>
          <a:bodyPr lIns="91425" tIns="91425" rIns="91425" bIns="91425" anchor="t" anchorCtr="0">
            <a:noAutofit/>
          </a:bodyPr>
          <a:lstStyle/>
          <a:p>
            <a:pPr lvl="0" algn="ctr">
              <a:lnSpc>
                <a:spcPct val="150000"/>
              </a:lnSpc>
              <a:spcBef>
                <a:spcPts val="0"/>
              </a:spcBef>
              <a:buNone/>
            </a:pPr>
            <a:r>
              <a:rPr lang="en" b="1">
                <a:solidFill>
                  <a:srgbClr val="85200C"/>
                </a:solidFill>
              </a:rPr>
              <a:t>María Hernández</a:t>
            </a:r>
            <a:r>
              <a:rPr lang="en" b="1">
                <a:solidFill>
                  <a:srgbClr val="85200C"/>
                </a:solidFill>
                <a:latin typeface="Arial"/>
                <a:ea typeface="Arial"/>
                <a:cs typeface="Arial"/>
                <a:sym typeface="Arial"/>
              </a:rPr>
              <a:t> </a:t>
            </a:r>
            <a:r>
              <a:rPr lang="en" b="1">
                <a:solidFill>
                  <a:srgbClr val="85200C"/>
                </a:solidFill>
              </a:rPr>
              <a:t>B</a:t>
            </a:r>
            <a:r>
              <a:rPr lang="en" b="1">
                <a:solidFill>
                  <a:srgbClr val="85200C"/>
                </a:solidFill>
                <a:latin typeface="Arial"/>
                <a:ea typeface="Arial"/>
                <a:cs typeface="Arial"/>
                <a:sym typeface="Arial"/>
              </a:rPr>
              <a:t>ridge</a:t>
            </a:r>
          </a:p>
        </p:txBody>
      </p:sp>
      <p:pic>
        <p:nvPicPr>
          <p:cNvPr id="178" name="Shape 178"/>
          <p:cNvPicPr preferRelativeResize="0"/>
          <p:nvPr/>
        </p:nvPicPr>
        <p:blipFill>
          <a:blip r:embed="rId3">
            <a:alphaModFix/>
          </a:blip>
          <a:stretch>
            <a:fillRect/>
          </a:stretch>
        </p:blipFill>
        <p:spPr>
          <a:xfrm>
            <a:off x="311700" y="1191800"/>
            <a:ext cx="4115075" cy="3600074"/>
          </a:xfrm>
          <a:prstGeom prst="rect">
            <a:avLst/>
          </a:prstGeom>
          <a:noFill/>
          <a:ln>
            <a:noFill/>
          </a:ln>
        </p:spPr>
      </p:pic>
      <p:pic>
        <p:nvPicPr>
          <p:cNvPr id="179" name="Shape 179" descr="20161116_114321.jpg"/>
          <p:cNvPicPr preferRelativeResize="0"/>
          <p:nvPr/>
        </p:nvPicPr>
        <p:blipFill>
          <a:blip r:embed="rId4">
            <a:alphaModFix/>
          </a:blip>
          <a:stretch>
            <a:fillRect/>
          </a:stretch>
        </p:blipFill>
        <p:spPr>
          <a:xfrm>
            <a:off x="4623525" y="1191800"/>
            <a:ext cx="4208772" cy="36000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379</TotalTime>
  <Words>3543</Words>
  <Application>Microsoft Macintosh PowerPoint</Application>
  <PresentationFormat>On-screen Show (16:9)</PresentationFormat>
  <Paragraphs>167</Paragraphs>
  <Slides>45</Slides>
  <Notes>44</Notes>
  <HiddenSlides>0</HiddenSlides>
  <MMClips>3</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45</vt:i4>
      </vt:variant>
    </vt:vector>
  </HeadingPairs>
  <TitlesOfParts>
    <vt:vector size="49" baseType="lpstr">
      <vt:lpstr>Open Sans</vt:lpstr>
      <vt:lpstr>PT Sans Narrow</vt:lpstr>
      <vt:lpstr>simple-light-2</vt:lpstr>
      <vt:lpstr>tropic</vt:lpstr>
      <vt:lpstr>Historic Bridge Preservation</vt:lpstr>
      <vt:lpstr>PowerPoint Presentation</vt:lpstr>
      <vt:lpstr>PowerPoint Presentation</vt:lpstr>
      <vt:lpstr>PowerPoint Presentation</vt:lpstr>
      <vt:lpstr>PowerPoint Presentation</vt:lpstr>
      <vt:lpstr>Primary Objective</vt:lpstr>
      <vt:lpstr>Location of the Two Bridges </vt:lpstr>
      <vt:lpstr>ASSESSMENTS</vt:lpstr>
      <vt:lpstr>María Hernández Bridge</vt:lpstr>
      <vt:lpstr>María Hernández Bridge</vt:lpstr>
      <vt:lpstr>María Hernández Bridge </vt:lpstr>
      <vt:lpstr>La Boquilla Bridge</vt:lpstr>
      <vt:lpstr>La Boquilla Bridge</vt:lpstr>
      <vt:lpstr>La Boquilla Bridge </vt:lpstr>
      <vt:lpstr>SOLUTIONS</vt:lpstr>
      <vt:lpstr>María Hernández- Initial Restoration Plan</vt:lpstr>
      <vt:lpstr>María Hernández- Initial Bridge Design</vt:lpstr>
      <vt:lpstr>La Boquilla-Main Design</vt:lpstr>
      <vt:lpstr>La Boquilla-Design Differences </vt:lpstr>
      <vt:lpstr>La Boquilla-Design Differences</vt:lpstr>
      <vt:lpstr>PowerPoint Presentation</vt:lpstr>
      <vt:lpstr>RECOMMENDATIONS </vt:lpstr>
      <vt:lpstr>PowerPoint Presentation</vt:lpstr>
      <vt:lpstr>María Hernández Recommendation</vt:lpstr>
      <vt:lpstr>PowerPoint Presentation</vt:lpstr>
      <vt:lpstr>Simulation Results for María Hernández</vt:lpstr>
      <vt:lpstr>Step by Step Build for María Hernández Bridge </vt:lpstr>
      <vt:lpstr>Assembly of María Hernández Recommendation </vt:lpstr>
      <vt:lpstr>Before </vt:lpstr>
      <vt:lpstr>María Hernández Material Recommendation</vt:lpstr>
      <vt:lpstr>                           Cost Analysis</vt:lpstr>
      <vt:lpstr>La Boquilla Bridge Recommendation</vt:lpstr>
      <vt:lpstr>PowerPoint Presentation</vt:lpstr>
      <vt:lpstr>Simulation Results for La Boquilla Bridge Recommendation                 </vt:lpstr>
      <vt:lpstr>Step by Step Build for La Boquilla Bridge </vt:lpstr>
      <vt:lpstr>Assembly of La Boquilla Final Design </vt:lpstr>
      <vt:lpstr>Before</vt:lpstr>
      <vt:lpstr>La Boquilla Material Recommendation </vt:lpstr>
      <vt:lpstr>Cost Analysis</vt:lpstr>
      <vt:lpstr>Cost Analysis</vt:lpstr>
      <vt:lpstr>Informational Sign Design-María Hernández</vt:lpstr>
      <vt:lpstr>Informational Sign Design-La Boquilla</vt:lpstr>
      <vt:lpstr>Our Experience in Puerto Rico </vt:lpstr>
      <vt:lpstr>Acknowledgements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Historic Bridge Preservation</dc:title>
  <dc:creator>Harry Chartoff</dc:creator>
  <cp:lastModifiedBy>Maggie LaRoche</cp:lastModifiedBy>
  <cp:revision>17</cp:revision>
  <dcterms:modified xsi:type="dcterms:W3CDTF">2016-12-13T13:15:42Z</dcterms:modified>
</cp:coreProperties>
</file>