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315" r:id="rId4"/>
    <p:sldId id="316" r:id="rId5"/>
    <p:sldId id="322" r:id="rId6"/>
    <p:sldId id="317" r:id="rId7"/>
    <p:sldId id="310" r:id="rId8"/>
    <p:sldId id="325" r:id="rId9"/>
    <p:sldId id="321" r:id="rId10"/>
    <p:sldId id="312" r:id="rId11"/>
    <p:sldId id="313" r:id="rId12"/>
    <p:sldId id="326" r:id="rId13"/>
    <p:sldId id="296" r:id="rId14"/>
    <p:sldId id="306" r:id="rId15"/>
    <p:sldId id="323" r:id="rId16"/>
    <p:sldId id="320" r:id="rId17"/>
    <p:sldId id="318" r:id="rId18"/>
    <p:sldId id="319" r:id="rId1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6CAB0"/>
    <a:srgbClr val="EF6321"/>
    <a:srgbClr val="FBD8C9"/>
    <a:srgbClr val="DDB694"/>
    <a:srgbClr val="FBD68D"/>
    <a:srgbClr val="E4C1F7"/>
    <a:srgbClr val="CB75FB"/>
    <a:srgbClr val="FEC148"/>
    <a:srgbClr val="BDFFAB"/>
    <a:srgbClr val="FCE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9708" autoAdjust="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08" y="-114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BAC163EA-C73A-47FE-A969-3C2FE961D8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6" tIns="0" rIns="19366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FFABBE6B-6949-4B0B-BB52-F8D70DF7A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100" y="4409758"/>
            <a:ext cx="512556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3" tIns="46802" rIns="93603" bIns="46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3263"/>
            <a:ext cx="4625975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1697-B1FD-4BA8-AF78-8F256EB6D42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6551" y="0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6551" y="8819515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66" tIns="0" rIns="19366" bIns="0" anchor="b"/>
          <a:lstStyle/>
          <a:p>
            <a:pPr algn="r"/>
            <a:r>
              <a:rPr lang="en-US" sz="1000" i="1" dirty="0">
                <a:latin typeface="Times New Roman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4933" y="0"/>
            <a:ext cx="303006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54933" y="8819515"/>
            <a:ext cx="303006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66" tIns="0" rIns="19366" bIns="0" anchor="b"/>
          <a:lstStyle/>
          <a:p>
            <a:pPr algn="r"/>
            <a:r>
              <a:rPr lang="en-US" sz="1000" i="1" dirty="0">
                <a:latin typeface="Times New Roman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58" tIns="46479" rIns="92958" bIns="46479" anchor="ctr"/>
          <a:lstStyle/>
          <a:p>
            <a:endParaRPr lang="en-US" dirty="0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525588"/>
            <a:ext cx="7772400" cy="1565275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Freeform 1028"/>
          <p:cNvSpPr>
            <a:spLocks/>
          </p:cNvSpPr>
          <p:nvPr/>
        </p:nvSpPr>
        <p:spPr bwMode="auto">
          <a:xfrm>
            <a:off x="-317500" y="730250"/>
            <a:ext cx="975518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Rectangle 1032"/>
          <p:cNvSpPr>
            <a:spLocks noChangeArrowheads="1"/>
          </p:cNvSpPr>
          <p:nvPr/>
        </p:nvSpPr>
        <p:spPr bwMode="auto">
          <a:xfrm>
            <a:off x="457200" y="6400800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4" tIns="46033" rIns="92064" bIns="46033" anchor="ctr"/>
          <a:lstStyle/>
          <a:p>
            <a:pPr algn="ctr"/>
            <a:r>
              <a:rPr lang="en-US" sz="1100" b="1" dirty="0" smtClean="0"/>
              <a:t>DVERTS -</a:t>
            </a:r>
            <a:fld id="{AE4CF406-AC05-4EC7-B24F-AAE22EF065C6}" type="slidenum">
              <a:rPr lang="en-US" sz="1100" b="1" smtClean="0"/>
              <a:pPr algn="ctr"/>
              <a:t>‹#›</a:t>
            </a:fld>
            <a:endParaRPr lang="en-US" sz="1100" b="1" dirty="0" smtClean="0"/>
          </a:p>
          <a:p>
            <a:pPr algn="ctr"/>
            <a:fld id="{9F39FB66-74DD-483D-812F-CE319D1E4A6F}" type="datetime1">
              <a:rPr lang="en-US" sz="1100" b="1" smtClean="0"/>
              <a:pPr algn="ctr"/>
              <a:t>3/29/2011</a:t>
            </a:fld>
            <a:endParaRPr lang="en-US" sz="1100" b="1" dirty="0"/>
          </a:p>
        </p:txBody>
      </p:sp>
      <p:sp>
        <p:nvSpPr>
          <p:cNvPr id="6153" name="Freeform 1033"/>
          <p:cNvSpPr>
            <a:spLocks/>
          </p:cNvSpPr>
          <p:nvPr/>
        </p:nvSpPr>
        <p:spPr bwMode="auto">
          <a:xfrm flipV="1">
            <a:off x="-309563" y="6016625"/>
            <a:ext cx="9753601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04" name="Rectangle 1084"/>
          <p:cNvSpPr>
            <a:spLocks noChangeArrowheads="1"/>
          </p:cNvSpPr>
          <p:nvPr/>
        </p:nvSpPr>
        <p:spPr bwMode="auto">
          <a:xfrm>
            <a:off x="6586538" y="6019800"/>
            <a:ext cx="21415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MIT Lincoln Laboratory</a:t>
            </a:r>
          </a:p>
        </p:txBody>
      </p:sp>
      <p:pic>
        <p:nvPicPr>
          <p:cNvPr id="6205" name="Picture 108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98425"/>
            <a:ext cx="55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7086600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335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317500" y="855663"/>
            <a:ext cx="97551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86538" y="6303963"/>
            <a:ext cx="2141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4" tIns="46033" rIns="92064" bIns="46033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MIT Lincoln Laboratory</a:t>
            </a:r>
          </a:p>
        </p:txBody>
      </p:sp>
      <p:pic>
        <p:nvPicPr>
          <p:cNvPr id="1036" name="Picture 1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250" y="98425"/>
            <a:ext cx="55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8" name="Freeform 14"/>
          <p:cNvSpPr>
            <a:spLocks/>
          </p:cNvSpPr>
          <p:nvPr/>
        </p:nvSpPr>
        <p:spPr bwMode="auto">
          <a:xfrm flipV="1">
            <a:off x="8763000" y="6248400"/>
            <a:ext cx="914400" cy="182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57200" y="6400800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4" tIns="46033" rIns="92064" bIns="46033" anchor="ctr"/>
          <a:lstStyle/>
          <a:p>
            <a:pPr algn="ctr"/>
            <a:r>
              <a:rPr lang="en-US" sz="1000" b="1" dirty="0" smtClean="0"/>
              <a:t>DVERTS -</a:t>
            </a:r>
            <a:fld id="{1C189F87-294A-43EB-A1E0-DD78777D369A}" type="slidenum">
              <a:rPr lang="en-US" sz="1000" b="1" smtClean="0"/>
              <a:pPr algn="ctr"/>
              <a:t>‹#›</a:t>
            </a:fld>
            <a:endParaRPr lang="en-US" sz="1000" b="1" dirty="0"/>
          </a:p>
          <a:p>
            <a:pPr algn="ctr"/>
            <a:fld id="{1018B4EA-A7B6-4854-9C31-F0B63C24C027}" type="datetime1">
              <a:rPr lang="en-US" sz="1000" b="1" smtClean="0"/>
              <a:pPr algn="ctr"/>
              <a:t>3/29/2011</a:t>
            </a:fld>
            <a:endParaRPr lang="en-US" sz="1000" b="1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 flipV="1">
            <a:off x="-304800" y="6324600"/>
            <a:ext cx="6859588" cy="10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Virtual Environment for the Real-time Test and Evaluation of Radar Systems</a:t>
            </a:r>
            <a:endParaRPr lang="en-US" dirty="0"/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2743200"/>
          </a:xfrm>
          <a:noFill/>
          <a:ln/>
        </p:spPr>
        <p:txBody>
          <a:bodyPr/>
          <a:lstStyle/>
          <a:p>
            <a:r>
              <a:rPr lang="en-US" sz="1800" dirty="0" smtClean="0"/>
              <a:t>Matthew Lyon</a:t>
            </a:r>
            <a:br>
              <a:rPr lang="en-US" sz="1800" dirty="0" smtClean="0"/>
            </a:br>
            <a:r>
              <a:rPr lang="en-US" sz="1800" dirty="0" smtClean="0"/>
              <a:t>James Montgomery</a:t>
            </a:r>
            <a:br>
              <a:rPr lang="en-US" sz="1800" dirty="0" smtClean="0"/>
            </a:br>
            <a:r>
              <a:rPr lang="en-US" sz="1800" dirty="0" smtClean="0"/>
              <a:t>Lucas Scotta</a:t>
            </a:r>
          </a:p>
          <a:p>
            <a:r>
              <a:rPr lang="en-US" sz="1400" b="0" dirty="0" smtClean="0"/>
              <a:t>13 October 2010</a:t>
            </a:r>
          </a:p>
          <a:p>
            <a:r>
              <a:rPr lang="en-US" sz="1400" dirty="0" smtClean="0"/>
              <a:t>Advisors: George T. Heineman</a:t>
            </a:r>
            <a:br>
              <a:rPr lang="en-US" sz="1400" dirty="0" smtClean="0"/>
            </a:br>
            <a:r>
              <a:rPr lang="en-US" sz="1400" dirty="0" smtClean="0"/>
              <a:t>  Hugh Lauer</a:t>
            </a:r>
            <a:br>
              <a:rPr lang="en-US" sz="1400" dirty="0" smtClean="0"/>
            </a:br>
            <a:r>
              <a:rPr lang="en-US" sz="1400" dirty="0" smtClean="0"/>
              <a:t>             Edward A. Clancy</a:t>
            </a:r>
          </a:p>
          <a:p>
            <a:r>
              <a:rPr lang="en-US" sz="1400" dirty="0" smtClean="0"/>
              <a:t>MIT Lincoln Laboratory Supervisor: D. Seth Hunter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248400"/>
            <a:ext cx="678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This work was sponsored by the Department of the Air Force under Contract No. FA8721-05-C-0002.  </a:t>
            </a:r>
            <a:r>
              <a:rPr lang="en-US" sz="1000" b="1" smtClean="0"/>
              <a:t>Opinions, interpretations, recommendations and conclusions are those of the authors and are not necessarily endorsed by the United States Government.</a:t>
            </a:r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Events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1447800"/>
            <a:ext cx="8686800" cy="4038600"/>
            <a:chOff x="228600" y="1447800"/>
            <a:chExt cx="8686800" cy="4038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286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Transmitter Model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818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Receiver Model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90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Target Model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16200000">
              <a:off x="2685288" y="4782313"/>
              <a:ext cx="484632" cy="6736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6200000">
              <a:off x="5961888" y="4782313"/>
              <a:ext cx="484632" cy="6736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9800" y="4343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Pulse Event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4343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Return Event</a:t>
              </a:r>
              <a:endParaRPr lang="en-US" sz="1800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28600" y="2971800"/>
              <a:ext cx="1600200" cy="16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Isosceles Triangle 20"/>
            <p:cNvSpPr/>
            <p:nvPr/>
          </p:nvSpPr>
          <p:spPr bwMode="auto">
            <a:xfrm rot="14133667">
              <a:off x="2058864" y="1190553"/>
              <a:ext cx="1779099" cy="3158244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18411887">
              <a:off x="5305760" y="1156937"/>
              <a:ext cx="1269620" cy="3612079"/>
            </a:xfrm>
            <a:prstGeom prst="triangle">
              <a:avLst>
                <a:gd name="adj" fmla="val 49134"/>
              </a:avLst>
            </a:prstGeom>
            <a:gradFill>
              <a:gsLst>
                <a:gs pos="0">
                  <a:srgbClr val="FF0000">
                    <a:alpha val="78000"/>
                  </a:srgbClr>
                </a:gs>
                <a:gs pos="49000">
                  <a:srgbClr val="FF0000">
                    <a:alpha val="39000"/>
                  </a:srgbClr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1447800"/>
              <a:ext cx="1371600" cy="90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13270" y="3585211"/>
              <a:ext cx="1140130" cy="1135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1112520" y="3230880"/>
            <a:ext cx="1676400" cy="1158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V="1">
            <a:off x="3390900" y="3009900"/>
            <a:ext cx="1752600" cy="1676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81000" y="4648200"/>
            <a:ext cx="3474720" cy="1447800"/>
            <a:chOff x="1295400" y="3810000"/>
            <a:chExt cx="3810000" cy="1524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95400" y="3810000"/>
              <a:ext cx="3810000" cy="1524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Radar Cross Section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fighter.jpg"/>
            <p:cNvPicPr>
              <a:picLocks noChangeAspect="1"/>
            </p:cNvPicPr>
            <p:nvPr/>
          </p:nvPicPr>
          <p:blipFill>
            <a:blip r:embed="rId2" cstate="print"/>
            <a:srcRect b="50953"/>
            <a:stretch>
              <a:fillRect/>
            </a:stretch>
          </p:blipFill>
          <p:spPr>
            <a:xfrm>
              <a:off x="3124200" y="4343400"/>
              <a:ext cx="1524000" cy="84666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1676400" y="4648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133600" y="4343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1336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667000" y="4648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>
              <a:stCxn id="14" idx="4"/>
              <a:endCxn id="15" idx="0"/>
            </p:cNvCxnSpPr>
            <p:nvPr/>
          </p:nvCxnSpPr>
          <p:spPr bwMode="auto">
            <a:xfrm rot="5400000">
              <a:off x="2095500" y="4724400"/>
              <a:ext cx="304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>
              <a:stCxn id="12" idx="6"/>
              <a:endCxn id="16" idx="2"/>
            </p:cNvCxnSpPr>
            <p:nvPr/>
          </p:nvCxnSpPr>
          <p:spPr bwMode="auto">
            <a:xfrm>
              <a:off x="1905000" y="4762500"/>
              <a:ext cx="76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4267200" y="4724400"/>
            <a:ext cx="3048000" cy="1354667"/>
            <a:chOff x="4267200" y="3886200"/>
            <a:chExt cx="3810000" cy="15240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267200" y="3886200"/>
              <a:ext cx="3810000" cy="1524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Trajectory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 bwMode="auto">
            <a:xfrm flipV="1">
              <a:off x="4800600" y="4419600"/>
              <a:ext cx="1066800" cy="685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172200" y="4800600"/>
              <a:ext cx="1219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752600" y="1371600"/>
            <a:ext cx="2489200" cy="1600200"/>
            <a:chOff x="1752600" y="1371600"/>
            <a:chExt cx="2489200" cy="16002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52600" y="1371600"/>
              <a:ext cx="2489200" cy="16002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Target Class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1752600"/>
              <a:ext cx="184030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4" name="Picture 2" descr="C:\Users\JA22460\Desktop\class_physical_mod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4219576" cy="282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28800" y="4876800"/>
            <a:ext cx="5500387" cy="607532"/>
          </a:xfrm>
          <a:prstGeom prst="rect">
            <a:avLst/>
          </a:prstGeom>
          <a:gradFill>
            <a:gsLst>
              <a:gs pos="0">
                <a:srgbClr val="0070C0">
                  <a:alpha val="46000"/>
                </a:srgbClr>
              </a:gs>
              <a:gs pos="50000">
                <a:srgbClr val="0070C0">
                  <a:alpha val="73000"/>
                </a:srgbClr>
              </a:gs>
              <a:gs pos="100000">
                <a:srgbClr val="0070C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RTCL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29200" y="3048000"/>
            <a:ext cx="2292744" cy="607532"/>
          </a:xfrm>
          <a:prstGeom prst="rect">
            <a:avLst/>
          </a:prstGeom>
          <a:gradFill>
            <a:gsLst>
              <a:gs pos="0">
                <a:srgbClr val="E6CAB0">
                  <a:alpha val="53000"/>
                </a:srgbClr>
              </a:gs>
              <a:gs pos="50000">
                <a:srgbClr val="E6CAB0">
                  <a:alpha val="78000"/>
                </a:srgbClr>
              </a:gs>
              <a:gs pos="100000">
                <a:srgbClr val="E6CAB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31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Models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29200" y="3657600"/>
            <a:ext cx="2292744" cy="607532"/>
          </a:xfrm>
          <a:prstGeom prst="rect">
            <a:avLst/>
          </a:prstGeom>
          <a:gradFill>
            <a:gsLst>
              <a:gs pos="0">
                <a:srgbClr val="EF6321">
                  <a:alpha val="52000"/>
                </a:srgbClr>
              </a:gs>
              <a:gs pos="50000">
                <a:srgbClr val="EF6321">
                  <a:alpha val="80000"/>
                </a:srgbClr>
              </a:gs>
              <a:gs pos="100000">
                <a:srgbClr val="EF632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Simulation Engine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Architecture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8800" y="3657600"/>
            <a:ext cx="1275115" cy="607532"/>
          </a:xfrm>
          <a:prstGeom prst="rect">
            <a:avLst/>
          </a:prstGeom>
          <a:gradFill>
            <a:gsLst>
              <a:gs pos="0">
                <a:srgbClr val="FFC000">
                  <a:alpha val="42000"/>
                </a:srgbClr>
              </a:gs>
              <a:gs pos="50000">
                <a:srgbClr val="FFC000">
                  <a:alpha val="76000"/>
                </a:srgbClr>
              </a:gs>
              <a:gs pos="100000">
                <a:srgbClr val="FFC0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External components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19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User interface, External software</a:t>
            </a:r>
            <a:endParaRPr lang="en-US" sz="1400" dirty="0"/>
          </a:p>
        </p:txBody>
      </p:sp>
      <p:cxnSp>
        <p:nvCxnSpPr>
          <p:cNvPr id="16" name="Straight Connector 15"/>
          <p:cNvCxnSpPr>
            <a:stCxn id="1028" idx="0"/>
            <a:endCxn id="14" idx="3"/>
          </p:cNvCxnSpPr>
          <p:nvPr/>
        </p:nvCxnSpPr>
        <p:spPr bwMode="auto">
          <a:xfrm rot="16200000" flipV="1">
            <a:off x="1859284" y="3050526"/>
            <a:ext cx="576590" cy="6375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162800" y="220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Domain-specific models and events</a:t>
            </a:r>
            <a:endParaRPr lang="en-US" sz="1400" dirty="0"/>
          </a:p>
        </p:txBody>
      </p:sp>
      <p:cxnSp>
        <p:nvCxnSpPr>
          <p:cNvPr id="18" name="Straight Connector 17"/>
          <p:cNvCxnSpPr>
            <a:stCxn id="1031" idx="3"/>
            <a:endCxn id="17" idx="2"/>
          </p:cNvCxnSpPr>
          <p:nvPr/>
        </p:nvCxnSpPr>
        <p:spPr bwMode="auto">
          <a:xfrm flipV="1">
            <a:off x="7321944" y="2733020"/>
            <a:ext cx="679056" cy="6187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3657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Maintains event queue, time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033" idx="3"/>
            <a:endCxn id="21" idx="1"/>
          </p:cNvCxnSpPr>
          <p:nvPr/>
        </p:nvCxnSpPr>
        <p:spPr bwMode="auto">
          <a:xfrm flipV="1">
            <a:off x="7321944" y="3919210"/>
            <a:ext cx="298056" cy="42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Content Placeholder 7"/>
          <p:cNvSpPr txBox="1">
            <a:spLocks/>
          </p:cNvSpPr>
          <p:nvPr/>
        </p:nvSpPr>
        <p:spPr bwMode="auto">
          <a:xfrm>
            <a:off x="304800" y="1295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OASIS simulation architecture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lang="en-US" sz="1600" b="1" kern="0" dirty="0" smtClean="0">
                <a:latin typeface="+mn-lt"/>
              </a:rPr>
              <a:t>Adjacent layers interact during a simulation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" name="Straight Connector 30"/>
          <p:cNvCxnSpPr>
            <a:stCxn id="1030" idx="0"/>
            <a:endCxn id="33" idx="2"/>
          </p:cNvCxnSpPr>
          <p:nvPr/>
        </p:nvCxnSpPr>
        <p:spPr bwMode="auto">
          <a:xfrm rot="16200000" flipV="1">
            <a:off x="3688947" y="3235073"/>
            <a:ext cx="619780" cy="2252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48000" y="2514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 control, logging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464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Middleware abstraction layer</a:t>
            </a:r>
            <a:endParaRPr lang="en-US" sz="14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52800" y="3657600"/>
            <a:ext cx="1517348" cy="607532"/>
          </a:xfrm>
          <a:prstGeom prst="rect">
            <a:avLst/>
          </a:prstGeom>
          <a:gradFill>
            <a:gsLst>
              <a:gs pos="0">
                <a:srgbClr val="C00000">
                  <a:alpha val="39000"/>
                </a:srgbClr>
              </a:gs>
              <a:gs pos="50000">
                <a:srgbClr val="C00000">
                  <a:alpha val="86000"/>
                </a:srgbClr>
              </a:gs>
              <a:gs pos="100000">
                <a:srgbClr val="C000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Controller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828800" y="4267200"/>
            <a:ext cx="5500387" cy="607532"/>
          </a:xfrm>
          <a:prstGeom prst="rect">
            <a:avLst/>
          </a:prstGeom>
          <a:gradFill>
            <a:gsLst>
              <a:gs pos="0">
                <a:schemeClr val="accent6">
                  <a:alpha val="57000"/>
                </a:schemeClr>
              </a:gs>
              <a:gs pos="50000">
                <a:schemeClr val="accent6">
                  <a:alpha val="74000"/>
                </a:schemeClr>
              </a:gs>
              <a:gs pos="100000">
                <a:schemeClr val="accent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Component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5715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Inter-process communication</a:t>
            </a:r>
            <a:endParaRPr lang="en-US" sz="1400" dirty="0"/>
          </a:p>
        </p:txBody>
      </p:sp>
      <p:cxnSp>
        <p:nvCxnSpPr>
          <p:cNvPr id="57" name="Straight Connector 56"/>
          <p:cNvCxnSpPr>
            <a:stCxn id="49" idx="1"/>
            <a:endCxn id="55" idx="3"/>
          </p:cNvCxnSpPr>
          <p:nvPr/>
        </p:nvCxnSpPr>
        <p:spPr bwMode="auto">
          <a:xfrm rot="10800000" flipV="1">
            <a:off x="1600200" y="5790166"/>
            <a:ext cx="228600" cy="186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1828800" y="5486400"/>
            <a:ext cx="5500387" cy="607532"/>
          </a:xfrm>
          <a:prstGeom prst="rect">
            <a:avLst/>
          </a:prstGeom>
          <a:gradFill>
            <a:gsLst>
              <a:gs pos="0">
                <a:srgbClr val="002060">
                  <a:alpha val="63000"/>
                </a:srgbClr>
              </a:gs>
              <a:gs pos="50000">
                <a:srgbClr val="002060">
                  <a:alpha val="91000"/>
                </a:srgbClr>
              </a:gs>
              <a:gs pos="100000">
                <a:srgbClr val="00206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pitchFamily="34" charset="0"/>
              </a:rPr>
              <a:t>Communications middleware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35" idx="3"/>
            <a:endCxn id="80" idx="1"/>
          </p:cNvCxnSpPr>
          <p:nvPr/>
        </p:nvCxnSpPr>
        <p:spPr bwMode="auto">
          <a:xfrm>
            <a:off x="7329187" y="4570966"/>
            <a:ext cx="519413" cy="4619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7848600" y="4648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 base class</a:t>
            </a:r>
          </a:p>
          <a:p>
            <a:endParaRPr lang="en-US" sz="1600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 rot="10800000">
            <a:off x="1524000" y="5105400"/>
            <a:ext cx="304800" cy="751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Event-based simulation</a:t>
            </a:r>
            <a:endParaRPr lang="en-US" dirty="0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 bwMode="auto">
          <a:xfrm>
            <a:off x="457200" y="4267200"/>
            <a:ext cx="80772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simulation engines work together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800" b="1" kern="0" dirty="0" smtClean="0"/>
              <a:t>Run independently</a:t>
            </a:r>
            <a:endParaRPr lang="en-US" sz="18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800" b="1" kern="0" dirty="0" smtClean="0">
                <a:latin typeface="+mn-lt"/>
              </a:rPr>
              <a:t>Separate event queues and models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800" b="1" kern="0" dirty="0" smtClean="0">
                <a:latin typeface="+mn-lt"/>
              </a:rPr>
              <a:t>Exchange relevant events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Synchronize simulation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time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1143000"/>
            <a:ext cx="3048000" cy="2895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 Simulator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7800" y="1143000"/>
            <a:ext cx="3048000" cy="2895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Simulator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43000" y="2438400"/>
            <a:ext cx="1752600" cy="1447800"/>
          </a:xfrm>
          <a:prstGeom prst="rect">
            <a:avLst/>
          </a:prstGeom>
          <a:solidFill>
            <a:srgbClr val="EF632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Engine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143000" y="1905000"/>
            <a:ext cx="1752600" cy="533400"/>
          </a:xfrm>
          <a:prstGeom prst="rect">
            <a:avLst/>
          </a:prstGeom>
          <a:gradFill>
            <a:gsLst>
              <a:gs pos="0">
                <a:srgbClr val="DDB694"/>
              </a:gs>
              <a:gs pos="50000">
                <a:srgbClr val="E6CAB0"/>
              </a:gs>
              <a:gs pos="100000">
                <a:srgbClr val="FBD8C9"/>
              </a:gs>
            </a:gsLst>
            <a:lin ang="5400000" scaled="0"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2438400"/>
            <a:ext cx="1752600" cy="1447800"/>
          </a:xfrm>
          <a:prstGeom prst="rect">
            <a:avLst/>
          </a:prstGeom>
          <a:solidFill>
            <a:srgbClr val="EF632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Engine</a:t>
            </a:r>
          </a:p>
        </p:txBody>
      </p:sp>
      <p:sp>
        <p:nvSpPr>
          <p:cNvPr id="14" name="Left-Right Arrow 13"/>
          <p:cNvSpPr/>
          <p:nvPr/>
        </p:nvSpPr>
        <p:spPr bwMode="auto">
          <a:xfrm>
            <a:off x="2971800" y="2895600"/>
            <a:ext cx="3200400" cy="838200"/>
          </a:xfrm>
          <a:prstGeom prst="left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Events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1905000"/>
            <a:ext cx="1752600" cy="533400"/>
          </a:xfrm>
          <a:prstGeom prst="rect">
            <a:avLst/>
          </a:prstGeom>
          <a:gradFill>
            <a:gsLst>
              <a:gs pos="0">
                <a:srgbClr val="DDB694"/>
              </a:gs>
              <a:gs pos="50000">
                <a:srgbClr val="E6CAB0"/>
              </a:gs>
              <a:gs pos="100000">
                <a:srgbClr val="FBD8C9"/>
              </a:gs>
            </a:gsLst>
            <a:lin ang="5400000" scaled="0"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&amp; Distributed Architecture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514600" y="3200400"/>
            <a:ext cx="1447800" cy="137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 Simulator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2286000"/>
            <a:ext cx="3429000" cy="2743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Simulator 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Simulate targets 101-200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781800" y="36576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2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thread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81800" y="31242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1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thread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781800" y="4495800"/>
            <a:ext cx="1524000" cy="381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thread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181600" y="3462867"/>
            <a:ext cx="838200" cy="651933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Pulse Event</a:t>
            </a:r>
          </a:p>
        </p:txBody>
      </p:sp>
      <p:cxnSp>
        <p:nvCxnSpPr>
          <p:cNvPr id="36" name="Straight Arrow Connector 35"/>
          <p:cNvCxnSpPr>
            <a:stCxn id="35" idx="7"/>
            <a:endCxn id="31" idx="1"/>
          </p:cNvCxnSpPr>
          <p:nvPr/>
        </p:nvCxnSpPr>
        <p:spPr bwMode="auto">
          <a:xfrm rot="5400000" flipH="1" flipV="1">
            <a:off x="6217604" y="2994144"/>
            <a:ext cx="243640" cy="8847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Straight Arrow Connector 37"/>
          <p:cNvCxnSpPr>
            <a:endCxn id="27" idx="1"/>
          </p:cNvCxnSpPr>
          <p:nvPr/>
        </p:nvCxnSpPr>
        <p:spPr bwMode="auto">
          <a:xfrm flipV="1">
            <a:off x="6019800" y="3848100"/>
            <a:ext cx="7620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9" name="Straight Arrow Connector 38"/>
          <p:cNvCxnSpPr>
            <a:stCxn id="35" idx="5"/>
            <a:endCxn id="33" idx="1"/>
          </p:cNvCxnSpPr>
          <p:nvPr/>
        </p:nvCxnSpPr>
        <p:spPr bwMode="auto">
          <a:xfrm rot="16200000" flipH="1">
            <a:off x="6005938" y="3910437"/>
            <a:ext cx="666973" cy="8847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315200" y="4038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105400" y="1143000"/>
            <a:ext cx="34290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Simulator 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Simulate targets 1-100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105400" y="5257800"/>
            <a:ext cx="3429000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 Simulator 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Simulate targets 201-300</a:t>
            </a:r>
          </a:p>
        </p:txBody>
      </p:sp>
      <p:cxnSp>
        <p:nvCxnSpPr>
          <p:cNvPr id="70" name="Elbow Connector 69"/>
          <p:cNvCxnSpPr>
            <a:stCxn id="45" idx="1"/>
            <a:endCxn id="65" idx="1"/>
          </p:cNvCxnSpPr>
          <p:nvPr/>
        </p:nvCxnSpPr>
        <p:spPr bwMode="auto">
          <a:xfrm rot="10800000" flipV="1">
            <a:off x="5105400" y="1600200"/>
            <a:ext cx="1588" cy="4114800"/>
          </a:xfrm>
          <a:prstGeom prst="bentConnector3">
            <a:avLst>
              <a:gd name="adj1" fmla="val 47235153"/>
            </a:avLst>
          </a:prstGeom>
          <a:solidFill>
            <a:schemeClr val="accent1"/>
          </a:solidFill>
          <a:ln w="1270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9" name="Straight Connector 78"/>
          <p:cNvCxnSpPr>
            <a:endCxn id="21" idx="3"/>
          </p:cNvCxnSpPr>
          <p:nvPr/>
        </p:nvCxnSpPr>
        <p:spPr bwMode="auto">
          <a:xfrm rot="10800000">
            <a:off x="3962400" y="3886200"/>
            <a:ext cx="1143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1">
                <a:shade val="95000"/>
                <a:satMod val="105000"/>
                <a:alpha val="41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6" name="Straight Connector 95"/>
          <p:cNvCxnSpPr>
            <a:stCxn id="21" idx="1"/>
          </p:cNvCxnSpPr>
          <p:nvPr/>
        </p:nvCxnSpPr>
        <p:spPr bwMode="auto">
          <a:xfrm rot="10800000">
            <a:off x="1828800" y="3886200"/>
            <a:ext cx="685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1">
                <a:shade val="95000"/>
                <a:satMod val="105000"/>
                <a:alpha val="4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81000" y="3200400"/>
            <a:ext cx="1447800" cy="137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Radar Control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724400" cy="2743200"/>
          </a:xfrm>
        </p:spPr>
        <p:txBody>
          <a:bodyPr/>
          <a:lstStyle/>
          <a:p>
            <a:r>
              <a:rPr lang="en-US" sz="1800" dirty="0" smtClean="0"/>
              <a:t>Working prototype</a:t>
            </a:r>
          </a:p>
          <a:p>
            <a:pPr lvl="1"/>
            <a:r>
              <a:rPr lang="en-US" sz="1800" dirty="0" smtClean="0"/>
              <a:t>Multi-process, distributed</a:t>
            </a:r>
          </a:p>
          <a:p>
            <a:r>
              <a:rPr lang="en-US" sz="1800" dirty="0" smtClean="0"/>
              <a:t>Complete test scenario</a:t>
            </a:r>
          </a:p>
          <a:p>
            <a:pPr lvl="1"/>
            <a:r>
              <a:rPr lang="en-US" sz="1800" dirty="0" smtClean="0"/>
              <a:t>Basic transmitter, receiver models</a:t>
            </a:r>
          </a:p>
          <a:p>
            <a:pPr lvl="1"/>
            <a:r>
              <a:rPr lang="en-US" sz="1800" dirty="0" smtClean="0"/>
              <a:t>Point source target model</a:t>
            </a:r>
          </a:p>
          <a:p>
            <a:r>
              <a:rPr lang="en-US" sz="1800" dirty="0" smtClean="0"/>
              <a:t>Generic simulation engine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628" y="5050157"/>
            <a:ext cx="1157372" cy="7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JA22460\Downloads\img2.png"/>
          <p:cNvPicPr>
            <a:picLocks noChangeAspect="1" noChangeArrowheads="1"/>
          </p:cNvPicPr>
          <p:nvPr/>
        </p:nvPicPr>
        <p:blipFill>
          <a:blip r:embed="rId3" cstate="print"/>
          <a:srcRect l="25052" t="2314" r="51566" b="50175"/>
          <a:stretch>
            <a:fillRect/>
          </a:stretch>
        </p:blipFill>
        <p:spPr bwMode="auto">
          <a:xfrm>
            <a:off x="5867400" y="3733800"/>
            <a:ext cx="3048000" cy="2362200"/>
          </a:xfrm>
          <a:prstGeom prst="rect">
            <a:avLst/>
          </a:prstGeom>
          <a:noFill/>
        </p:spPr>
      </p:pic>
      <p:pic>
        <p:nvPicPr>
          <p:cNvPr id="13" name="Picture 3" descr="C:\Users\JA22460\Downloads\img1.png"/>
          <p:cNvPicPr>
            <a:picLocks noChangeAspect="1" noChangeArrowheads="1"/>
          </p:cNvPicPr>
          <p:nvPr/>
        </p:nvPicPr>
        <p:blipFill>
          <a:blip r:embed="rId4" cstate="print"/>
          <a:srcRect l="25052" t="2314" r="51566" b="49855"/>
          <a:stretch>
            <a:fillRect/>
          </a:stretch>
        </p:blipFill>
        <p:spPr bwMode="auto">
          <a:xfrm>
            <a:off x="5867400" y="1143000"/>
            <a:ext cx="3048000" cy="2362199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 bwMode="auto">
          <a:xfrm rot="5400000">
            <a:off x="2667000" y="4724400"/>
            <a:ext cx="2438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alpha val="6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9000" y="3581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Left Arrow 26"/>
          <p:cNvSpPr/>
          <p:nvPr/>
        </p:nvSpPr>
        <p:spPr bwMode="auto">
          <a:xfrm>
            <a:off x="3581400" y="5257800"/>
            <a:ext cx="533400" cy="3048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114300" y="5448300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alpha val="6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4184769"/>
            <a:ext cx="1143000" cy="11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 bwMode="auto">
          <a:xfrm>
            <a:off x="685800" y="5943600"/>
            <a:ext cx="3124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624842" y="59436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km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1828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44812" y="2057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324600" y="51816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73868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Design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smtClean="0"/>
              <a:t>Passed Lincoln Laboratory Design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Implementation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smtClean="0"/>
              <a:t>Functional basic implementation code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Documentation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smtClean="0"/>
              <a:t>User and Developer Guide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err="1" smtClean="0"/>
              <a:t>Doxygen</a:t>
            </a:r>
            <a:r>
              <a:rPr lang="en-US" sz="1800" dirty="0" smtClean="0"/>
              <a:t> source code comments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smtClean="0"/>
              <a:t>MQP Report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Testing</a:t>
            </a:r>
          </a:p>
          <a:p>
            <a:pPr lvl="2">
              <a:buFont typeface="Arial" pitchFamily="34" charset="0"/>
              <a:buChar char="­"/>
            </a:pPr>
            <a:r>
              <a:rPr lang="en-US" sz="1800" dirty="0" smtClean="0"/>
              <a:t>Complete testing suite, with 80% code coverage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67600" y="1219200"/>
            <a:ext cx="13131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Design Review </a:t>
            </a:r>
          </a:p>
          <a:p>
            <a:pPr algn="ctr"/>
            <a:r>
              <a:rPr lang="en-US" sz="1200" b="1" dirty="0" smtClean="0"/>
              <a:t>Attendees</a:t>
            </a:r>
          </a:p>
          <a:p>
            <a:pPr algn="ctr"/>
            <a:r>
              <a:rPr lang="en-US" sz="1200" dirty="0" smtClean="0"/>
              <a:t>Marcia Powell</a:t>
            </a:r>
          </a:p>
          <a:p>
            <a:pPr algn="ctr"/>
            <a:r>
              <a:rPr lang="en-US" sz="1200" dirty="0" smtClean="0"/>
              <a:t>Jeffrey McHarg</a:t>
            </a:r>
          </a:p>
          <a:p>
            <a:pPr algn="ctr"/>
            <a:r>
              <a:rPr lang="en-US" sz="1200" dirty="0" smtClean="0"/>
              <a:t>Andrew Clough</a:t>
            </a:r>
          </a:p>
          <a:p>
            <a:pPr algn="ctr"/>
            <a:r>
              <a:rPr lang="en-US" sz="1200" dirty="0" smtClean="0"/>
              <a:t>Matt Leahy</a:t>
            </a:r>
          </a:p>
          <a:p>
            <a:pPr algn="ctr"/>
            <a:r>
              <a:rPr lang="en-US" sz="1200" dirty="0" smtClean="0"/>
              <a:t>Seth Hunter</a:t>
            </a:r>
          </a:p>
          <a:p>
            <a:pPr algn="ctr"/>
            <a:r>
              <a:rPr lang="en-US" sz="1200" dirty="0" smtClean="0"/>
              <a:t>Rich Taylor</a:t>
            </a:r>
          </a:p>
          <a:p>
            <a:pPr algn="ctr"/>
            <a:r>
              <a:rPr lang="en-US" sz="1200" dirty="0" smtClean="0"/>
              <a:t>Sam Reynolds</a:t>
            </a:r>
          </a:p>
          <a:p>
            <a:pPr algn="ctr"/>
            <a:r>
              <a:rPr lang="en-US" sz="1200" dirty="0" smtClean="0"/>
              <a:t>Greg Gimler</a:t>
            </a:r>
          </a:p>
          <a:p>
            <a:pPr algn="ctr"/>
            <a:endParaRPr lang="en-US" sz="1200" dirty="0"/>
          </a:p>
        </p:txBody>
      </p:sp>
      <p:pic>
        <p:nvPicPr>
          <p:cNvPr id="9" name="Picture 3" descr="C:\Users\LS11111\Desktop\CentOS 64-bit-2010-10-13-11-13-12.png"/>
          <p:cNvPicPr>
            <a:picLocks noChangeAspect="1" noChangeArrowheads="1"/>
          </p:cNvPicPr>
          <p:nvPr/>
        </p:nvPicPr>
        <p:blipFill>
          <a:blip r:embed="rId2" cstate="print"/>
          <a:srcRect l="42991" t="34276" r="28784" b="53146"/>
          <a:stretch>
            <a:fillRect/>
          </a:stretch>
        </p:blipFill>
        <p:spPr bwMode="auto">
          <a:xfrm>
            <a:off x="1524000" y="4648200"/>
            <a:ext cx="6318738" cy="1524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3512"/>
            <a:ext cx="7772400" cy="473868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More realistic transmitter and receiver models</a:t>
            </a:r>
          </a:p>
          <a:p>
            <a:pPr lvl="0">
              <a:defRPr/>
            </a:pPr>
            <a:r>
              <a:rPr lang="en-US" dirty="0" smtClean="0"/>
              <a:t>Implement advanced target radar cross sections</a:t>
            </a:r>
          </a:p>
          <a:p>
            <a:pPr lvl="0">
              <a:defRPr/>
            </a:pPr>
            <a:r>
              <a:rPr lang="en-US" dirty="0" smtClean="0"/>
              <a:t>Load balancing</a:t>
            </a:r>
          </a:p>
          <a:p>
            <a:pPr lvl="0">
              <a:defRPr/>
            </a:pPr>
            <a:r>
              <a:rPr lang="en-US" dirty="0" smtClean="0"/>
              <a:t>Realistic environment models</a:t>
            </a:r>
          </a:p>
          <a:p>
            <a:pPr lvl="0">
              <a:defRPr/>
            </a:pPr>
            <a:r>
              <a:rPr lang="en-US" dirty="0" smtClean="0"/>
              <a:t>Direct Integration with ROSA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2667000" cy="24062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200400" cy="24574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</a:p>
          <a:p>
            <a:pPr lvl="1"/>
            <a:r>
              <a:rPr lang="en-US" dirty="0" smtClean="0"/>
              <a:t>MIT Lincoln Laboratory</a:t>
            </a:r>
          </a:p>
          <a:p>
            <a:pPr lvl="1"/>
            <a:r>
              <a:rPr lang="en-US" dirty="0" smtClean="0"/>
              <a:t>Gary </a:t>
            </a:r>
            <a:r>
              <a:rPr lang="en-US" dirty="0" err="1" smtClean="0"/>
              <a:t>Ahlgren</a:t>
            </a:r>
            <a:r>
              <a:rPr lang="en-US" dirty="0" smtClean="0"/>
              <a:t>, John Nelson, Frank Robey</a:t>
            </a:r>
          </a:p>
          <a:p>
            <a:pPr lvl="1"/>
            <a:r>
              <a:rPr lang="en-US" dirty="0" smtClean="0"/>
              <a:t>Seth Hunter</a:t>
            </a:r>
          </a:p>
          <a:p>
            <a:pPr lvl="1"/>
            <a:r>
              <a:rPr lang="en-US" dirty="0" smtClean="0"/>
              <a:t>Marcia Powell, Andrew Clough, Greg Gimler, David Carpman, Matt Leahy</a:t>
            </a:r>
          </a:p>
          <a:p>
            <a:pPr lvl="1"/>
            <a:r>
              <a:rPr lang="en-US" dirty="0" smtClean="0"/>
              <a:t>George Heineman, Hugh Lauer, Ted Clancy</a:t>
            </a:r>
          </a:p>
          <a:p>
            <a:pPr lvl="1"/>
            <a:r>
              <a:rPr lang="en-US" dirty="0" smtClean="0"/>
              <a:t>Emily </a:t>
            </a:r>
            <a:r>
              <a:rPr lang="en-US" dirty="0" err="1" smtClean="0"/>
              <a:t>Anesta</a:t>
            </a:r>
            <a:r>
              <a:rPr lang="en-US" dirty="0" smtClean="0"/>
              <a:t>, Scot </a:t>
            </a:r>
            <a:r>
              <a:rPr lang="en-US" dirty="0" err="1" smtClean="0"/>
              <a:t>DeDeo</a:t>
            </a:r>
            <a:r>
              <a:rPr lang="en-US" dirty="0" smtClean="0"/>
              <a:t>, Adam Lewis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400" y="4419600"/>
            <a:ext cx="4004094" cy="1861552"/>
            <a:chOff x="228600" y="1447800"/>
            <a:chExt cx="8686800" cy="4038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286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Transmitter Model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7818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Receiver Model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29000" y="4724400"/>
              <a:ext cx="2133600" cy="762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Target Model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16200000">
              <a:off x="2685288" y="4782313"/>
              <a:ext cx="484632" cy="6736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16200000">
              <a:off x="5961888" y="4782313"/>
              <a:ext cx="484632" cy="6736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28600" y="2971800"/>
              <a:ext cx="1600200" cy="16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Isosceles Triangle 12"/>
            <p:cNvSpPr/>
            <p:nvPr/>
          </p:nvSpPr>
          <p:spPr bwMode="auto">
            <a:xfrm rot="14133667">
              <a:off x="2058864" y="1190553"/>
              <a:ext cx="1779099" cy="3158244"/>
            </a:xfrm>
            <a:prstGeom prst="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18411887">
              <a:off x="5305760" y="1156937"/>
              <a:ext cx="1269620" cy="3612079"/>
            </a:xfrm>
            <a:prstGeom prst="triangle">
              <a:avLst>
                <a:gd name="adj" fmla="val 49134"/>
              </a:avLst>
            </a:prstGeom>
            <a:gradFill>
              <a:gsLst>
                <a:gs pos="0">
                  <a:srgbClr val="FF0000">
                    <a:alpha val="78000"/>
                  </a:srgbClr>
                </a:gs>
                <a:gs pos="49000">
                  <a:srgbClr val="FF0000">
                    <a:alpha val="39000"/>
                  </a:srgbClr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1447800"/>
              <a:ext cx="1371600" cy="90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13270" y="3585211"/>
              <a:ext cx="1140130" cy="1135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Radar Overview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419600" cy="53340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How does radar work?</a:t>
            </a:r>
          </a:p>
          <a:p>
            <a:pPr lvl="1"/>
            <a:r>
              <a:rPr lang="en-US" sz="1800" dirty="0" smtClean="0"/>
              <a:t>Transmitter emits a short electromagnetic pulse</a:t>
            </a:r>
          </a:p>
          <a:p>
            <a:pPr lvl="1"/>
            <a:r>
              <a:rPr lang="en-US" sz="1800" dirty="0" smtClean="0"/>
              <a:t>Pulse hits target, reflects back</a:t>
            </a:r>
          </a:p>
          <a:p>
            <a:pPr lvl="1"/>
            <a:r>
              <a:rPr lang="en-US" sz="1800" dirty="0" smtClean="0"/>
              <a:t>Receiver listens for return energy</a:t>
            </a:r>
          </a:p>
          <a:p>
            <a:endParaRPr lang="en-US" sz="1800" dirty="0" smtClean="0"/>
          </a:p>
          <a:p>
            <a:r>
              <a:rPr lang="en-US" sz="1800" dirty="0" smtClean="0"/>
              <a:t>Radar processing software</a:t>
            </a:r>
          </a:p>
          <a:p>
            <a:pPr lvl="1"/>
            <a:r>
              <a:rPr lang="en-US" sz="1800" dirty="0" smtClean="0"/>
              <a:t>Control radar hardware</a:t>
            </a:r>
          </a:p>
          <a:p>
            <a:pPr lvl="1"/>
            <a:r>
              <a:rPr lang="en-US" sz="1800" dirty="0" smtClean="0"/>
              <a:t>Convert return energy to useful information</a:t>
            </a:r>
          </a:p>
          <a:p>
            <a:pPr lvl="1"/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/>
              <a:t>Radar Uses</a:t>
            </a:r>
          </a:p>
          <a:p>
            <a:pPr lvl="1"/>
            <a:r>
              <a:rPr lang="en-US" sz="1800" dirty="0" smtClean="0"/>
              <a:t>Weather sensing</a:t>
            </a:r>
          </a:p>
          <a:p>
            <a:pPr lvl="1"/>
            <a:r>
              <a:rPr lang="en-US" sz="1800" dirty="0" smtClean="0"/>
              <a:t>Remote Imaging</a:t>
            </a:r>
          </a:p>
          <a:p>
            <a:pPr lvl="1"/>
            <a:r>
              <a:rPr lang="en-US" sz="1800" dirty="0" smtClean="0"/>
              <a:t>Track moving objects (our focus)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124200" y="3200400"/>
            <a:ext cx="1344637" cy="18217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64" tIns="46033" rIns="92064" bIns="46033" anchor="ctr"/>
          <a:lstStyle/>
          <a:p>
            <a:pPr>
              <a:defRPr/>
            </a:pPr>
            <a:r>
              <a:rPr lang="en-US" sz="1200" dirty="0" smtClean="0"/>
              <a:t>Radar </a:t>
            </a:r>
          </a:p>
          <a:p>
            <a:pPr>
              <a:defRPr/>
            </a:pPr>
            <a:r>
              <a:rPr lang="en-US" sz="1200" dirty="0" smtClean="0"/>
              <a:t>Processing </a:t>
            </a:r>
          </a:p>
          <a:p>
            <a:pPr>
              <a:defRPr/>
            </a:pPr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7" name="Left Arrow 46"/>
          <p:cNvSpPr/>
          <p:nvPr/>
        </p:nvSpPr>
        <p:spPr bwMode="auto">
          <a:xfrm>
            <a:off x="1432560" y="3243775"/>
            <a:ext cx="1648265" cy="520505"/>
          </a:xfrm>
          <a:prstGeom prst="lef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Radar Control Msg.</a:t>
            </a:r>
          </a:p>
        </p:txBody>
      </p:sp>
      <p:sp>
        <p:nvSpPr>
          <p:cNvPr id="48" name="Bent Arrow 47"/>
          <p:cNvSpPr/>
          <p:nvPr/>
        </p:nvSpPr>
        <p:spPr bwMode="auto">
          <a:xfrm flipV="1">
            <a:off x="868680" y="4198034"/>
            <a:ext cx="2255520" cy="910883"/>
          </a:xfrm>
          <a:prstGeom prst="bentArrow">
            <a:avLst/>
          </a:prstGeom>
          <a:gradFill>
            <a:gsLst>
              <a:gs pos="10000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5936" y="4761914"/>
            <a:ext cx="1456857" cy="33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Pulse Aux Data</a:t>
            </a:r>
            <a:endParaRPr lang="en-US" sz="1000" dirty="0"/>
          </a:p>
        </p:txBody>
      </p:sp>
      <p:sp>
        <p:nvSpPr>
          <p:cNvPr id="50" name="Cube 49"/>
          <p:cNvSpPr/>
          <p:nvPr/>
        </p:nvSpPr>
        <p:spPr bwMode="auto">
          <a:xfrm>
            <a:off x="391551" y="3157025"/>
            <a:ext cx="1041009" cy="1431388"/>
          </a:xfrm>
          <a:prstGeom prst="cub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Radar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Sub</a:t>
            </a:r>
            <a:br>
              <a:rPr lang="en-US" sz="1200" dirty="0" smtClean="0"/>
            </a:br>
            <a:r>
              <a:rPr lang="en-US" sz="1200" dirty="0" smtClean="0"/>
              <a:t>systems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1551" y="1689436"/>
            <a:ext cx="1600200" cy="164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Isosceles Triangle 13"/>
          <p:cNvSpPr/>
          <p:nvPr/>
        </p:nvSpPr>
        <p:spPr bwMode="auto">
          <a:xfrm rot="15130399">
            <a:off x="2277794" y="977380"/>
            <a:ext cx="1036711" cy="215698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4333452">
            <a:off x="2750750" y="1094727"/>
            <a:ext cx="384009" cy="2487945"/>
          </a:xfrm>
          <a:prstGeom prst="triangle">
            <a:avLst/>
          </a:prstGeom>
          <a:gradFill>
            <a:gsLst>
              <a:gs pos="0">
                <a:srgbClr val="FF0000"/>
              </a:gs>
              <a:gs pos="39999">
                <a:srgbClr val="FF0000"/>
              </a:gs>
              <a:gs pos="70000">
                <a:srgbClr val="FF0000">
                  <a:alpha val="41000"/>
                </a:srgbClr>
              </a:gs>
              <a:gs pos="100000">
                <a:srgbClr val="FFEBFA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351" y="1537036"/>
            <a:ext cx="1371600" cy="9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448951" y="184183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Pulse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39351" y="237523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Return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Simulation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733800" cy="4800600"/>
          </a:xfrm>
        </p:spPr>
        <p:txBody>
          <a:bodyPr/>
          <a:lstStyle/>
          <a:p>
            <a:r>
              <a:rPr lang="en-US" sz="1800" dirty="0" smtClean="0"/>
              <a:t>Use software to simulate the radar hardware, targets, and environment</a:t>
            </a:r>
          </a:p>
          <a:p>
            <a:endParaRPr lang="en-US" sz="1800" dirty="0" smtClean="0"/>
          </a:p>
          <a:p>
            <a:r>
              <a:rPr lang="en-US" sz="1800" dirty="0" smtClean="0"/>
              <a:t>Need for testing before deployment</a:t>
            </a:r>
          </a:p>
          <a:p>
            <a:endParaRPr lang="en-US" sz="1800" dirty="0" smtClean="0"/>
          </a:p>
          <a:p>
            <a:r>
              <a:rPr lang="en-US" sz="1800" dirty="0" smtClean="0"/>
              <a:t>Saves time &amp; money, don’t need physical hardware and real-life targets to test software</a:t>
            </a:r>
          </a:p>
          <a:p>
            <a:endParaRPr lang="en-US" sz="1800" dirty="0" smtClean="0"/>
          </a:p>
          <a:p>
            <a:r>
              <a:rPr lang="en-US" sz="1800" dirty="0" smtClean="0"/>
              <a:t>KMAR Simulator Developed at MIT LL, currently used for radar simulation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0" y="1371600"/>
            <a:ext cx="5020101" cy="3733800"/>
            <a:chOff x="-179070" y="-158116"/>
            <a:chExt cx="8408671" cy="6254116"/>
          </a:xfrm>
        </p:grpSpPr>
        <p:sp>
          <p:nvSpPr>
            <p:cNvPr id="20" name="Isosceles Triangle 19"/>
            <p:cNvSpPr/>
            <p:nvPr/>
          </p:nvSpPr>
          <p:spPr bwMode="auto">
            <a:xfrm rot="2533928">
              <a:off x="2081247" y="988103"/>
              <a:ext cx="285907" cy="75956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867400" y="2743201"/>
              <a:ext cx="2362201" cy="3200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64" tIns="46033" rIns="92064" bIns="46033" anchor="ctr"/>
            <a:lstStyle/>
            <a:p>
              <a:pPr>
                <a:defRPr/>
              </a:pPr>
              <a:r>
                <a:rPr lang="en-US" sz="1400" dirty="0" smtClean="0"/>
                <a:t>Radar </a:t>
              </a:r>
            </a:p>
            <a:p>
              <a:pPr>
                <a:defRPr/>
              </a:pPr>
              <a:r>
                <a:rPr lang="en-US" sz="1400" dirty="0" smtClean="0"/>
                <a:t>Processing </a:t>
              </a:r>
            </a:p>
            <a:p>
              <a:pPr>
                <a:defRPr/>
              </a:pPr>
              <a:r>
                <a:rPr lang="en-US" sz="1400" dirty="0" smtClean="0"/>
                <a:t>Software</a:t>
              </a:r>
              <a:endParaRPr lang="en-US" sz="1400" dirty="0"/>
            </a:p>
          </p:txBody>
        </p:sp>
        <p:sp>
          <p:nvSpPr>
            <p:cNvPr id="23" name="Bent Arrow 22"/>
            <p:cNvSpPr/>
            <p:nvPr/>
          </p:nvSpPr>
          <p:spPr bwMode="auto">
            <a:xfrm flipV="1">
              <a:off x="1905000" y="4495800"/>
              <a:ext cx="3962400" cy="1600200"/>
            </a:xfrm>
            <a:prstGeom prst="bentArrow">
              <a:avLst/>
            </a:prstGeom>
            <a:gradFill>
              <a:gsLst>
                <a:gs pos="100000">
                  <a:schemeClr val="dk1">
                    <a:tint val="50000"/>
                    <a:satMod val="300000"/>
                    <a:alpha val="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1" y="5486400"/>
              <a:ext cx="1826372" cy="422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Pulse Aux Data</a:t>
              </a:r>
              <a:endParaRPr lang="en-US" sz="1000" dirty="0"/>
            </a:p>
          </p:txBody>
        </p:sp>
        <p:sp>
          <p:nvSpPr>
            <p:cNvPr id="25" name="Cube 24"/>
            <p:cNvSpPr/>
            <p:nvPr/>
          </p:nvSpPr>
          <p:spPr bwMode="auto">
            <a:xfrm>
              <a:off x="1066800" y="2667000"/>
              <a:ext cx="2200275" cy="2514599"/>
            </a:xfrm>
            <a:prstGeom prst="cub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Simulator</a:t>
              </a: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1607820" y="1628774"/>
              <a:ext cx="743618" cy="136329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Diagonal Stripe 26"/>
            <p:cNvSpPr/>
            <p:nvPr/>
          </p:nvSpPr>
          <p:spPr bwMode="auto">
            <a:xfrm rot="15972566">
              <a:off x="1585600" y="832811"/>
              <a:ext cx="1239363" cy="1115428"/>
            </a:xfrm>
            <a:prstGeom prst="diagStri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28900" y="-158116"/>
              <a:ext cx="430530" cy="43053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67075" y="97154"/>
              <a:ext cx="382905" cy="38290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79070" y="1501139"/>
              <a:ext cx="2297430" cy="97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Simulated </a:t>
              </a:r>
            </a:p>
            <a:p>
              <a:r>
                <a:rPr lang="en-US" sz="1600" dirty="0" smtClean="0"/>
                <a:t>Hardware</a:t>
              </a:r>
              <a:endParaRPr lang="en-US" sz="1600" dirty="0"/>
            </a:p>
          </p:txBody>
        </p:sp>
        <p:sp>
          <p:nvSpPr>
            <p:cNvPr id="31" name="Left Brace 30"/>
            <p:cNvSpPr/>
            <p:nvPr/>
          </p:nvSpPr>
          <p:spPr bwMode="auto">
            <a:xfrm>
              <a:off x="1480185" y="1628774"/>
              <a:ext cx="228601" cy="8382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8155" y="-158116"/>
              <a:ext cx="2983606" cy="979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Simulated targets</a:t>
              </a:r>
              <a:br>
                <a:rPr lang="en-US" sz="1600" dirty="0" smtClean="0"/>
              </a:br>
              <a:r>
                <a:rPr lang="en-US" sz="1600" dirty="0" smtClean="0"/>
                <a:t>and environment</a:t>
              </a:r>
              <a:endParaRPr lang="en-US" sz="1600" dirty="0"/>
            </a:p>
          </p:txBody>
        </p:sp>
        <p:sp>
          <p:nvSpPr>
            <p:cNvPr id="33" name="Right Brace 32"/>
            <p:cNvSpPr/>
            <p:nvPr/>
          </p:nvSpPr>
          <p:spPr bwMode="auto">
            <a:xfrm>
              <a:off x="3777615" y="-158116"/>
              <a:ext cx="381001" cy="8382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3139439" y="2819400"/>
              <a:ext cx="2651758" cy="914399"/>
            </a:xfrm>
            <a:prstGeom prst="leftArrow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Radar Control Msg.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+ Desired Simulator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KMAR Simulator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457200" y="1928304"/>
            <a:ext cx="3733800" cy="3730752"/>
          </a:xfrm>
        </p:spPr>
        <p:txBody>
          <a:bodyPr/>
          <a:lstStyle/>
          <a:p>
            <a:r>
              <a:rPr lang="en-US" sz="1800" dirty="0" smtClean="0"/>
              <a:t>Features</a:t>
            </a:r>
          </a:p>
          <a:p>
            <a:pPr lvl="1"/>
            <a:r>
              <a:rPr lang="en-US" sz="1600" dirty="0" smtClean="0"/>
              <a:t>Real-time, closed-loop</a:t>
            </a:r>
          </a:p>
          <a:p>
            <a:pPr lvl="1"/>
            <a:r>
              <a:rPr lang="en-US" sz="1600" dirty="0" smtClean="0"/>
              <a:t>Complex environmental effects</a:t>
            </a:r>
          </a:p>
          <a:p>
            <a:pPr lvl="1"/>
            <a:r>
              <a:rPr lang="en-US" sz="1600" dirty="0" smtClean="0"/>
              <a:t>High-fidelity waveforms</a:t>
            </a:r>
          </a:p>
          <a:p>
            <a:pPr lvl="1"/>
            <a:r>
              <a:rPr lang="en-US" sz="1600" dirty="0" smtClean="0"/>
              <a:t>Trajectory models</a:t>
            </a:r>
          </a:p>
          <a:p>
            <a:pPr lvl="1"/>
            <a:r>
              <a:rPr lang="en-US" sz="1600" dirty="0" smtClean="0"/>
              <a:t>Radar cross section models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 smtClean="0"/>
              <a:t>Limitations</a:t>
            </a:r>
          </a:p>
          <a:p>
            <a:pPr lvl="1"/>
            <a:r>
              <a:rPr lang="en-US" sz="1600" dirty="0" smtClean="0"/>
              <a:t>Single-machine</a:t>
            </a:r>
          </a:p>
          <a:p>
            <a:pPr lvl="1"/>
            <a:r>
              <a:rPr lang="en-US" sz="1600" dirty="0" smtClean="0"/>
              <a:t>Typically supports only up to 64 targets</a:t>
            </a:r>
          </a:p>
          <a:p>
            <a:pPr lvl="1"/>
            <a:r>
              <a:rPr lang="en-US" sz="1600" dirty="0" smtClean="0"/>
              <a:t>Difficult to extend</a:t>
            </a:r>
          </a:p>
          <a:p>
            <a:pPr lvl="1"/>
            <a:endParaRPr lang="en-US" sz="1200" dirty="0" smtClean="0"/>
          </a:p>
        </p:txBody>
      </p:sp>
      <p:pic>
        <p:nvPicPr>
          <p:cNvPr id="18433" name="Picture 1" descr="C:\Users\JA22460\Downloads\rosa_displays\CentOS 64-bit-2010-10-11-01-35-28.png"/>
          <p:cNvPicPr>
            <a:picLocks noChangeAspect="1" noChangeArrowheads="1"/>
          </p:cNvPicPr>
          <p:nvPr/>
        </p:nvPicPr>
        <p:blipFill>
          <a:blip r:embed="rId2" cstate="print"/>
          <a:srcRect t="2667" r="10833" b="2667"/>
          <a:stretch>
            <a:fillRect/>
          </a:stretch>
        </p:blipFill>
        <p:spPr bwMode="auto">
          <a:xfrm>
            <a:off x="4206026" y="1828800"/>
            <a:ext cx="4785574" cy="3175475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981200"/>
            <a:ext cx="4041775" cy="3730752"/>
          </a:xfrm>
        </p:spPr>
        <p:txBody>
          <a:bodyPr/>
          <a:lstStyle/>
          <a:p>
            <a:r>
              <a:rPr lang="en-US" sz="1800" dirty="0" smtClean="0"/>
              <a:t>Requirements</a:t>
            </a:r>
          </a:p>
          <a:p>
            <a:pPr lvl="1"/>
            <a:r>
              <a:rPr lang="en-US" sz="1600" dirty="0" smtClean="0"/>
              <a:t>Scalable to thousands of targets</a:t>
            </a:r>
          </a:p>
          <a:p>
            <a:pPr lvl="1"/>
            <a:r>
              <a:rPr lang="en-US" sz="1600" dirty="0" smtClean="0"/>
              <a:t>Extensible to different types of targets and radar hardware</a:t>
            </a:r>
          </a:p>
          <a:p>
            <a:pPr lvl="1"/>
            <a:r>
              <a:rPr lang="en-US" sz="1600" dirty="0" smtClean="0"/>
              <a:t>Design must support major features of KMAR simulator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Goals</a:t>
            </a:r>
          </a:p>
          <a:p>
            <a:pPr lvl="1"/>
            <a:r>
              <a:rPr lang="en-US" sz="1600" dirty="0" smtClean="0"/>
              <a:t>Design an extensible simulator architecture</a:t>
            </a:r>
          </a:p>
          <a:p>
            <a:pPr lvl="1"/>
            <a:r>
              <a:rPr lang="en-US" sz="1600" dirty="0" smtClean="0"/>
              <a:t>Implement a working prototype to demonstrate scalability</a:t>
            </a:r>
          </a:p>
          <a:p>
            <a:pPr lvl="1"/>
            <a:r>
              <a:rPr lang="en-US" sz="1600" dirty="0" smtClean="0"/>
              <a:t>Use modern software techniques / tools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+ Desired Simulator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KMAR Simulator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457200" y="1928304"/>
            <a:ext cx="3733800" cy="3730752"/>
          </a:xfrm>
        </p:spPr>
        <p:txBody>
          <a:bodyPr/>
          <a:lstStyle/>
          <a:p>
            <a:r>
              <a:rPr lang="en-US" sz="1800" dirty="0" smtClean="0"/>
              <a:t>Features</a:t>
            </a:r>
          </a:p>
          <a:p>
            <a:pPr lvl="1"/>
            <a:r>
              <a:rPr lang="en-US" sz="1600" dirty="0" smtClean="0"/>
              <a:t>Real-time, closed-loop</a:t>
            </a:r>
          </a:p>
          <a:p>
            <a:pPr lvl="1"/>
            <a:r>
              <a:rPr lang="en-US" sz="1600" dirty="0" smtClean="0"/>
              <a:t>Complex environmental effects</a:t>
            </a:r>
          </a:p>
          <a:p>
            <a:pPr lvl="1"/>
            <a:r>
              <a:rPr lang="en-US" sz="1600" dirty="0" smtClean="0"/>
              <a:t>High-fidelity waveforms</a:t>
            </a:r>
          </a:p>
          <a:p>
            <a:pPr lvl="1"/>
            <a:r>
              <a:rPr lang="en-US" sz="1600" dirty="0" smtClean="0"/>
              <a:t>Trajectory models</a:t>
            </a:r>
          </a:p>
          <a:p>
            <a:pPr lvl="1"/>
            <a:r>
              <a:rPr lang="en-US" sz="1600" dirty="0" smtClean="0"/>
              <a:t>Radar cross section models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 smtClean="0"/>
              <a:t>Limitations</a:t>
            </a:r>
          </a:p>
          <a:p>
            <a:pPr lvl="1"/>
            <a:r>
              <a:rPr lang="en-US" sz="1600" dirty="0" smtClean="0"/>
              <a:t>Single-machine</a:t>
            </a:r>
          </a:p>
          <a:p>
            <a:pPr lvl="1"/>
            <a:r>
              <a:rPr lang="en-US" sz="1600" dirty="0" smtClean="0"/>
              <a:t>Typically supports only up to 64 targets</a:t>
            </a:r>
          </a:p>
          <a:p>
            <a:pPr lvl="1"/>
            <a:r>
              <a:rPr lang="en-US" sz="1600" dirty="0" smtClean="0"/>
              <a:t>Difficult to extend</a:t>
            </a:r>
          </a:p>
          <a:p>
            <a:pPr lvl="1"/>
            <a:endParaRPr lang="en-US" sz="1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/>
              <a:t>New Simulator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381000" y="4648200"/>
            <a:ext cx="3733800" cy="1143000"/>
          </a:xfrm>
          <a:prstGeom prst="rect">
            <a:avLst/>
          </a:prstGeom>
          <a:ln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557">
            <a:off x="7925461" y="2043721"/>
            <a:ext cx="815354" cy="1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and Resources</a:t>
            </a:r>
            <a:endParaRPr lang="en-US" dirty="0"/>
          </a:p>
        </p:txBody>
      </p:sp>
      <p:pic>
        <p:nvPicPr>
          <p:cNvPr id="8" name="Picture 7" descr="KMAR_T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447800"/>
            <a:ext cx="3570183" cy="1900881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2133600" cy="17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953000" y="5791200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OASIS Simulator Framework</a:t>
            </a:r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3429000"/>
            <a:ext cx="122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LL Staff</a:t>
            </a:r>
            <a:endParaRPr lang="en-US" dirty="0">
              <a:latin typeface="+mj-lt"/>
            </a:endParaRPr>
          </a:p>
        </p:txBody>
      </p:sp>
      <p:pic>
        <p:nvPicPr>
          <p:cNvPr id="2051" name="Picture 3" descr="ROSA II Logo for docume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7400"/>
            <a:ext cx="1295401" cy="122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676400" y="5791200"/>
            <a:ext cx="98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RTCL</a:t>
            </a:r>
            <a:endParaRPr lang="en-US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2667" t="15334" r="23333"/>
          <a:stretch>
            <a:fillRect/>
          </a:stretch>
        </p:blipFill>
        <p:spPr bwMode="auto">
          <a:xfrm>
            <a:off x="7316298" y="1730649"/>
            <a:ext cx="751153" cy="9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20000" t="13333" r="24000"/>
          <a:stretch>
            <a:fillRect/>
          </a:stretch>
        </p:blipFill>
        <p:spPr bwMode="auto">
          <a:xfrm rot="20778585">
            <a:off x="6750802" y="2050442"/>
            <a:ext cx="718634" cy="11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509946" y="335280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Domain Literature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29000"/>
            <a:ext cx="129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ROSA II</a:t>
            </a:r>
            <a:endParaRPr lang="en-US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r="60221"/>
          <a:stretch>
            <a:fillRect/>
          </a:stretch>
        </p:blipFill>
        <p:spPr bwMode="auto">
          <a:xfrm>
            <a:off x="609600" y="5029200"/>
            <a:ext cx="1143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876800"/>
            <a:ext cx="685800" cy="7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4800600"/>
            <a:ext cx="104836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533400" y="1219200"/>
            <a:ext cx="3657600" cy="3352800"/>
          </a:xfrm>
          <a:prstGeom prst="rect">
            <a:avLst/>
          </a:prstGeom>
          <a:ln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64" tIns="46033" rIns="92064" bIns="46033" anchor="t"/>
          <a:lstStyle/>
          <a:p>
            <a:pPr>
              <a:defRPr/>
            </a:pPr>
            <a:r>
              <a:rPr lang="en-US" sz="1800" dirty="0" smtClean="0"/>
              <a:t>Hardware Simulator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105400" y="1219200"/>
            <a:ext cx="3657600" cy="3352800"/>
          </a:xfrm>
          <a:prstGeom prst="rect">
            <a:avLst/>
          </a:prstGeom>
          <a:ln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64" tIns="46033" rIns="92064" bIns="46033" anchor="t"/>
          <a:lstStyle/>
          <a:p>
            <a:pPr>
              <a:defRPr/>
            </a:pPr>
            <a:r>
              <a:rPr lang="en-US" sz="1800" dirty="0" smtClean="0"/>
              <a:t>Environment Simulator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b="-1983"/>
          <a:stretch>
            <a:fillRect/>
          </a:stretch>
        </p:blipFill>
        <p:spPr bwMode="auto">
          <a:xfrm flipH="1">
            <a:off x="685800" y="2895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Arrow 21"/>
          <p:cNvSpPr/>
          <p:nvPr/>
        </p:nvSpPr>
        <p:spPr bwMode="auto">
          <a:xfrm>
            <a:off x="4191000" y="1371600"/>
            <a:ext cx="914400" cy="457200"/>
          </a:xfrm>
          <a:prstGeom prst="rightArrow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</a:gra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4191000" y="3733800"/>
            <a:ext cx="914400" cy="4572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13399488">
            <a:off x="2234996" y="1193579"/>
            <a:ext cx="1679828" cy="2739678"/>
          </a:xfrm>
          <a:prstGeom prst="triangle">
            <a:avLst/>
          </a:prstGeom>
          <a:gradFill>
            <a:gsLst>
              <a:gs pos="0">
                <a:srgbClr val="FFFF00"/>
              </a:gs>
              <a:gs pos="50000">
                <a:srgbClr val="FFFF00">
                  <a:alpha val="34000"/>
                </a:srgbClr>
              </a:gs>
              <a:gs pos="100000">
                <a:srgbClr val="FFFF00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1371600" cy="9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0400" y="2743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733800"/>
            <a:ext cx="835330" cy="8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191000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Pulse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Return</a:t>
            </a:r>
            <a:endParaRPr lang="en-US" sz="1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362200"/>
            <a:ext cx="232706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33400" y="5334000"/>
            <a:ext cx="3657600" cy="990600"/>
          </a:xfrm>
          <a:prstGeom prst="rect">
            <a:avLst/>
          </a:prstGeom>
          <a:gradFill>
            <a:gsLst>
              <a:gs pos="0">
                <a:srgbClr val="7030A0">
                  <a:alpha val="52000"/>
                </a:srgbClr>
              </a:gs>
              <a:gs pos="35000">
                <a:srgbClr val="CB75FB">
                  <a:alpha val="78000"/>
                </a:srgbClr>
              </a:gs>
              <a:gs pos="100000">
                <a:srgbClr val="E4C1F7"/>
              </a:gs>
            </a:gsLst>
          </a:gradFill>
          <a:ln>
            <a:solidFill>
              <a:srgbClr val="CB75FB"/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64" tIns="46033" rIns="92064" bIns="46033" anchor="t"/>
          <a:lstStyle/>
          <a:p>
            <a:pPr>
              <a:defRPr/>
            </a:pPr>
            <a:r>
              <a:rPr lang="en-US" sz="1800" dirty="0" smtClean="0"/>
              <a:t>Radar Control Program</a:t>
            </a:r>
          </a:p>
        </p:txBody>
      </p:sp>
      <p:sp>
        <p:nvSpPr>
          <p:cNvPr id="37" name="Right Arrow 36"/>
          <p:cNvSpPr/>
          <p:nvPr/>
        </p:nvSpPr>
        <p:spPr bwMode="auto">
          <a:xfrm rot="16200000">
            <a:off x="838200" y="4724400"/>
            <a:ext cx="762000" cy="457200"/>
          </a:xfrm>
          <a:prstGeom prst="rightArrow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</a:gra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5400000">
            <a:off x="3124200" y="4724400"/>
            <a:ext cx="762000" cy="457200"/>
          </a:xfrm>
          <a:prstGeom prst="rightArrow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</a:gra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04800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Control message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05200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Processed</a:t>
            </a:r>
          </a:p>
          <a:p>
            <a:pPr algn="ctr"/>
            <a:r>
              <a:rPr lang="en-US" sz="1800" dirty="0" smtClean="0"/>
              <a:t>Return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Event-based simulation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3733800"/>
            <a:ext cx="3810000" cy="2590801"/>
          </a:xfrm>
        </p:spPr>
        <p:txBody>
          <a:bodyPr/>
          <a:lstStyle/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Maintain state</a:t>
            </a:r>
          </a:p>
          <a:p>
            <a:pPr lvl="1"/>
            <a:r>
              <a:rPr lang="en-US" dirty="0" smtClean="0"/>
              <a:t>Process events to update state</a:t>
            </a:r>
          </a:p>
          <a:p>
            <a:pPr lvl="1"/>
            <a:r>
              <a:rPr lang="en-US" dirty="0" smtClean="0"/>
              <a:t>Schedule events on other models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838200" y="1447800"/>
            <a:ext cx="7543800" cy="1447800"/>
            <a:chOff x="685800" y="1447800"/>
            <a:chExt cx="7543800" cy="14478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685800" y="1447800"/>
              <a:ext cx="2667000" cy="1447800"/>
            </a:xfrm>
            <a:prstGeom prst="rect">
              <a:avLst/>
            </a:prstGeom>
            <a:gradFill>
              <a:gsLst>
                <a:gs pos="0">
                  <a:srgbClr val="EF6321">
                    <a:alpha val="43000"/>
                  </a:srgbClr>
                </a:gs>
                <a:gs pos="50000">
                  <a:srgbClr val="EF6321">
                    <a:alpha val="73000"/>
                  </a:srgbClr>
                </a:gs>
                <a:gs pos="100000">
                  <a:srgbClr val="EF6321"/>
                </a:gs>
              </a:gsLst>
              <a:lin ang="5400000" scaled="0"/>
            </a:gradFill>
            <a:ln w="19050" cap="flat" cmpd="sng" algn="ctr">
              <a:solidFill>
                <a:srgbClr val="DDB69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Simulation engine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914400" y="1981200"/>
              <a:ext cx="1524000" cy="3810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Event Queue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181600" y="1447800"/>
              <a:ext cx="3048000" cy="1447800"/>
            </a:xfrm>
            <a:prstGeom prst="rect">
              <a:avLst/>
            </a:prstGeom>
            <a:gradFill>
              <a:gsLst>
                <a:gs pos="0">
                  <a:srgbClr val="DDB694">
                    <a:alpha val="39000"/>
                  </a:srgbClr>
                </a:gs>
                <a:gs pos="50000">
                  <a:srgbClr val="DDB694">
                    <a:alpha val="98000"/>
                  </a:srgbClr>
                </a:gs>
                <a:gs pos="100000">
                  <a:srgbClr val="DDB694"/>
                </a:gs>
              </a:gsLst>
              <a:lin ang="5400000" scaled="0"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Models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914400" y="2438400"/>
              <a:ext cx="1524000" cy="3810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Simulation Time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10200" y="1981200"/>
              <a:ext cx="1295400" cy="381000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Model State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4038600" y="1676400"/>
            <a:ext cx="914400" cy="457200"/>
          </a:xfrm>
          <a:prstGeom prst="rightArrow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</a:gra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3962400" y="2362200"/>
            <a:ext cx="914400" cy="457200"/>
          </a:xfrm>
          <a:prstGeom prst="rightArrow">
            <a:avLst/>
          </a:prstGeom>
          <a:gradFill>
            <a:gsLst>
              <a:gs pos="0">
                <a:srgbClr val="FF0000">
                  <a:alpha val="0"/>
                </a:srgbClr>
              </a:gs>
              <a:gs pos="50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2700000" scaled="1"/>
          </a:gra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28956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Schedule Event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1295400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Process Event</a:t>
            </a:r>
            <a:endParaRPr lang="en-US" sz="1800" dirty="0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 bwMode="auto">
          <a:xfrm>
            <a:off x="457200" y="3733800"/>
            <a:ext cx="39624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Engine</a:t>
            </a:r>
          </a:p>
          <a:p>
            <a:pPr marL="8620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Maintains simulation time</a:t>
            </a:r>
          </a:p>
          <a:p>
            <a:pPr marL="8620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Contains event queue</a:t>
            </a:r>
            <a:endParaRPr lang="en-US" sz="1800" b="1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endParaRPr lang="en-US" sz="1800" b="1" kern="0" dirty="0" smtClean="0"/>
          </a:p>
          <a:p>
            <a:pPr marL="342900" lvl="0" indent="-342900" eaLnBrk="1" hangingPunct="1">
              <a:lnSpc>
                <a:spcPct val="900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2000" b="1" kern="0" dirty="0" smtClean="0"/>
              <a:t>Events</a:t>
            </a:r>
            <a:endParaRPr lang="en-US" sz="1800" b="1" kern="0" dirty="0" smtClean="0"/>
          </a:p>
          <a:p>
            <a:pPr marL="862013" lvl="1" indent="-341313" eaLnBrk="1" hangingPunct="1">
              <a:lnSpc>
                <a:spcPct val="900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Associate an action with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 bwMode="auto">
          <a:xfrm rot="19006428">
            <a:off x="4441434" y="1009544"/>
            <a:ext cx="3721048" cy="5320862"/>
          </a:xfrm>
          <a:prstGeom prst="triangle">
            <a:avLst>
              <a:gd name="adj" fmla="val 49134"/>
            </a:avLst>
          </a:prstGeom>
          <a:gradFill>
            <a:gsLst>
              <a:gs pos="0">
                <a:srgbClr val="FF0000">
                  <a:alpha val="78000"/>
                </a:srgbClr>
              </a:gs>
              <a:gs pos="49000">
                <a:srgbClr val="FF0000">
                  <a:alpha val="39000"/>
                </a:srgbClr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in Detail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 bwMode="auto">
          <a:xfrm rot="13399488">
            <a:off x="2154014" y="756090"/>
            <a:ext cx="1679828" cy="539111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4120" t="61017" r="1366" b="24653"/>
          <a:stretch>
            <a:fillRect/>
          </a:stretch>
        </p:blipFill>
        <p:spPr bwMode="auto">
          <a:xfrm>
            <a:off x="1295400" y="5791200"/>
            <a:ext cx="4953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106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11924"/>
          <a:stretch>
            <a:fillRect/>
          </a:stretch>
        </p:blipFill>
        <p:spPr bwMode="auto">
          <a:xfrm flipH="1">
            <a:off x="-152400" y="45720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962400"/>
            <a:ext cx="1152525" cy="74295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86000"/>
            <a:ext cx="704850" cy="74295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219200"/>
            <a:ext cx="276225" cy="619125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828800"/>
            <a:ext cx="704850" cy="742950"/>
          </a:xfrm>
          <a:prstGeom prst="rect">
            <a:avLst/>
          </a:prstGeom>
          <a:noFill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43800" y="4953000"/>
            <a:ext cx="1140130" cy="11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572000"/>
            <a:ext cx="676275" cy="447675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</Template>
  <TotalTime>2763</TotalTime>
  <Pages>1</Pages>
  <Words>642</Words>
  <Application>Microsoft Office PowerPoint</Application>
  <PresentationFormat>On-screen Show (4:3)</PresentationFormat>
  <Paragraphs>234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NC-White</vt:lpstr>
      <vt:lpstr>Distributed Virtual Environment for the Real-time Test and Evaluation of Radar Systems</vt:lpstr>
      <vt:lpstr>High-level Radar Overview</vt:lpstr>
      <vt:lpstr>Radar Simulation</vt:lpstr>
      <vt:lpstr>Current + Desired Simulator Features</vt:lpstr>
      <vt:lpstr>Current + Desired Simulator Features</vt:lpstr>
      <vt:lpstr>Methodology and Resources</vt:lpstr>
      <vt:lpstr>Design Overview</vt:lpstr>
      <vt:lpstr>Event-based simulation</vt:lpstr>
      <vt:lpstr>Radar in Detail</vt:lpstr>
      <vt:lpstr>Models and Events</vt:lpstr>
      <vt:lpstr>Extensibility</vt:lpstr>
      <vt:lpstr>Layered Architecture</vt:lpstr>
      <vt:lpstr>Distributed Event-based simulation</vt:lpstr>
      <vt:lpstr>Scalability &amp; Distributed Architecture</vt:lpstr>
      <vt:lpstr>Simulator Implementation</vt:lpstr>
      <vt:lpstr>Project Deliverables</vt:lpstr>
      <vt:lpstr>Future Work</vt:lpstr>
      <vt:lpstr>Acknowledgements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Lyon</dc:creator>
  <cp:lastModifiedBy>D. Seth Hunter</cp:lastModifiedBy>
  <cp:revision>315</cp:revision>
  <cp:lastPrinted>2001-06-18T18:57:59Z</cp:lastPrinted>
  <dcterms:created xsi:type="dcterms:W3CDTF">2010-10-06T17:21:03Z</dcterms:created>
  <dcterms:modified xsi:type="dcterms:W3CDTF">2011-03-29T13:15:39Z</dcterms:modified>
</cp:coreProperties>
</file>